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8" r:id="rId4"/>
    <p:sldId id="267" r:id="rId5"/>
    <p:sldId id="269" r:id="rId6"/>
    <p:sldId id="264" r:id="rId7"/>
    <p:sldId id="266" r:id="rId8"/>
    <p:sldId id="275" r:id="rId9"/>
    <p:sldId id="271" r:id="rId10"/>
    <p:sldId id="281" r:id="rId11"/>
    <p:sldId id="273" r:id="rId12"/>
    <p:sldId id="274" r:id="rId13"/>
    <p:sldId id="278" r:id="rId14"/>
    <p:sldId id="279" r:id="rId15"/>
    <p:sldId id="280"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autoAdjust="0"/>
    <p:restoredTop sz="94660"/>
  </p:normalViewPr>
  <p:slideViewPr>
    <p:cSldViewPr snapToGrid="0">
      <p:cViewPr varScale="1">
        <p:scale>
          <a:sx n="85" d="100"/>
          <a:sy n="85" d="100"/>
        </p:scale>
        <p:origin x="9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20/01/2022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20/01/2022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20/01/2022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20/01/2022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040835"/>
            <a:ext cx="9144000" cy="3578087"/>
          </a:xfrm>
        </p:spPr>
        <p:txBody>
          <a:bodyPr>
            <a:normAutofit fontScale="90000"/>
          </a:bodyPr>
          <a:lstStyle/>
          <a:p>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PIEMONTE</a:t>
            </a:r>
            <a:r>
              <a:rPr lang="it-IT" sz="4000" b="1" dirty="0">
                <a:solidFill>
                  <a:srgbClr val="FF0000"/>
                </a:solidFill>
              </a:rPr>
              <a:t/>
            </a:r>
            <a:br>
              <a:rPr lang="it-IT" sz="4000" b="1" dirty="0">
                <a:solidFill>
                  <a:srgbClr val="FF0000"/>
                </a:solidFill>
              </a:rPr>
            </a:br>
            <a:r>
              <a:rPr lang="it-IT" sz="4400" b="1" dirty="0">
                <a:solidFill>
                  <a:srgbClr val="FF0000"/>
                </a:solidFill>
              </a:rPr>
              <a:t>ciclo di programmazione </a:t>
            </a:r>
            <a:br>
              <a:rPr lang="it-IT" sz="4400" b="1" dirty="0">
                <a:solidFill>
                  <a:srgbClr val="FF0000"/>
                </a:solidFill>
              </a:rPr>
            </a:br>
            <a:r>
              <a:rPr lang="it-IT" sz="4400" b="1" dirty="0">
                <a:solidFill>
                  <a:srgbClr val="FF0000"/>
                </a:solidFill>
              </a:rPr>
              <a:t>2014-2020    e   2021-2027</a:t>
            </a:r>
            <a:br>
              <a:rPr lang="it-IT" sz="4400" b="1" dirty="0">
                <a:solidFill>
                  <a:srgbClr val="FF0000"/>
                </a:solidFill>
              </a:rPr>
            </a:br>
            <a:endParaRPr lang="it-IT" sz="4400" b="1" dirty="0">
              <a:solidFill>
                <a:srgbClr val="FF0000"/>
              </a:solidFill>
            </a:endParaRP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799" y="361244"/>
            <a:ext cx="11446934" cy="1072446"/>
          </a:xfrm>
        </p:spPr>
        <p:txBody>
          <a:bodyPr>
            <a:noAutofit/>
          </a:bodyPr>
          <a:lstStyle/>
          <a:p>
            <a:r>
              <a:rPr lang="it-IT" sz="2800" dirty="0"/>
              <a:t/>
            </a:r>
            <a:br>
              <a:rPr lang="it-IT" sz="2800" dirty="0"/>
            </a:br>
            <a:r>
              <a:rPr lang="it-IT" b="1" dirty="0"/>
              <a:t> </a:t>
            </a:r>
            <a:r>
              <a:rPr lang="it-IT" sz="2800" b="1" dirty="0">
                <a:solidFill>
                  <a:srgbClr val="FF0000"/>
                </a:solidFill>
              </a:rPr>
              <a:t>PNRR - Missione 5 “Inclusione e coesione” - Componente 3  Investimento 2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fontScale="77500" lnSpcReduction="20000"/>
          </a:bodyPr>
          <a:lstStyle/>
          <a:p>
            <a:pPr marL="0" indent="0" algn="just">
              <a:buNone/>
            </a:pPr>
            <a:r>
              <a:rPr lang="it-IT" sz="3400" dirty="0"/>
              <a:t>Il PNRR raggruppa i progetti di investimento in 6 Missioni, articolate in 16 Componenti (43 ambiti di intervento).</a:t>
            </a:r>
          </a:p>
          <a:p>
            <a:pPr marL="0" indent="0" algn="just">
              <a:buNone/>
            </a:pPr>
            <a:r>
              <a:rPr lang="it-IT" sz="3400" b="1" dirty="0"/>
              <a:t>Missione 5. La coesione sociale e territoriale </a:t>
            </a:r>
            <a:endParaRPr lang="it-IT" sz="3400" dirty="0"/>
          </a:p>
          <a:p>
            <a:pPr marL="0" indent="0" algn="just">
              <a:buNone/>
            </a:pPr>
            <a:r>
              <a:rPr lang="it-IT" sz="3400" b="1" dirty="0"/>
              <a:t>Componente 3 Investimento 2 : Valorizzazione dei beni confiscati alle mafie (€ 300 milioni: 75 nel 2023, 75 nel 2024, 75 nel 2025; 75 nel 2026)</a:t>
            </a:r>
            <a:endParaRPr lang="it-IT" sz="3400" dirty="0"/>
          </a:p>
          <a:p>
            <a:pPr marL="0" indent="0" algn="just">
              <a:buNone/>
            </a:pPr>
            <a:r>
              <a:rPr lang="it-IT" sz="3400" dirty="0"/>
              <a:t>La misura intende restituire alla collettività un numero significativo (200) di beni confiscati per fini di sviluppo economico e sociale (inclusa la creazione di posti di lavoro), nonché come presidi di legalità a sostegno di un’economia più trasparente e del contrasto al fenomeno della criminalità organizzata. </a:t>
            </a:r>
          </a:p>
          <a:p>
            <a:pPr marL="0" indent="0" algn="just">
              <a:buNone/>
            </a:pPr>
            <a:r>
              <a:rPr lang="it-IT" sz="3400" dirty="0"/>
              <a:t>La definizione ed esecuzione dei progetti a valenza sociale e territoriale della Missione 5 vede il coinvolgimento, in prima battuta, degli </a:t>
            </a:r>
            <a:r>
              <a:rPr lang="it-IT" sz="3400" b="1" dirty="0"/>
              <a:t>enti locali </a:t>
            </a:r>
            <a:r>
              <a:rPr lang="it-IT" sz="3400" dirty="0"/>
              <a:t>(Comuni) e </a:t>
            </a:r>
            <a:r>
              <a:rPr lang="it-IT" sz="3400" b="1" dirty="0"/>
              <a:t>aree metropolitane</a:t>
            </a:r>
            <a:r>
              <a:rPr lang="it-IT" sz="3400" dirty="0"/>
              <a:t>, dove le condizioni di disagio sociale e di vulnerabilità sono più diffuse. Il coinvolgimento degli enti locali è peraltro fondamentale – si sottolinea nel Piano – per assicurare il finanziamento a regime dei nuovi servizi forniti, destinato ad essere rafforzato nel corso della programmazione del bilancio dello Stato dei prossimi anni. </a:t>
            </a:r>
            <a:endParaRPr lang="it-IT" dirty="0"/>
          </a:p>
        </p:txBody>
      </p:sp>
    </p:spTree>
    <p:extLst>
      <p:ext uri="{BB962C8B-B14F-4D97-AF65-F5344CB8AC3E}">
        <p14:creationId xmlns:p14="http://schemas.microsoft.com/office/powerpoint/2010/main" val="1290122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sz="2800" b="1" dirty="0">
                <a:solidFill>
                  <a:srgbClr val="FF0000"/>
                </a:solidFill>
              </a:rPr>
              <a:t>PNRR - Missione 5 “Inclusione e coesione” - Componente 3 , Investimento 2</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a:bodyPr>
          <a:lstStyle/>
          <a:p>
            <a:pPr marL="0" indent="0" algn="just">
              <a:buNone/>
            </a:pPr>
            <a:r>
              <a:rPr lang="it-IT" sz="2400" dirty="0"/>
              <a:t>La valorizzazione dei beni confiscati deve essere orientata a uno dei seguenti scopi: </a:t>
            </a:r>
          </a:p>
          <a:p>
            <a:pPr algn="just">
              <a:buFontTx/>
              <a:buChar char="-"/>
            </a:pPr>
            <a:r>
              <a:rPr lang="it-IT" sz="2400" dirty="0"/>
              <a:t>creazione di strutture, residenze sociali/sanitarie, centri diurni, coabitazione sociale a sostegno dell'alloggio/inclusione sociale delle persone che vivono in condizioni di esclusione (individui a rischio </a:t>
            </a:r>
            <a:r>
              <a:rPr lang="it-IT" sz="2400" dirty="0" err="1"/>
              <a:t>poverta</a:t>
            </a:r>
            <a:r>
              <a:rPr lang="it-IT" sz="2400" dirty="0"/>
              <a:t>̀, senza fissa dimora, vittime di violenza, anziani, persone con disabilità, Rom); </a:t>
            </a:r>
          </a:p>
          <a:p>
            <a:pPr algn="just">
              <a:buFontTx/>
              <a:buChar char="-"/>
            </a:pPr>
            <a:r>
              <a:rPr lang="it-IT" sz="2400" dirty="0"/>
              <a:t>riqualificazione di spazi pubblici volta a migliorare i servizi sociali per i cittadini (asili nido, centri ricreativi, servizi socio-educativi per la prima infanzia, centri diurni per minori, palestre, laboratori); </a:t>
            </a:r>
          </a:p>
          <a:p>
            <a:pPr algn="just">
              <a:buFontTx/>
              <a:buChar char="-"/>
            </a:pPr>
            <a:r>
              <a:rPr lang="it-IT" sz="2400" dirty="0"/>
              <a:t>creazione di spazi di incontro socioculturale per i giovani gestiti da associazioni di volontariato (biblioteche, spazi per musica e altre </a:t>
            </a:r>
            <a:r>
              <a:rPr lang="it-IT" sz="2400" dirty="0" err="1"/>
              <a:t>attivita</a:t>
            </a:r>
            <a:r>
              <a:rPr lang="it-IT" sz="2400" dirty="0"/>
              <a:t>̀ comunitarie); </a:t>
            </a:r>
          </a:p>
          <a:p>
            <a:pPr algn="just">
              <a:buFontTx/>
              <a:buChar char="-"/>
            </a:pPr>
            <a:r>
              <a:rPr lang="it-IT" sz="2400" dirty="0"/>
              <a:t>utilizzo di beni come caserme, stazioni di polizia, sedi di protezione civile per promuovere la legalità e la sicurezza territoriale. </a:t>
            </a:r>
          </a:p>
          <a:p>
            <a:pPr marL="0" indent="0">
              <a:buNone/>
            </a:pPr>
            <a:endParaRPr lang="it-IT" dirty="0"/>
          </a:p>
        </p:txBody>
      </p:sp>
    </p:spTree>
    <p:extLst>
      <p:ext uri="{BB962C8B-B14F-4D97-AF65-F5344CB8AC3E}">
        <p14:creationId xmlns:p14="http://schemas.microsoft.com/office/powerpoint/2010/main" val="373056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r>
              <a:rPr lang="it-IT" sz="2800" dirty="0"/>
              <a:t/>
            </a:r>
            <a:br>
              <a:rPr lang="it-IT" sz="2800" dirty="0"/>
            </a:br>
            <a:r>
              <a:rPr lang="it-IT" sz="2800" dirty="0"/>
              <a:t> </a:t>
            </a:r>
            <a:r>
              <a:rPr lang="it-IT" sz="2800" b="1" dirty="0">
                <a:solidFill>
                  <a:srgbClr val="FF0000"/>
                </a:solidFill>
              </a:rPr>
              <a:t>Legge regionale 18 giugno 2007, n. 14</a:t>
            </a:r>
          </a:p>
        </p:txBody>
      </p:sp>
      <p:sp>
        <p:nvSpPr>
          <p:cNvPr id="3" name="Segnaposto contenuto 2"/>
          <p:cNvSpPr>
            <a:spLocks noGrp="1"/>
          </p:cNvSpPr>
          <p:nvPr>
            <p:ph idx="1"/>
          </p:nvPr>
        </p:nvSpPr>
        <p:spPr>
          <a:xfrm>
            <a:off x="203201" y="1248937"/>
            <a:ext cx="11142132" cy="4807479"/>
          </a:xfrm>
        </p:spPr>
        <p:txBody>
          <a:bodyPr>
            <a:normAutofit fontScale="85000" lnSpcReduction="20000"/>
          </a:bodyPr>
          <a:lstStyle/>
          <a:p>
            <a:pPr marL="0" indent="0">
              <a:buNone/>
            </a:pPr>
            <a:r>
              <a:rPr lang="it-IT" sz="5100" b="1" dirty="0"/>
              <a:t> </a:t>
            </a:r>
            <a:r>
              <a:rPr lang="it-IT" sz="3100" b="1" dirty="0"/>
              <a:t>Interventi in favore della prevenzione della </a:t>
            </a:r>
            <a:r>
              <a:rPr lang="it-IT" sz="3100" b="1" dirty="0" err="1"/>
              <a:t>criminalita</a:t>
            </a:r>
            <a:r>
              <a:rPr lang="it-IT" sz="3100" b="1" dirty="0"/>
              <a:t>̀ e istituzione della “Giornata regionale della memoria e dell’impegno in ricordo delle vittime delle mafie»</a:t>
            </a:r>
          </a:p>
          <a:p>
            <a:pPr marL="0" indent="0">
              <a:buNone/>
            </a:pPr>
            <a:endParaRPr lang="it-IT" dirty="0"/>
          </a:p>
          <a:p>
            <a:pPr marL="0" indent="0">
              <a:buNone/>
            </a:pPr>
            <a:r>
              <a:rPr lang="it-IT" b="1" dirty="0"/>
              <a:t>Art. 1 Finalità</a:t>
            </a:r>
          </a:p>
          <a:p>
            <a:r>
              <a:rPr lang="it-IT" dirty="0"/>
              <a:t>La Regione Piemonte concorre allo sviluppo dell'ordinata e civile convivenza della comunità regionale, della cultura della legalità e della cittadinanza responsabile attraverso interventi nei settori dell'educazione alla legalità, della prevenzione e della lotta contro la criminalità organizzata, della formazione professionale e attraverso iniziative di sostegno alle vittime della criminalità e di sensibilizzazione della società civile.</a:t>
            </a:r>
          </a:p>
          <a:p>
            <a:r>
              <a:rPr lang="it-IT" dirty="0"/>
              <a:t>Gli interventi di cui al comma 1 sono promossi, progettati e realizzati anche in collaborazione o su iniziativa di enti locali e associazioni, fondazioni, cooperative, comunità di recupero e organizzazioni di volontariato, operanti nel campo sociale e regolarmente costituite.</a:t>
            </a:r>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94543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013" y="293511"/>
            <a:ext cx="11644682" cy="775268"/>
          </a:xfrm>
        </p:spPr>
        <p:txBody>
          <a:bodyPr>
            <a:noAutofit/>
          </a:bodyPr>
          <a:lstStyle/>
          <a:p>
            <a:r>
              <a:rPr lang="it-IT" sz="2800" dirty="0"/>
              <a:t/>
            </a:r>
            <a:br>
              <a:rPr lang="it-IT" sz="2800" dirty="0"/>
            </a:br>
            <a:r>
              <a:rPr lang="it-IT" sz="2800" b="1" dirty="0">
                <a:solidFill>
                  <a:srgbClr val="FF0000"/>
                </a:solidFill>
              </a:rPr>
              <a:t>Legge regionale 18 giugno 2007, n. 14</a:t>
            </a:r>
          </a:p>
        </p:txBody>
      </p:sp>
      <p:sp>
        <p:nvSpPr>
          <p:cNvPr id="3" name="Segnaposto contenuto 2"/>
          <p:cNvSpPr>
            <a:spLocks noGrp="1"/>
          </p:cNvSpPr>
          <p:nvPr>
            <p:ph idx="1"/>
          </p:nvPr>
        </p:nvSpPr>
        <p:spPr>
          <a:xfrm>
            <a:off x="203201" y="1248937"/>
            <a:ext cx="11142132" cy="5199989"/>
          </a:xfrm>
        </p:spPr>
        <p:txBody>
          <a:bodyPr>
            <a:normAutofit fontScale="62500" lnSpcReduction="20000"/>
          </a:bodyPr>
          <a:lstStyle/>
          <a:p>
            <a:pPr marL="0" indent="0">
              <a:buNone/>
            </a:pPr>
            <a:endParaRPr lang="it-IT" dirty="0"/>
          </a:p>
          <a:p>
            <a:pPr marL="0" indent="0">
              <a:buNone/>
            </a:pPr>
            <a:r>
              <a:rPr lang="it-IT" sz="3800" b="1" dirty="0"/>
              <a:t>Art. 4 Tipologia degli interventi </a:t>
            </a:r>
          </a:p>
          <a:p>
            <a:pPr marL="0" indent="0">
              <a:buNone/>
            </a:pPr>
            <a:r>
              <a:rPr lang="it-IT" sz="3800" dirty="0"/>
              <a:t>La Regione, per il perseguimento delle finalità di cui all'articolo 1, promuove e sostiene interventi volti:</a:t>
            </a:r>
          </a:p>
          <a:p>
            <a:r>
              <a:rPr lang="it-IT" sz="3800" dirty="0"/>
              <a:t>al finanziamento degli interventi per il recupero dei beni confiscati alla criminalità mafiosa ed assegnati ai comuni ai sensi della legge 7 marzo 1996, n. 109 (Disposizioni in materia di gestione e destinazione di beni sequestrati o confiscati. Modifiche alla legge 31 maggio 1965, n. 575, e all'articolo 3 della legge 23 luglio 1991, n. 223. Abrogazione dell'articolo 4 del decreto legge 14 giugno 1989, n. 230, convertito, con modificazioni, dalla legge 4 agosto 1989, n. 282);</a:t>
            </a:r>
          </a:p>
          <a:p>
            <a:r>
              <a:rPr lang="it-IT" sz="3800" dirty="0"/>
              <a:t>alla promozione, nelle scuole, di iniziative finalizzate all'educazione alla legalità;</a:t>
            </a:r>
          </a:p>
          <a:p>
            <a:r>
              <a:rPr lang="it-IT" sz="3800" dirty="0"/>
              <a:t>al miglioramento della capacità di integrazione e delle condizioni di sicurezza delle comunità locali;</a:t>
            </a:r>
          </a:p>
          <a:p>
            <a:r>
              <a:rPr lang="it-IT" sz="3800" dirty="0"/>
              <a:t>alla formazione professionale a favore di operatori degli enti locali e della polizia locale e operatori delle organizzazioni del volontariato e delle associazioni che svolgono attività di carattere sociale.</a:t>
            </a:r>
          </a:p>
          <a:p>
            <a:pPr marL="0" indent="0">
              <a:buNone/>
            </a:pPr>
            <a:endParaRPr lang="it-IT" sz="3800" dirty="0"/>
          </a:p>
          <a:p>
            <a:endParaRPr lang="it-IT" sz="3400" dirty="0"/>
          </a:p>
          <a:p>
            <a:pPr marL="0" indent="0" algn="just">
              <a:buNone/>
            </a:pPr>
            <a:endParaRPr lang="it-IT" sz="2400" dirty="0"/>
          </a:p>
        </p:txBody>
      </p:sp>
    </p:spTree>
    <p:extLst>
      <p:ext uri="{BB962C8B-B14F-4D97-AF65-F5344CB8AC3E}">
        <p14:creationId xmlns:p14="http://schemas.microsoft.com/office/powerpoint/2010/main" val="45194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r>
              <a:rPr lang="it-IT" sz="2800" dirty="0"/>
              <a:t/>
            </a:r>
            <a:br>
              <a:rPr lang="it-IT" sz="2800" dirty="0"/>
            </a:br>
            <a:r>
              <a:rPr lang="it-IT" sz="2800" b="1" dirty="0">
                <a:solidFill>
                  <a:srgbClr val="FF0000"/>
                </a:solidFill>
              </a:rPr>
              <a:t>Legge regionale 18 giugno 2007, n. 14</a:t>
            </a:r>
          </a:p>
        </p:txBody>
      </p:sp>
      <p:sp>
        <p:nvSpPr>
          <p:cNvPr id="3" name="Segnaposto contenuto 2"/>
          <p:cNvSpPr>
            <a:spLocks noGrp="1"/>
          </p:cNvSpPr>
          <p:nvPr>
            <p:ph idx="1"/>
          </p:nvPr>
        </p:nvSpPr>
        <p:spPr>
          <a:xfrm>
            <a:off x="203201" y="1248937"/>
            <a:ext cx="11142132" cy="5199989"/>
          </a:xfrm>
        </p:spPr>
        <p:txBody>
          <a:bodyPr>
            <a:normAutofit fontScale="85000" lnSpcReduction="20000"/>
          </a:bodyPr>
          <a:lstStyle/>
          <a:p>
            <a:pPr marL="0" indent="0">
              <a:buNone/>
            </a:pPr>
            <a:r>
              <a:rPr lang="it-IT" b="1" dirty="0"/>
              <a:t>Art. 7 Finanziamento degli interventi per il recupero dei beni confiscati</a:t>
            </a:r>
          </a:p>
          <a:p>
            <a:pPr marL="0" indent="0">
              <a:buNone/>
            </a:pPr>
            <a:r>
              <a:rPr lang="it-IT" dirty="0"/>
              <a:t>La Regione, anche attraverso gli organismi previsti dalla normativa regionale e nazionale vigente, promuove la sottoscrizione di protocolli d'intesa con i soggetti pubblici competenti al fine di favorire, attraverso lo scambio di informazioni, l'ottimale destinazione, il riutilizzo e la fruizione sociale dei beni presenti nel territorio regionale, confiscati alla criminalità organizzata ed assegnati ai comuni ai sensi della legge 109/1996.</a:t>
            </a:r>
          </a:p>
          <a:p>
            <a:pPr marL="0" indent="0">
              <a:buNone/>
            </a:pPr>
            <a:r>
              <a:rPr lang="it-IT" dirty="0"/>
              <a:t>La Regione, al fine di sostenere i progetti che prevedono il riutilizzo dei beni confiscati, interviene con:</a:t>
            </a:r>
          </a:p>
          <a:p>
            <a:r>
              <a:rPr lang="it-IT" dirty="0"/>
              <a:t>erogazione di contributi per interventi volti a consentire il riutilizzo e la funzione sociale dei beni confiscati alla criminalità organizzata ed assegnati ai comuni;</a:t>
            </a:r>
          </a:p>
          <a:p>
            <a:r>
              <a:rPr lang="it-IT" dirty="0"/>
              <a:t>concessione di garanzia fideiussoria a copertura dei prestiti e dei mutui richiesti per la realizzazione delle opere di adeguamento, nel limite del 75 per cento della spesa sostenuta;</a:t>
            </a:r>
          </a:p>
          <a:p>
            <a:r>
              <a:rPr lang="it-IT" dirty="0"/>
              <a:t>riconoscimento delle priorità, nell'assegnazione delle misure e dei programmi di finanziamento previsti nei bandi regionali, a progetti che riguardano il riutilizzo a fini sociali di tali beni.</a:t>
            </a:r>
          </a:p>
          <a:p>
            <a:pPr marL="0" indent="0">
              <a:buNone/>
            </a:pPr>
            <a:endParaRPr lang="it-IT" dirty="0"/>
          </a:p>
          <a:p>
            <a:pPr marL="0" indent="0">
              <a:buNone/>
            </a:pPr>
            <a:endParaRPr lang="it-IT" sz="3800" dirty="0"/>
          </a:p>
          <a:p>
            <a:endParaRPr lang="it-IT" sz="3400" dirty="0"/>
          </a:p>
          <a:p>
            <a:pPr marL="0" indent="0" algn="just">
              <a:buNone/>
            </a:pPr>
            <a:endParaRPr lang="it-IT" sz="2400" dirty="0"/>
          </a:p>
        </p:txBody>
      </p:sp>
    </p:spTree>
    <p:extLst>
      <p:ext uri="{BB962C8B-B14F-4D97-AF65-F5344CB8AC3E}">
        <p14:creationId xmlns:p14="http://schemas.microsoft.com/office/powerpoint/2010/main" val="123317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r>
              <a:rPr lang="it-IT" sz="2800" b="1" dirty="0">
                <a:solidFill>
                  <a:srgbClr val="FF0000"/>
                </a:solidFill>
              </a:rPr>
              <a:t>Legge regionale 18 giugno 2007, n. 14</a:t>
            </a:r>
          </a:p>
        </p:txBody>
      </p:sp>
      <p:sp>
        <p:nvSpPr>
          <p:cNvPr id="3" name="Segnaposto contenuto 2"/>
          <p:cNvSpPr>
            <a:spLocks noGrp="1"/>
          </p:cNvSpPr>
          <p:nvPr>
            <p:ph idx="1"/>
          </p:nvPr>
        </p:nvSpPr>
        <p:spPr>
          <a:xfrm>
            <a:off x="203201" y="1068779"/>
            <a:ext cx="11142132" cy="5668905"/>
          </a:xfrm>
        </p:spPr>
        <p:txBody>
          <a:bodyPr>
            <a:normAutofit fontScale="25000" lnSpcReduction="20000"/>
          </a:bodyPr>
          <a:lstStyle/>
          <a:p>
            <a:pPr marL="0" indent="0">
              <a:buNone/>
            </a:pPr>
            <a:r>
              <a:rPr lang="it-IT" sz="7400" b="1" dirty="0"/>
              <a:t>Art. 11 Clausola valutativa </a:t>
            </a:r>
          </a:p>
          <a:p>
            <a:pPr marL="0" indent="0">
              <a:buNone/>
            </a:pPr>
            <a:r>
              <a:rPr lang="it-IT" sz="7400" dirty="0"/>
              <a:t>La Giunta regionale rende conto al Consiglio Regionale dell'attuazione della presente legge e dei risultati da essa ottenuti nel concorrere al sostegno alle vittime della criminalità mafiosa, alla sensibilizzazione della società civile in materia di legalità, nonché alla prevenzione e contrasto dei fenomeni di criminalità di tipo mafioso.</a:t>
            </a:r>
          </a:p>
          <a:p>
            <a:pPr marL="0" indent="0">
              <a:buNone/>
            </a:pPr>
            <a:r>
              <a:rPr lang="it-IT" sz="7400" dirty="0"/>
              <a:t>A tal fine, ogni due anni dall'entrata in vigore della legge, la Giunta regionale presenta alla Commissione consiliare competente una relazione che contenga risposte documentate ai seguenti quesiti:</a:t>
            </a:r>
          </a:p>
          <a:p>
            <a:r>
              <a:rPr lang="it-IT" sz="7400" dirty="0"/>
              <a:t>l'entità e le caratteristiche dei singoli interventi realizzati grazie ai contributi regionali e gli esiti in termini di miglioramento delle condizioni di sicurezza delle comunità locali attraverso il contrasto delle attività criminose di tipo mafioso e in termini di educazione alla legalità;</a:t>
            </a:r>
          </a:p>
          <a:p>
            <a:r>
              <a:rPr lang="it-IT" sz="7400" dirty="0"/>
              <a:t>l'entità del fondo di rotazione di cui all'articolo 7, comma 2, lettera a), con ripartizione dettagliata dei finanziamenti erogati a fronte di ciascun progetto;</a:t>
            </a:r>
          </a:p>
          <a:p>
            <a:r>
              <a:rPr lang="it-IT" sz="7400" dirty="0"/>
              <a:t>le campagne di informazione e di sensibilizzazione promosse ed attivate;</a:t>
            </a:r>
          </a:p>
          <a:p>
            <a:r>
              <a:rPr lang="it-IT" sz="7400" dirty="0"/>
              <a:t>gli interventi di aiuto, assistenza e supporto psicologico attivati, con individuazione del numero di domande presentate e quantificazione delle risorse impegnate;</a:t>
            </a:r>
          </a:p>
          <a:p>
            <a:r>
              <a:rPr lang="it-IT" sz="7400" dirty="0"/>
              <a:t>le misure adottate a sostegno della divulgazione dell'educazione alla legalità nelle scuole, con particolare riferimento alle iniziative finanziate e agli interventi attivati;</a:t>
            </a:r>
          </a:p>
          <a:p>
            <a:r>
              <a:rPr lang="it-IT" sz="7400" dirty="0"/>
              <a:t>i corsi formativi di cui all'articolo 9 sostenuti e promossi, su ripartizione provinciale degli stessi;</a:t>
            </a:r>
          </a:p>
          <a:p>
            <a:r>
              <a:rPr lang="it-IT" sz="7400" dirty="0"/>
              <a:t>i contenuti dei protocolli d'intesa sottoscritti in base all'articolo 7, comma 1, ed i risultati da essi ottenuti in termini di destinazione, riutilizzo e fruizione dei beni confiscati alla criminalità organizzata.</a:t>
            </a:r>
          </a:p>
          <a:p>
            <a:pPr marL="0" indent="0">
              <a:buNone/>
            </a:pPr>
            <a:endParaRPr lang="it-IT" sz="7400" dirty="0"/>
          </a:p>
          <a:p>
            <a:pPr marL="0" indent="0">
              <a:buNone/>
            </a:pPr>
            <a:endParaRPr lang="it-IT" sz="3800" dirty="0"/>
          </a:p>
          <a:p>
            <a:endParaRPr lang="it-IT" sz="3400" dirty="0"/>
          </a:p>
          <a:p>
            <a:pPr marL="0" indent="0" algn="just">
              <a:buNone/>
            </a:pPr>
            <a:endParaRPr lang="it-IT" sz="2400" dirty="0"/>
          </a:p>
        </p:txBody>
      </p:sp>
    </p:spTree>
    <p:extLst>
      <p:ext uri="{BB962C8B-B14F-4D97-AF65-F5344CB8AC3E}">
        <p14:creationId xmlns:p14="http://schemas.microsoft.com/office/powerpoint/2010/main" val="379604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8243"/>
          </a:xfrm>
        </p:spPr>
        <p:txBody>
          <a:bodyPr>
            <a:noAutofit/>
          </a:bodyPr>
          <a:lstStyle/>
          <a:p>
            <a:r>
              <a:rPr lang="it-IT" sz="2800" b="1" dirty="0">
                <a:solidFill>
                  <a:srgbClr val="FF0000"/>
                </a:solidFill>
              </a:rPr>
              <a:t>FONDI STANZIATI dalla Regione nel ciclo di programmazione 2014-2020</a:t>
            </a:r>
          </a:p>
        </p:txBody>
      </p:sp>
      <p:sp>
        <p:nvSpPr>
          <p:cNvPr id="3" name="Segnaposto contenuto 2"/>
          <p:cNvSpPr>
            <a:spLocks noGrp="1"/>
          </p:cNvSpPr>
          <p:nvPr>
            <p:ph idx="1"/>
          </p:nvPr>
        </p:nvSpPr>
        <p:spPr>
          <a:xfrm>
            <a:off x="838200" y="1283368"/>
            <a:ext cx="10515600" cy="5209507"/>
          </a:xfrm>
        </p:spPr>
        <p:txBody>
          <a:bodyPr>
            <a:normAutofit fontScale="85000" lnSpcReduction="20000"/>
          </a:bodyPr>
          <a:lstStyle/>
          <a:p>
            <a:pPr marL="0" indent="0">
              <a:buNone/>
            </a:pPr>
            <a:r>
              <a:rPr lang="it-IT" b="1" dirty="0"/>
              <a:t>Nel 2017 e nel 2018 sono stati pubblicati due bandi </a:t>
            </a:r>
            <a:r>
              <a:rPr lang="it-IT" dirty="0"/>
              <a:t>che hanno permesso l’avvio di interventi in 17 comuni piemontesi. In totale sono stati assegnati 350.000 Euro di contributi. </a:t>
            </a:r>
          </a:p>
          <a:p>
            <a:pPr marL="0" indent="0">
              <a:buNone/>
            </a:pPr>
            <a:r>
              <a:rPr lang="it-IT" b="1" dirty="0"/>
              <a:t>Con il bando 2017 sono 9 i Comuni piemontesi beneficiari</a:t>
            </a:r>
            <a:r>
              <a:rPr lang="it-IT" dirty="0"/>
              <a:t>: Volpiano, Nichelino , Coazze, Volvera, Novara, Borgomanero, Moncalvo, Dusino San Michele e Bosco Marengo. Gli interventi selezionati si concentrano in ambiti come l’agricoltura sociale, l’emergenza abitativa, il contrasto alla marginalità e al disagio, la creazione di luoghi per l’aggregazione sociale e le attività educative. </a:t>
            </a:r>
          </a:p>
          <a:p>
            <a:pPr marL="0" indent="0">
              <a:buNone/>
            </a:pPr>
            <a:r>
              <a:rPr lang="it-IT" b="1" dirty="0"/>
              <a:t>Con il bando 2018 sono 8 i Comuni piemontesi che hanno ottenuto un contributo per il riutilizzo a scopi sociali di immobili e terreni confiscati alle mafie e alla criminalità organizzata ubicati nei rispettivi territori</a:t>
            </a:r>
            <a:r>
              <a:rPr lang="it-IT" dirty="0"/>
              <a:t>: Torino, San Sebastiano da Po, Coazze, Nichelino, Cuorgnè, Gifflenga, Gattinara e Borgomanero.</a:t>
            </a:r>
          </a:p>
          <a:p>
            <a:pPr marL="0" indent="0">
              <a:buNone/>
            </a:pPr>
            <a:r>
              <a:rPr lang="it-IT" dirty="0"/>
              <a:t>Per l’</a:t>
            </a:r>
            <a:r>
              <a:rPr lang="it-IT" dirty="0" err="1"/>
              <a:t>annualita</a:t>
            </a:r>
            <a:r>
              <a:rPr lang="it-IT" dirty="0"/>
              <a:t>̀ 2020, non sono stati approvati provvedimenti finalizzati alla pubblicazione di un bando per l’erogazione di contributi per interventi volti a consentire il riutilizzo e la funzione sociale dei beni confiscati. </a:t>
            </a:r>
            <a:r>
              <a:rPr lang="it-IT" b="1" dirty="0"/>
              <a:t>Nel bilancio 2020-2021</a:t>
            </a:r>
            <a:r>
              <a:rPr lang="it-IT" dirty="0"/>
              <a:t> sono stati stanziati 150.000,00 euro e per l’</a:t>
            </a:r>
            <a:r>
              <a:rPr lang="it-IT" dirty="0" err="1"/>
              <a:t>annualita</a:t>
            </a:r>
            <a:r>
              <a:rPr lang="it-IT" dirty="0"/>
              <a:t>̀ 2021 era prevista l’adozione di provvedimenti finalizzati all’approvazione di nuovi bandi o protocolli.</a:t>
            </a:r>
          </a:p>
        </p:txBody>
      </p:sp>
    </p:spTree>
    <p:extLst>
      <p:ext uri="{BB962C8B-B14F-4D97-AF65-F5344CB8AC3E}">
        <p14:creationId xmlns:p14="http://schemas.microsoft.com/office/powerpoint/2010/main" val="415050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2400" b="1" dirty="0"/>
              <a:t>Assegnazione ai comuni di contributi per investimenti in progetti di rigenerazione urbana, volti alla riduzione di fenomeni di marginalizzazione e degrado sociale. </a:t>
            </a:r>
          </a:p>
          <a:p>
            <a:pPr marL="0" indent="0" algn="just">
              <a:buNone/>
            </a:pPr>
            <a:r>
              <a:rPr lang="it-IT" sz="2400" dirty="0"/>
              <a:t>Il decreto definisce, in prima applicazione e in via sperimentale per il triennio 2021-2023, i criteri e le </a:t>
            </a:r>
            <a:r>
              <a:rPr lang="it-IT" sz="2400" dirty="0" err="1"/>
              <a:t>modalita</a:t>
            </a:r>
            <a:r>
              <a:rPr lang="it-IT" sz="2400" dirty="0"/>
              <a:t>̀ di </a:t>
            </a:r>
            <a:r>
              <a:rPr lang="it-IT" sz="2400" dirty="0" err="1"/>
              <a:t>ammissibilita</a:t>
            </a:r>
            <a:r>
              <a:rPr lang="it-IT" sz="2400" dirty="0"/>
              <a:t>̀ delle istanze e di assegnazione dei contributi per investimenti in progetti di rigenerazione urbana, volti alla riduzione di fenomeni di marginalizzazione e degrado sociale, miglioramento della qualità del decoro urbano e del tessuto sociale ed ambientale, di cui all’art. 1, comma 42, della legge 27 dicembre 2019, n. 160, nonché le </a:t>
            </a:r>
            <a:r>
              <a:rPr lang="it-IT" sz="2400" dirty="0" err="1"/>
              <a:t>modalita</a:t>
            </a:r>
            <a:r>
              <a:rPr lang="it-IT" sz="2400" dirty="0"/>
              <a:t>̀ di utilizzo dei ribassi d’asta, di monitoraggio anche in termini di effettivo utilizzo delle risorse assegnate, di rendicontazione e di verifica, nonché le </a:t>
            </a:r>
            <a:r>
              <a:rPr lang="it-IT" sz="2400" dirty="0" err="1"/>
              <a:t>modalita</a:t>
            </a:r>
            <a:r>
              <a:rPr lang="it-IT" sz="2400" dirty="0"/>
              <a:t>̀ di revoca, recupero e riassegnazione delle somme non utilizzate. </a:t>
            </a:r>
          </a:p>
          <a:p>
            <a:pPr marL="0" indent="0">
              <a:buNone/>
            </a:pPr>
            <a:endParaRPr lang="it-IT" dirty="0"/>
          </a:p>
          <a:p>
            <a:endParaRPr lang="it-IT" dirty="0"/>
          </a:p>
        </p:txBody>
      </p:sp>
    </p:spTree>
    <p:extLst>
      <p:ext uri="{BB962C8B-B14F-4D97-AF65-F5344CB8AC3E}">
        <p14:creationId xmlns:p14="http://schemas.microsoft.com/office/powerpoint/2010/main" val="36299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p>
        </p:txBody>
      </p:sp>
      <p:sp>
        <p:nvSpPr>
          <p:cNvPr id="3" name="Segnaposto contenuto 2"/>
          <p:cNvSpPr>
            <a:spLocks noGrp="1"/>
          </p:cNvSpPr>
          <p:nvPr>
            <p:ph idx="1"/>
          </p:nvPr>
        </p:nvSpPr>
        <p:spPr/>
        <p:txBody>
          <a:bodyPr>
            <a:normAutofit/>
          </a:bodyPr>
          <a:lstStyle/>
          <a:p>
            <a:pPr marL="0" indent="0" algn="just">
              <a:buNone/>
            </a:pPr>
            <a:r>
              <a:rPr lang="it-IT" sz="2400" dirty="0"/>
              <a:t>Per i trienni successivi al 2023 e per l’ultimo biennio 2033-2034, in assenza di emanazione di un successivo decreto entro il 31 marzo dell’anno precedente il periodo di riferimento, sono applicate le disposizioni del presente decreto, utilizzando i dati più recenti disponibili per quanto attiene l’indicatore di cui all’art. 5, comma 2. </a:t>
            </a:r>
          </a:p>
          <a:p>
            <a:pPr marL="0" indent="0" algn="just">
              <a:buNone/>
            </a:pPr>
            <a:r>
              <a:rPr lang="it-IT" sz="2400" dirty="0"/>
              <a:t>Le istanze per la concessione dei contributi sono presentate entro il 30 giugno dell’anno precedente il periodo di riferimento secondo le disposizioni di cui all’art. 1, comma 43, della legge n. 160 del 2019</a:t>
            </a:r>
            <a:r>
              <a:rPr lang="it-IT" dirty="0"/>
              <a:t>. </a:t>
            </a:r>
          </a:p>
          <a:p>
            <a:pPr marL="0" indent="0" algn="just">
              <a:buNone/>
            </a:pPr>
            <a:r>
              <a:rPr lang="it-IT" sz="2400" dirty="0"/>
              <a:t>I contributi sono concessi per singole opere pubbliche o insiemi coordinati di interventi pubblici anche ricompresi nell’elenco delle opere incompiute, volti a </a:t>
            </a:r>
            <a:r>
              <a:rPr lang="it-IT" sz="2400" dirty="0" err="1"/>
              <a:t>ri</a:t>
            </a:r>
            <a:r>
              <a:rPr lang="it-IT" sz="2400" dirty="0"/>
              <a:t>- durre i fenomeni di marginalizzazione, degrado sociale e a migliorare la qualità del decoro urbano e del tessuto sociale ed ambientale </a:t>
            </a:r>
          </a:p>
          <a:p>
            <a:pPr marL="0" indent="0">
              <a:buNone/>
            </a:pPr>
            <a:endParaRPr lang="it-IT" sz="2600" dirty="0"/>
          </a:p>
          <a:p>
            <a:pPr marL="0" indent="0">
              <a:buNone/>
            </a:pPr>
            <a:endParaRPr lang="it-IT" sz="2400" dirty="0"/>
          </a:p>
        </p:txBody>
      </p:sp>
    </p:spTree>
    <p:extLst>
      <p:ext uri="{BB962C8B-B14F-4D97-AF65-F5344CB8AC3E}">
        <p14:creationId xmlns:p14="http://schemas.microsoft.com/office/powerpoint/2010/main" val="384934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a:xfrm>
            <a:off x="838200" y="1501422"/>
            <a:ext cx="10515600" cy="4675541"/>
          </a:xfrm>
        </p:spPr>
        <p:txBody>
          <a:bodyPr>
            <a:normAutofit fontScale="25000" lnSpcReduction="20000"/>
          </a:bodyPr>
          <a:lstStyle/>
          <a:p>
            <a:pPr marL="0" indent="0" algn="just">
              <a:buNone/>
            </a:pPr>
            <a:r>
              <a:rPr lang="it-IT" sz="9600" dirty="0"/>
              <a:t>Le richieste devono riferirsi ad opere pubbliche inserite nella programmazione annuale o triennale degli enti locali e che rientrano nello strumento urbanistico comunale denominato approvato e vigente nell’ambito territoriale del comune</a:t>
            </a:r>
          </a:p>
          <a:p>
            <a:pPr marL="0" indent="0" algn="just">
              <a:buNone/>
            </a:pPr>
            <a:endParaRPr lang="it-IT" sz="9600" dirty="0"/>
          </a:p>
          <a:p>
            <a:pPr marL="0" indent="0" algn="just">
              <a:buNone/>
            </a:pPr>
            <a:r>
              <a:rPr lang="it-IT" sz="9600" dirty="0"/>
              <a:t>Come previsto dall’art. 2 del D.P.C.M. del 21 gennaio 2021 ciascun Comune </a:t>
            </a:r>
            <a:r>
              <a:rPr lang="it-IT" sz="9600" dirty="0" err="1"/>
              <a:t>puo</a:t>
            </a:r>
            <a:r>
              <a:rPr lang="it-IT" sz="9600" dirty="0"/>
              <a:t>̀ fare richiesta di contributo per uno o più interventi nel limite massimo di: </a:t>
            </a:r>
          </a:p>
          <a:p>
            <a:pPr algn="just"/>
            <a:r>
              <a:rPr lang="it-IT" sz="9600" dirty="0"/>
              <a:t>a)  5.000.000 di euro per i comuni con popolazione da 15.000 a 49.999 abitanti; </a:t>
            </a:r>
          </a:p>
          <a:p>
            <a:pPr algn="just"/>
            <a:r>
              <a:rPr lang="it-IT" sz="9600" dirty="0"/>
              <a:t>b)  10.000.000 di euro per i comuni con popolazione da 50.000 a 100.000 abitanti; </a:t>
            </a:r>
          </a:p>
          <a:p>
            <a:pPr algn="just"/>
            <a:r>
              <a:rPr lang="it-IT" sz="9600" dirty="0"/>
              <a:t>c)  20.000.000 di euro per i comuni con popolazione superiore o uguale a 100.001  abitanti e per i comuni capoluogo di provincia o sede di città metropolitana. </a:t>
            </a:r>
          </a:p>
          <a:p>
            <a:pPr marL="0" indent="0" algn="just">
              <a:buNone/>
            </a:pPr>
            <a:endParaRPr lang="it-IT" sz="9600" dirty="0"/>
          </a:p>
          <a:p>
            <a:pPr marL="0" indent="0" algn="just">
              <a:buNone/>
            </a:pPr>
            <a:r>
              <a:rPr lang="it-IT" sz="9600" dirty="0"/>
              <a:t>Pertanto, nei limiti sopra citati, è ammissibile una sola istanza con più opere ciascuna delle quali identificata con il proprio Cup. </a:t>
            </a:r>
          </a:p>
          <a:p>
            <a:pPr marL="0" indent="0">
              <a:buNone/>
            </a:pPr>
            <a:r>
              <a:rPr lang="it-IT" sz="9600" dirty="0"/>
              <a:t/>
            </a:r>
            <a:br>
              <a:rPr lang="it-IT" sz="9600" dirty="0"/>
            </a:br>
            <a:endParaRPr lang="it-IT" sz="9600" dirty="0"/>
          </a:p>
          <a:p>
            <a:pPr marL="0" indent="0">
              <a:buNone/>
            </a:pPr>
            <a:endParaRPr lang="it-IT" sz="9600" dirty="0"/>
          </a:p>
          <a:p>
            <a:endParaRPr lang="it-IT" dirty="0"/>
          </a:p>
        </p:txBody>
      </p:sp>
    </p:spTree>
    <p:extLst>
      <p:ext uri="{BB962C8B-B14F-4D97-AF65-F5344CB8AC3E}">
        <p14:creationId xmlns:p14="http://schemas.microsoft.com/office/powerpoint/2010/main" val="144813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r>
              <a:rPr lang="it-IT" sz="2800" dirty="0"/>
              <a:t/>
            </a:r>
            <a:br>
              <a:rPr lang="it-IT" sz="2800" dirty="0"/>
            </a:br>
            <a:r>
              <a:rPr lang="it-IT" b="1" dirty="0"/>
              <a:t> </a:t>
            </a:r>
            <a:r>
              <a:rPr lang="it-IT" sz="2800" b="1" dirty="0">
                <a:solidFill>
                  <a:srgbClr val="FF0000"/>
                </a:solidFill>
              </a:rPr>
              <a:t>PIANO DI SVILUPPO E COESIONE REGIONE PIEMONTE</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515600" cy="4351338"/>
          </a:xfrm>
        </p:spPr>
        <p:txBody>
          <a:bodyPr>
            <a:normAutofit lnSpcReduction="10000"/>
          </a:bodyPr>
          <a:lstStyle/>
          <a:p>
            <a:pPr marL="0" indent="0" algn="just">
              <a:buNone/>
            </a:pPr>
            <a:r>
              <a:rPr lang="it-IT" sz="2400" dirty="0"/>
              <a:t>PSC Regione PIEMONTE - Delibera n. 25 /2021 (pubblicata su GU del 16 Agosto 2021)</a:t>
            </a:r>
          </a:p>
          <a:p>
            <a:pPr marL="0" indent="0" algn="just">
              <a:buNone/>
            </a:pPr>
            <a:r>
              <a:rPr lang="it-IT" sz="2400" b="1" dirty="0">
                <a:hlinkClick r:id="rId2"/>
              </a:rPr>
              <a:t>PSC REGIONE </a:t>
            </a:r>
            <a:r>
              <a:rPr lang="it-IT" sz="2400" b="1" dirty="0"/>
              <a:t> PIEMONTE</a:t>
            </a:r>
            <a:r>
              <a:rPr lang="it-IT" sz="2400" b="1" u="sng" dirty="0"/>
              <a:t> € </a:t>
            </a:r>
            <a:r>
              <a:rPr lang="it-IT" b="1" dirty="0"/>
              <a:t>1.522,41</a:t>
            </a:r>
            <a:r>
              <a:rPr lang="it-IT" sz="2400" b="1" u="sng" dirty="0"/>
              <a:t> milioni</a:t>
            </a:r>
            <a:r>
              <a:rPr lang="it-IT" sz="2400" dirty="0"/>
              <a:t> Delibera CIPESS n. 25 del 29/04/2021 </a:t>
            </a:r>
          </a:p>
          <a:p>
            <a:pPr marL="0" indent="0" algn="just">
              <a:buNone/>
            </a:pPr>
            <a:r>
              <a:rPr lang="it-IT" sz="2400" dirty="0"/>
              <a:t>Riorganizzazione delle risorse assegnate ai precedenti Strumenti  di programmazione: INTESA PIEMONTE, Programma attuativo Regionale (PAR) Piemonte, Parco Città della Salute di Torino, a valere sul Fondo sviluppo e coesione. </a:t>
            </a:r>
          </a:p>
          <a:p>
            <a:pPr marL="0" indent="0" algn="just">
              <a:buNone/>
            </a:pPr>
            <a:r>
              <a:rPr lang="it-IT" sz="2400" dirty="0"/>
              <a:t>Provenienza contabile delle risorse: </a:t>
            </a:r>
          </a:p>
          <a:p>
            <a:pPr algn="just"/>
            <a:r>
              <a:rPr lang="it-IT" sz="2400" dirty="0"/>
              <a:t>FSC 2000-2006 per  639,08  milioni di euro; </a:t>
            </a:r>
          </a:p>
          <a:p>
            <a:pPr algn="just"/>
            <a:r>
              <a:rPr lang="it-IT" sz="2400" dirty="0"/>
              <a:t>FSC 2007-2013 per  511,00  milioni di euro; </a:t>
            </a:r>
          </a:p>
          <a:p>
            <a:pPr algn="just"/>
            <a:r>
              <a:rPr lang="it-IT" sz="2400" dirty="0"/>
              <a:t>FSC 2014-2020 per  372,33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dirty="0"/>
              <a:t/>
            </a:r>
            <a:br>
              <a:rPr lang="it-IT" dirty="0"/>
            </a:br>
            <a:r>
              <a:rPr lang="it-IT" sz="2800" b="1" dirty="0">
                <a:solidFill>
                  <a:srgbClr val="FF0000"/>
                </a:solidFill>
              </a:rPr>
              <a:t>PIANO DI SVILUPPO E COESIONE REGIONE PIEMONTE</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3954463"/>
          </a:xfrm>
        </p:spPr>
        <p:txBody>
          <a:bodyPr>
            <a:normAutofit fontScale="77500" lnSpcReduction="20000"/>
          </a:bodyPr>
          <a:lstStyle/>
          <a:p>
            <a:pPr marL="0" indent="0" algn="just">
              <a:buNone/>
            </a:pPr>
            <a:r>
              <a:rPr lang="it-IT" dirty="0"/>
              <a:t>Su proposta dell’amministrazione titolare responsabile del PSC, il </a:t>
            </a:r>
            <a:r>
              <a:rPr lang="it-IT" dirty="0" err="1"/>
              <a:t>CdS</a:t>
            </a:r>
            <a:r>
              <a:rPr lang="it-IT" dirty="0"/>
              <a:t> provvede, entro il 31 dicembre 2021, a integrare il PSC con: </a:t>
            </a:r>
          </a:p>
          <a:p>
            <a:pPr marL="0" indent="0" algn="just">
              <a:buNone/>
            </a:pPr>
            <a:endParaRPr lang="it-IT" dirty="0"/>
          </a:p>
          <a:p>
            <a:pPr algn="just"/>
            <a:r>
              <a:rPr lang="it-IT" dirty="0"/>
              <a:t>settori d’intervento per area tematica e corrispondenti importi finanziari</a:t>
            </a:r>
          </a:p>
          <a:p>
            <a:pPr algn="just"/>
            <a:r>
              <a:rPr lang="it-IT" dirty="0"/>
              <a:t>obiettivi perseguiti con indicazione dei principali indicatori di realizzazione e di risultato </a:t>
            </a:r>
          </a:p>
          <a:p>
            <a:pPr algn="just"/>
            <a:r>
              <a:rPr lang="it-IT" dirty="0"/>
              <a:t>piano finanziario complessivo del PSC, con esplicitazione della previsione di spesa per ciascuna annualità del primo triennio</a:t>
            </a:r>
          </a:p>
          <a:p>
            <a:pPr marL="0" indent="0" algn="just">
              <a:buNone/>
            </a:pPr>
            <a:r>
              <a:rPr lang="it-IT" dirty="0"/>
              <a:t>Al fine di accelerare la realizzazione e la spesa degli interventi di cui al comma 7, lettera </a:t>
            </a:r>
            <a:r>
              <a:rPr lang="it-IT" i="1" dirty="0"/>
              <a:t>b)</a:t>
            </a:r>
            <a:r>
              <a:rPr lang="it-IT" dirty="0"/>
              <a:t>, art. 44 del decreto-legge </a:t>
            </a:r>
            <a:r>
              <a:rPr lang="it-IT" dirty="0" err="1"/>
              <a:t>n</a:t>
            </a:r>
            <a:r>
              <a:rPr lang="it-IT" dirty="0"/>
              <a:t> 34 del 2019, il Dipartimento per le politiche di coesione, l’Agenzia per la coesione territoriale e la Struttura per la progettazione di beni ed edifici pubblici, per quanto di rispettiva competenza, possono disporre, anche nell’ambito di convenzioni </a:t>
            </a:r>
            <a:r>
              <a:rPr lang="it-IT" dirty="0" err="1"/>
              <a:t>gia</a:t>
            </a:r>
            <a:r>
              <a:rPr lang="it-IT" dirty="0"/>
              <a:t>̀ esistenti con </a:t>
            </a:r>
            <a:r>
              <a:rPr lang="it-IT" dirty="0" err="1"/>
              <a:t>societa</a:t>
            </a:r>
            <a:r>
              <a:rPr lang="it-IT" dirty="0"/>
              <a:t>̀ </a:t>
            </a:r>
            <a:r>
              <a:rPr lang="it-IT" i="1" dirty="0"/>
              <a:t>in </a:t>
            </a:r>
            <a:r>
              <a:rPr lang="it-IT" i="1" dirty="0" err="1"/>
              <a:t>house</a:t>
            </a:r>
            <a:r>
              <a:rPr lang="it-IT" dirty="0"/>
              <a:t>, misure di accompagnamento alla progettazione e attuazione, su richiesta della Regione responsabile del PSC in oggetto. </a:t>
            </a:r>
          </a:p>
          <a:p>
            <a:pPr algn="just"/>
            <a:endParaRPr lang="it-IT" sz="2400" dirty="0"/>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119291"/>
          </a:xfrm>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PIEMONTE</a:t>
            </a:r>
            <a:r>
              <a:rPr lang="it-IT" dirty="0"/>
              <a:t/>
            </a:r>
            <a:br>
              <a:rPr lang="it-IT" dirty="0"/>
            </a:br>
            <a:endParaRPr lang="it-IT" sz="2800" b="1" dirty="0">
              <a:solidFill>
                <a:srgbClr val="FF0000"/>
              </a:solidFill>
            </a:endParaRPr>
          </a:p>
        </p:txBody>
      </p:sp>
      <p:pic>
        <p:nvPicPr>
          <p:cNvPr id="6" name="Segnaposto contenuto 5">
            <a:extLst>
              <a:ext uri="{FF2B5EF4-FFF2-40B4-BE49-F238E27FC236}">
                <a16:creationId xmlns:a16="http://schemas.microsoft.com/office/drawing/2014/main" xmlns="" id="{29123B76-8F40-654F-AE40-9F5C3A75532D}"/>
              </a:ext>
            </a:extLst>
          </p:cNvPr>
          <p:cNvPicPr>
            <a:picLocks noGrp="1" noChangeAspect="1"/>
          </p:cNvPicPr>
          <p:nvPr>
            <p:ph idx="1"/>
          </p:nvPr>
        </p:nvPicPr>
        <p:blipFill>
          <a:blip r:embed="rId2"/>
          <a:stretch>
            <a:fillRect/>
          </a:stretch>
        </p:blipFill>
        <p:spPr>
          <a:xfrm>
            <a:off x="838200" y="1484416"/>
            <a:ext cx="10515600" cy="3856084"/>
          </a:xfrm>
          <a:prstGeom prst="rect">
            <a:avLst/>
          </a:prstGeom>
        </p:spPr>
      </p:pic>
    </p:spTree>
    <p:extLst>
      <p:ext uri="{BB962C8B-B14F-4D97-AF65-F5344CB8AC3E}">
        <p14:creationId xmlns:p14="http://schemas.microsoft.com/office/powerpoint/2010/main" val="205444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361244"/>
            <a:ext cx="10866783" cy="1072446"/>
          </a:xfrm>
        </p:spPr>
        <p:txBody>
          <a:bodyPr>
            <a:noAutofit/>
          </a:bodyPr>
          <a:lstStyle/>
          <a:p>
            <a:r>
              <a:rPr lang="it-IT" sz="2800" dirty="0"/>
              <a:t/>
            </a:r>
            <a:br>
              <a:rPr lang="it-IT" sz="2800" dirty="0"/>
            </a:br>
            <a:r>
              <a:rPr lang="it-IT" sz="2800" dirty="0"/>
              <a:t/>
            </a:r>
            <a:br>
              <a:rPr lang="it-IT" sz="2800" dirty="0"/>
            </a:br>
            <a:r>
              <a:rPr lang="it-IT" sz="2800" dirty="0"/>
              <a:t/>
            </a:r>
            <a:br>
              <a:rPr lang="it-IT" sz="2800" dirty="0"/>
            </a:br>
            <a:r>
              <a:rPr lang="it-IT" sz="2800" dirty="0"/>
              <a:t/>
            </a:r>
            <a:br>
              <a:rPr lang="it-IT" sz="2800" dirty="0"/>
            </a:br>
            <a:r>
              <a:rPr lang="it-IT" sz="2800" b="1" dirty="0">
                <a:solidFill>
                  <a:srgbClr val="FF0000"/>
                </a:solidFill>
                <a:latin typeface="+mn-lt"/>
              </a:rPr>
              <a:t>Documento Strategico Unitario Regione Piemonte </a:t>
            </a:r>
            <a:r>
              <a:rPr lang="it-IT" b="1" dirty="0"/>
              <a:t> </a:t>
            </a:r>
            <a:r>
              <a:rPr lang="it-IT" sz="2800" b="1" dirty="0">
                <a:solidFill>
                  <a:srgbClr val="FF0000"/>
                </a:solidFill>
                <a:latin typeface="+mn-lt"/>
              </a:rPr>
              <a:t>2021-2027</a:t>
            </a:r>
            <a:r>
              <a:rPr lang="it-IT" sz="2800" dirty="0">
                <a:solidFill>
                  <a:srgbClr val="FF0000"/>
                </a:solidFill>
                <a:latin typeface="+mn-lt"/>
              </a:rPr>
              <a:t> </a:t>
            </a:r>
            <a:r>
              <a:rPr lang="it-IT" sz="2800" dirty="0">
                <a:solidFill>
                  <a:srgbClr val="FF0000"/>
                </a:solidFill>
              </a:rPr>
              <a:t>         </a:t>
            </a:r>
            <a:r>
              <a:rPr lang="it-IT" sz="2800" b="1" dirty="0">
                <a:solidFill>
                  <a:srgbClr val="FF0000"/>
                </a:solidFill>
                <a:latin typeface="+mn-lt"/>
              </a:rPr>
              <a:t>Deliberazione 7 settembre 2021, n. 162 </a:t>
            </a:r>
            <a:r>
              <a:rPr lang="it-IT" b="1" dirty="0"/>
              <a:t/>
            </a:r>
            <a:br>
              <a:rPr lang="it-IT" b="1" dirty="0"/>
            </a:br>
            <a:r>
              <a:rPr lang="it-IT" sz="2800" dirty="0"/>
              <a:t/>
            </a:r>
            <a:br>
              <a:rPr lang="it-IT" sz="2800" dirty="0"/>
            </a:br>
            <a:r>
              <a:rPr lang="it-IT" sz="2800" b="1" dirty="0">
                <a:solidFill>
                  <a:srgbClr val="FF0000"/>
                </a:solidFill>
              </a:rPr>
              <a:t/>
            </a:r>
            <a:br>
              <a:rPr lang="it-IT" sz="2800" b="1" dirty="0">
                <a:solidFill>
                  <a:srgbClr val="FF0000"/>
                </a:solidFill>
              </a:rPr>
            </a:br>
            <a:r>
              <a:rPr lang="it-IT" sz="2800" dirty="0">
                <a:solidFill>
                  <a:srgbClr val="FF0000"/>
                </a:solidFill>
                <a:latin typeface="+mn-lt"/>
              </a:rPr>
              <a:t> </a:t>
            </a:r>
            <a:r>
              <a:rPr lang="it-IT" dirty="0">
                <a:latin typeface="+mn-lt"/>
              </a:rPr>
              <a:t/>
            </a:r>
            <a:br>
              <a:rPr lang="it-IT" dirty="0">
                <a:latin typeface="+mn-lt"/>
              </a:rPr>
            </a:br>
            <a:r>
              <a:rPr lang="it-IT" sz="2800" b="1" dirty="0">
                <a:solidFill>
                  <a:srgbClr val="FF0000"/>
                </a:solidFill>
                <a:latin typeface="+mn-lt"/>
              </a:rPr>
              <a:t> </a:t>
            </a:r>
            <a:br>
              <a:rPr lang="it-IT" sz="2800" b="1" dirty="0">
                <a:solidFill>
                  <a:srgbClr val="FF0000"/>
                </a:solidFill>
                <a:latin typeface="+mn-lt"/>
              </a:rPr>
            </a:br>
            <a:endParaRPr lang="it-IT" sz="2800" b="1" dirty="0">
              <a:solidFill>
                <a:srgbClr val="FF0000"/>
              </a:solidFill>
              <a:latin typeface="+mn-lt"/>
            </a:endParaRPr>
          </a:p>
        </p:txBody>
      </p:sp>
      <p:sp>
        <p:nvSpPr>
          <p:cNvPr id="3" name="Segnaposto contenuto 2"/>
          <p:cNvSpPr>
            <a:spLocks noGrp="1"/>
          </p:cNvSpPr>
          <p:nvPr>
            <p:ph idx="1"/>
          </p:nvPr>
        </p:nvSpPr>
        <p:spPr>
          <a:xfrm>
            <a:off x="609600" y="1672229"/>
            <a:ext cx="11142132" cy="4609301"/>
          </a:xfrm>
        </p:spPr>
        <p:txBody>
          <a:bodyPr>
            <a:normAutofit/>
          </a:bodyPr>
          <a:lstStyle/>
          <a:p>
            <a:pPr marL="0" indent="0" algn="just">
              <a:buNone/>
            </a:pPr>
            <a:r>
              <a:rPr lang="it-IT" dirty="0">
                <a:solidFill>
                  <a:srgbClr val="FF0000"/>
                </a:solidFill>
              </a:rPr>
              <a:t>Obiettivo di Policy OP5</a:t>
            </a:r>
            <a:endParaRPr lang="it-IT" dirty="0"/>
          </a:p>
          <a:p>
            <a:pPr marL="0" indent="0">
              <a:buNone/>
            </a:pPr>
            <a:r>
              <a:rPr lang="it-IT" sz="2400" dirty="0"/>
              <a:t>PIEMONTE PIÙ VICINO AI CITTADINI: SVILUPPO DEI TERRITORI E CAPACITA’ AMMINISTRATIVA – Linee guida e Strategia :</a:t>
            </a:r>
          </a:p>
          <a:p>
            <a:r>
              <a:rPr lang="it-IT" sz="2400" dirty="0"/>
              <a:t>Promuovere lo sviluppo sociale, economico e ambientale integrato a livello locale, il patrimonio culturale e la sicurezza mediante iniziative di sviluppo locale di tipo partecipativo </a:t>
            </a:r>
          </a:p>
          <a:p>
            <a:r>
              <a:rPr lang="it-IT" sz="2400" dirty="0"/>
              <a:t>La Regione intende promuovere la cura condivisa dei </a:t>
            </a:r>
            <a:r>
              <a:rPr lang="it-IT" sz="2400" b="1" dirty="0"/>
              <a:t>beni comuni </a:t>
            </a:r>
            <a:r>
              <a:rPr lang="it-IT" sz="2400" dirty="0"/>
              <a:t>per il rilancio delle periferie, con un impatto sociale potenzialmente innovativo. In un’ottica di responsabilità sociale saranno incentivate azioni pilota e percorsi di partecipazione attiva dei cittadini</a:t>
            </a:r>
          </a:p>
          <a:p>
            <a:pPr marL="0" indent="0">
              <a:buNone/>
            </a:pPr>
            <a:endParaRPr lang="it-IT" dirty="0"/>
          </a:p>
          <a:p>
            <a:pPr marL="0" indent="0" algn="just">
              <a:buNone/>
            </a:pPr>
            <a:endParaRPr lang="it-IT" dirty="0"/>
          </a:p>
        </p:txBody>
      </p:sp>
    </p:spTree>
    <p:extLst>
      <p:ext uri="{BB962C8B-B14F-4D97-AF65-F5344CB8AC3E}">
        <p14:creationId xmlns:p14="http://schemas.microsoft.com/office/powerpoint/2010/main" val="25835566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4710</TotalTime>
  <Words>1564</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          PRINCIPALI FONTI DI FINANZIAMENTO ATTIVABILI REGIONE PIEMONTE ciclo di programmazione  2014-2020    e   2021-2027 </vt:lpstr>
      <vt:lpstr>FONDI STANZIATI dalla Regione nel ciclo di programmazione 2014-2020</vt:lpstr>
      <vt:lpstr>DECRETO DEL PRESIDENTE DEL CONSIGLIO DEI MINISTRI 21 gennaio 2021 DECRETO RIGENERAZIONE URBANA </vt:lpstr>
      <vt:lpstr>DECRETO DEL PRESIDENTE DEL CONSIGLIO DEI MINISTRI 21 gennaio 2021 - DECRETO RIGENERAZIONE URBANA</vt:lpstr>
      <vt:lpstr>DECRETO DEL PRESIDENTE DEL CONSIGLIO DEI MINISTRI 21 gennaio 2021 - DECRETO RIGENERAZIONE URBANA </vt:lpstr>
      <vt:lpstr>  PIANO DI SVILUPPO E COESIONE REGIONE PIEMONTE </vt:lpstr>
      <vt:lpstr>   PIANO DI SVILUPPO E COESIONE REGIONE PIEMONTE </vt:lpstr>
      <vt:lpstr>  PIANO DI SVILUPPO E COESIONE REGIONE PIEMONTE </vt:lpstr>
      <vt:lpstr>    Documento Strategico Unitario Regione Piemonte  2021-2027          Deliberazione 7 settembre 2021, n. 162        </vt:lpstr>
      <vt:lpstr>  PNRR - Missione 5 “Inclusione e coesione” - Componente 3  Investimento 2  </vt:lpstr>
      <vt:lpstr> PNRR - Missione 5 “Inclusione e coesione” - Componente 3 , Investimento 2 </vt:lpstr>
      <vt:lpstr>  Legge regionale 18 giugno 2007, n. 14</vt:lpstr>
      <vt:lpstr> Legge regionale 18 giugno 2007, n. 14</vt:lpstr>
      <vt:lpstr> Legge regionale 18 giugno 2007, n. 14</vt:lpstr>
      <vt:lpstr>Legge regionale 18 giugno 2007, n. 14</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sonia la piana</cp:lastModifiedBy>
  <cp:revision>65</cp:revision>
  <cp:lastPrinted>2021-11-03T07:49:52Z</cp:lastPrinted>
  <dcterms:created xsi:type="dcterms:W3CDTF">2021-10-27T12:45:40Z</dcterms:created>
  <dcterms:modified xsi:type="dcterms:W3CDTF">2022-01-20T10:12:18Z</dcterms:modified>
</cp:coreProperties>
</file>