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2" r:id="rId4"/>
    <p:sldId id="263" r:id="rId5"/>
    <p:sldId id="265" r:id="rId6"/>
    <p:sldId id="272" r:id="rId7"/>
    <p:sldId id="268" r:id="rId8"/>
    <p:sldId id="267" r:id="rId9"/>
    <p:sldId id="269" r:id="rId10"/>
    <p:sldId id="264" r:id="rId11"/>
    <p:sldId id="266" r:id="rId12"/>
    <p:sldId id="275" r:id="rId13"/>
    <p:sldId id="270" r:id="rId14"/>
    <p:sldId id="271" r:id="rId15"/>
    <p:sldId id="273" r:id="rId16"/>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59" autoAdjust="0"/>
    <p:restoredTop sz="94660"/>
  </p:normalViewPr>
  <p:slideViewPr>
    <p:cSldViewPr snapToGrid="0">
      <p:cViewPr varScale="1">
        <p:scale>
          <a:sx n="102" d="100"/>
          <a:sy n="102" d="100"/>
        </p:scale>
        <p:origin x="138" y="336"/>
      </p:cViewPr>
      <p:guideLst/>
    </p:cSldViewPr>
  </p:slideViewPr>
  <p:notesTextViewPr>
    <p:cViewPr>
      <p:scale>
        <a:sx n="1" d="1"/>
        <a:sy n="1" d="1"/>
      </p:scale>
      <p:origin x="0" y="0"/>
    </p:cViewPr>
  </p:notesTextViewPr>
  <p:sorterViewPr>
    <p:cViewPr>
      <p:scale>
        <a:sx n="113" d="100"/>
        <a:sy n="11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5496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04691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89857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98618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584617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5E193C4-B8F3-4DF9-BEB7-3A767FF971CB}" type="datetimeFigureOut">
              <a:rPr lang="it-IT" smtClean="0"/>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401766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5E193C4-B8F3-4DF9-BEB7-3A767FF971CB}" type="datetimeFigureOut">
              <a:rPr lang="it-IT" smtClean="0"/>
              <a:t>20/01/2022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7765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5E193C4-B8F3-4DF9-BEB7-3A767FF971CB}" type="datetimeFigureOut">
              <a:rPr lang="it-IT" smtClean="0"/>
              <a:t>20/01/2022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33473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E193C4-B8F3-4DF9-BEB7-3A767FF971CB}" type="datetimeFigureOut">
              <a:rPr lang="it-IT" smtClean="0"/>
              <a:t>20/01/2022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23863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95580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86459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193C4-B8F3-4DF9-BEB7-3A767FF971CB}" type="datetimeFigureOut">
              <a:rPr lang="it-IT" smtClean="0"/>
              <a:t>20/01/2022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1D0AE-DA94-414D-B9F7-3B7EA15E18C3}" type="slidenum">
              <a:rPr lang="it-IT" smtClean="0"/>
              <a:t>‹N›</a:t>
            </a:fld>
            <a:endParaRPr lang="it-IT"/>
          </a:p>
        </p:txBody>
      </p:sp>
    </p:spTree>
    <p:extLst>
      <p:ext uri="{BB962C8B-B14F-4D97-AF65-F5344CB8AC3E}">
        <p14:creationId xmlns:p14="http://schemas.microsoft.com/office/powerpoint/2010/main" val="328830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opencoesione.gov.it/it/programmi/PSC_CALABRI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ondazioneifel.it/images/finanza_locale/Classificazione_CPV_a_parte_.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7244" y="2149652"/>
            <a:ext cx="9144000" cy="2387600"/>
          </a:xfrm>
        </p:spPr>
        <p:txBody>
          <a:bodyPr>
            <a:normAutofit fontScale="90000"/>
          </a:bodyPr>
          <a:lstStyle/>
          <a:p>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400" b="1" dirty="0">
                <a:solidFill>
                  <a:srgbClr val="FF0000"/>
                </a:solidFill>
              </a:rPr>
              <a:t>PRINCIPALI</a:t>
            </a:r>
            <a:r>
              <a:rPr lang="it-IT" sz="4000" b="1" dirty="0">
                <a:solidFill>
                  <a:srgbClr val="FF0000"/>
                </a:solidFill>
              </a:rPr>
              <a:t> </a:t>
            </a:r>
            <a:r>
              <a:rPr lang="it-IT" sz="4400" b="1" dirty="0">
                <a:solidFill>
                  <a:srgbClr val="FF0000"/>
                </a:solidFill>
              </a:rPr>
              <a:t>FONTI DI FINANZIAMENTO</a:t>
            </a:r>
            <a:br>
              <a:rPr lang="it-IT" sz="4400" b="1" dirty="0">
                <a:solidFill>
                  <a:srgbClr val="FF0000"/>
                </a:solidFill>
              </a:rPr>
            </a:br>
            <a:r>
              <a:rPr lang="it-IT" sz="4400" b="1" dirty="0">
                <a:solidFill>
                  <a:srgbClr val="FF0000"/>
                </a:solidFill>
              </a:rPr>
              <a:t>ATTIVABILI REGIONE SARDEGNA</a:t>
            </a:r>
            <a:br>
              <a:rPr lang="it-IT" sz="4400" b="1" dirty="0">
                <a:solidFill>
                  <a:srgbClr val="FF0000"/>
                </a:solidFill>
              </a:rPr>
            </a:br>
            <a:r>
              <a:rPr lang="it-IT" sz="4000" b="1" dirty="0">
                <a:solidFill>
                  <a:srgbClr val="FF0000"/>
                </a:solidFill>
              </a:rPr>
              <a:t/>
            </a:r>
            <a:br>
              <a:rPr lang="it-IT" sz="4000" b="1" dirty="0">
                <a:solidFill>
                  <a:srgbClr val="FF0000"/>
                </a:solidFill>
              </a:rPr>
            </a:br>
            <a:r>
              <a:rPr lang="it-IT" sz="4400" b="1" dirty="0">
                <a:solidFill>
                  <a:srgbClr val="FF0000"/>
                </a:solidFill>
              </a:rPr>
              <a:t>ciclo di programmazione 2021-2027</a:t>
            </a:r>
          </a:p>
        </p:txBody>
      </p:sp>
      <p:pic>
        <p:nvPicPr>
          <p:cNvPr id="3"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050" y="437206"/>
            <a:ext cx="2592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779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9392" y="365125"/>
            <a:ext cx="10724408" cy="1325563"/>
          </a:xfrm>
        </p:spPr>
        <p:txBody>
          <a:bodyPr>
            <a:noAutofit/>
          </a:bodyPr>
          <a:lstStyle/>
          <a:p>
            <a:r>
              <a:rPr lang="it-IT" sz="2800" dirty="0"/>
              <a:t/>
            </a:r>
            <a:br>
              <a:rPr lang="it-IT" sz="2800" dirty="0"/>
            </a:br>
            <a:r>
              <a:rPr lang="it-IT" b="1" dirty="0"/>
              <a:t> </a:t>
            </a:r>
            <a:r>
              <a:rPr lang="it-IT" sz="2800" b="1" dirty="0">
                <a:solidFill>
                  <a:srgbClr val="FF0000"/>
                </a:solidFill>
              </a:rPr>
              <a:t>PIANO DI SVILUPPO E COESIONE REGIONE SARDEGNA</a:t>
            </a:r>
            <a:r>
              <a:rPr lang="it-IT" dirty="0"/>
              <a:t/>
            </a:r>
            <a:br>
              <a:rPr lang="it-IT" dirty="0"/>
            </a:br>
            <a:endParaRPr lang="it-IT" sz="2800" b="1" dirty="0">
              <a:solidFill>
                <a:srgbClr val="FF0000"/>
              </a:solidFill>
            </a:endParaRPr>
          </a:p>
        </p:txBody>
      </p:sp>
      <p:sp>
        <p:nvSpPr>
          <p:cNvPr id="3" name="Segnaposto contenuto 2"/>
          <p:cNvSpPr>
            <a:spLocks noGrp="1"/>
          </p:cNvSpPr>
          <p:nvPr>
            <p:ph idx="1"/>
          </p:nvPr>
        </p:nvSpPr>
        <p:spPr>
          <a:xfrm>
            <a:off x="726550" y="1929664"/>
            <a:ext cx="10724408" cy="4351338"/>
          </a:xfrm>
        </p:spPr>
        <p:txBody>
          <a:bodyPr>
            <a:normAutofit/>
          </a:bodyPr>
          <a:lstStyle/>
          <a:p>
            <a:pPr marL="0" indent="0" algn="just">
              <a:buNone/>
            </a:pPr>
            <a:r>
              <a:rPr lang="it-IT" sz="2400" dirty="0"/>
              <a:t>PSC Regione SARDEGNA - Delibera n. 15/2021 (pubblicata su GU del 19 Agosto 2021)</a:t>
            </a:r>
          </a:p>
          <a:p>
            <a:pPr marL="0" indent="0" algn="just">
              <a:buNone/>
            </a:pPr>
            <a:r>
              <a:rPr lang="it-IT" sz="2400" b="1" dirty="0">
                <a:hlinkClick r:id="rId2"/>
              </a:rPr>
              <a:t>PSC REGIONE </a:t>
            </a:r>
            <a:r>
              <a:rPr lang="it-IT" sz="2400" b="1" dirty="0"/>
              <a:t>SARDEGNA </a:t>
            </a:r>
            <a:r>
              <a:rPr lang="it-IT" sz="2400" b="1" u="sng" dirty="0"/>
              <a:t>€ 4.907,62 milioni</a:t>
            </a:r>
            <a:r>
              <a:rPr lang="it-IT" sz="2400" dirty="0"/>
              <a:t> Delibera CIPESS n. 15 del 29/04/2021 </a:t>
            </a:r>
          </a:p>
          <a:p>
            <a:pPr marL="0" indent="0" algn="just">
              <a:buNone/>
            </a:pPr>
            <a:r>
              <a:rPr lang="it-IT" sz="2400" dirty="0"/>
              <a:t>Riorganizzazione delle risorse assegnate ai precedenti Strumenti  di programmazione: Intesa Sardegna, Programma Regionale di Attuazione (PAR) Sardegna, Patto Regione Sardegna, a valere sul Fondo sviluppo e coesione. </a:t>
            </a:r>
          </a:p>
          <a:p>
            <a:pPr marL="0" indent="0" algn="just">
              <a:buNone/>
            </a:pPr>
            <a:r>
              <a:rPr lang="it-IT" sz="2400" dirty="0"/>
              <a:t>Provenienza contabile delle risorse: </a:t>
            </a:r>
          </a:p>
          <a:p>
            <a:pPr algn="just"/>
            <a:r>
              <a:rPr lang="it-IT" sz="2400" dirty="0"/>
              <a:t>FSC 2000-2006 per  1.457,10  milioni di euro; </a:t>
            </a:r>
          </a:p>
          <a:p>
            <a:pPr algn="just"/>
            <a:r>
              <a:rPr lang="it-IT" sz="2400" dirty="0"/>
              <a:t>FSC 2007-2013 per  1.456,39  milioni di euro; </a:t>
            </a:r>
          </a:p>
          <a:p>
            <a:pPr algn="just"/>
            <a:r>
              <a:rPr lang="it-IT" sz="2400" dirty="0"/>
              <a:t>FSC 2014-2020 per  1.994,13  milioni di euro. </a:t>
            </a:r>
          </a:p>
          <a:p>
            <a:pPr marL="0" indent="0">
              <a:buNone/>
            </a:pPr>
            <a:endParaRPr lang="it-IT" dirty="0"/>
          </a:p>
        </p:txBody>
      </p:sp>
    </p:spTree>
    <p:extLst>
      <p:ext uri="{BB962C8B-B14F-4D97-AF65-F5344CB8AC3E}">
        <p14:creationId xmlns:p14="http://schemas.microsoft.com/office/powerpoint/2010/main" val="1206675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dirty="0"/>
              <a:t/>
            </a:r>
            <a:br>
              <a:rPr lang="it-IT" sz="2800" dirty="0"/>
            </a:br>
            <a:r>
              <a:rPr lang="it-IT" b="1" dirty="0"/>
              <a:t> </a:t>
            </a:r>
            <a:r>
              <a:rPr lang="it-IT" dirty="0"/>
              <a:t/>
            </a:r>
            <a:br>
              <a:rPr lang="it-IT" dirty="0"/>
            </a:br>
            <a:r>
              <a:rPr lang="it-IT" sz="2800" b="1" dirty="0">
                <a:solidFill>
                  <a:srgbClr val="FF0000"/>
                </a:solidFill>
              </a:rPr>
              <a:t>PIANO DI SVILUPPO E COESIONE REGIONE SARDEGNA</a:t>
            </a:r>
            <a:r>
              <a:rPr lang="it-IT" dirty="0"/>
              <a:t/>
            </a:r>
            <a:br>
              <a:rPr lang="it-IT" dirty="0"/>
            </a:br>
            <a:endParaRPr lang="it-IT" sz="2800" b="1" dirty="0">
              <a:solidFill>
                <a:srgbClr val="FF0000"/>
              </a:solidFill>
            </a:endParaRPr>
          </a:p>
        </p:txBody>
      </p:sp>
      <p:sp>
        <p:nvSpPr>
          <p:cNvPr id="3" name="Segnaposto contenuto 2"/>
          <p:cNvSpPr>
            <a:spLocks noGrp="1"/>
          </p:cNvSpPr>
          <p:nvPr>
            <p:ph idx="1"/>
          </p:nvPr>
        </p:nvSpPr>
        <p:spPr>
          <a:xfrm>
            <a:off x="826911" y="2141537"/>
            <a:ext cx="10515600" cy="3954463"/>
          </a:xfrm>
        </p:spPr>
        <p:txBody>
          <a:bodyPr>
            <a:normAutofit fontScale="77500" lnSpcReduction="20000"/>
          </a:bodyPr>
          <a:lstStyle/>
          <a:p>
            <a:pPr marL="0" indent="0" algn="just">
              <a:buNone/>
            </a:pPr>
            <a:r>
              <a:rPr lang="it-IT" dirty="0"/>
              <a:t>Su proposta dell’amministrazione titolare responsabile del PSC, il </a:t>
            </a:r>
            <a:r>
              <a:rPr lang="it-IT" dirty="0" err="1"/>
              <a:t>CdS</a:t>
            </a:r>
            <a:r>
              <a:rPr lang="it-IT" dirty="0"/>
              <a:t> provvede, entro il 31 dicembre 2021, a integrare il PSC con: </a:t>
            </a:r>
          </a:p>
          <a:p>
            <a:pPr marL="0" indent="0" algn="just">
              <a:buNone/>
            </a:pPr>
            <a:endParaRPr lang="it-IT" dirty="0"/>
          </a:p>
          <a:p>
            <a:pPr algn="just"/>
            <a:r>
              <a:rPr lang="it-IT" dirty="0"/>
              <a:t>settori d’intervento per area tematica e corrispondenti importi finanziari</a:t>
            </a:r>
          </a:p>
          <a:p>
            <a:pPr algn="just"/>
            <a:r>
              <a:rPr lang="it-IT" dirty="0"/>
              <a:t>obiettivi perseguiti con indicazione dei principali indicatori di realizzazione e di risultato </a:t>
            </a:r>
          </a:p>
          <a:p>
            <a:pPr algn="just"/>
            <a:r>
              <a:rPr lang="it-IT" dirty="0"/>
              <a:t>piano finanziario complessivo del PSC, con esplicitazione della previsione di spesa per ciascuna annualità del primo triennio</a:t>
            </a:r>
          </a:p>
          <a:p>
            <a:pPr marL="0" indent="0" algn="just">
              <a:buNone/>
            </a:pPr>
            <a:r>
              <a:rPr lang="it-IT" dirty="0"/>
              <a:t>Al fine di accelerare la realizzazione e la spesa degli interventi di cui al comma 7, lettera </a:t>
            </a:r>
            <a:r>
              <a:rPr lang="it-IT" i="1" dirty="0"/>
              <a:t>b)</a:t>
            </a:r>
            <a:r>
              <a:rPr lang="it-IT" dirty="0"/>
              <a:t>, art. 44 del decreto-legge </a:t>
            </a:r>
            <a:r>
              <a:rPr lang="it-IT" dirty="0" err="1"/>
              <a:t>n</a:t>
            </a:r>
            <a:r>
              <a:rPr lang="it-IT" dirty="0"/>
              <a:t> 34 del 2019, il Dipartimento per le politiche di coesione, l’Agenzia per la coesione territoriale e la Struttura per la progettazione di beni ed edifici pubblici, per quanto di rispettiva competenza, possono disporre, anche nell’ambito di convenzioni </a:t>
            </a:r>
            <a:r>
              <a:rPr lang="it-IT" dirty="0" err="1"/>
              <a:t>gia</a:t>
            </a:r>
            <a:r>
              <a:rPr lang="it-IT" dirty="0"/>
              <a:t>̀ esistenti con </a:t>
            </a:r>
            <a:r>
              <a:rPr lang="it-IT" dirty="0" err="1"/>
              <a:t>societa</a:t>
            </a:r>
            <a:r>
              <a:rPr lang="it-IT" dirty="0"/>
              <a:t>̀ </a:t>
            </a:r>
            <a:r>
              <a:rPr lang="it-IT" i="1" dirty="0"/>
              <a:t>in </a:t>
            </a:r>
            <a:r>
              <a:rPr lang="it-IT" i="1" dirty="0" err="1"/>
              <a:t>house</a:t>
            </a:r>
            <a:r>
              <a:rPr lang="it-IT" dirty="0"/>
              <a:t>, misure di accompagnamento alla progettazione e attuazione, su richiesta della Regione responsabile del PSC in oggetto. </a:t>
            </a:r>
          </a:p>
          <a:p>
            <a:pPr algn="just"/>
            <a:endParaRPr lang="it-IT" sz="2400" dirty="0"/>
          </a:p>
          <a:p>
            <a:pPr marL="0" indent="0">
              <a:buNone/>
            </a:pPr>
            <a:endParaRPr lang="it-IT" dirty="0"/>
          </a:p>
        </p:txBody>
      </p:sp>
    </p:spTree>
    <p:extLst>
      <p:ext uri="{BB962C8B-B14F-4D97-AF65-F5344CB8AC3E}">
        <p14:creationId xmlns:p14="http://schemas.microsoft.com/office/powerpoint/2010/main" val="354762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119291"/>
          </a:xfrm>
        </p:spPr>
        <p:txBody>
          <a:bodyPr>
            <a:noAutofit/>
          </a:bodyPr>
          <a:lstStyle/>
          <a:p>
            <a:pPr algn="ctr"/>
            <a:r>
              <a:rPr lang="it-IT" sz="2800" dirty="0"/>
              <a:t/>
            </a:r>
            <a:br>
              <a:rPr lang="it-IT" sz="2800" dirty="0"/>
            </a:br>
            <a:r>
              <a:rPr lang="it-IT" b="1" dirty="0"/>
              <a:t> </a:t>
            </a:r>
            <a:r>
              <a:rPr lang="it-IT" sz="2800" b="1" dirty="0">
                <a:solidFill>
                  <a:srgbClr val="FF0000"/>
                </a:solidFill>
              </a:rPr>
              <a:t>PIANO DI SVILUPPO E COESIONE REGIONE SARDEGNA</a:t>
            </a:r>
            <a:r>
              <a:rPr lang="it-IT" dirty="0"/>
              <a:t/>
            </a:r>
            <a:br>
              <a:rPr lang="it-IT" dirty="0"/>
            </a:br>
            <a:endParaRPr lang="it-IT" sz="2800" b="1" dirty="0">
              <a:solidFill>
                <a:srgbClr val="FF0000"/>
              </a:solidFill>
            </a:endParaRPr>
          </a:p>
        </p:txBody>
      </p:sp>
      <p:pic>
        <p:nvPicPr>
          <p:cNvPr id="6" name="Segnaposto contenuto 5">
            <a:extLst>
              <a:ext uri="{FF2B5EF4-FFF2-40B4-BE49-F238E27FC236}">
                <a16:creationId xmlns:a16="http://schemas.microsoft.com/office/drawing/2014/main" xmlns="" id="{7625469E-29D0-FD4A-B589-6C90A61A0961}"/>
              </a:ext>
            </a:extLst>
          </p:cNvPr>
          <p:cNvPicPr>
            <a:picLocks noGrp="1" noChangeAspect="1"/>
          </p:cNvPicPr>
          <p:nvPr>
            <p:ph idx="1"/>
          </p:nvPr>
        </p:nvPicPr>
        <p:blipFill>
          <a:blip r:embed="rId2"/>
          <a:stretch>
            <a:fillRect/>
          </a:stretch>
        </p:blipFill>
        <p:spPr>
          <a:xfrm>
            <a:off x="847725" y="1484416"/>
            <a:ext cx="10515600" cy="4475833"/>
          </a:xfrm>
          <a:prstGeom prst="rect">
            <a:avLst/>
          </a:prstGeom>
        </p:spPr>
      </p:pic>
    </p:spTree>
    <p:extLst>
      <p:ext uri="{BB962C8B-B14F-4D97-AF65-F5344CB8AC3E}">
        <p14:creationId xmlns:p14="http://schemas.microsoft.com/office/powerpoint/2010/main" val="2054448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062231"/>
          </a:xfrm>
        </p:spPr>
        <p:txBody>
          <a:bodyPr>
            <a:noAutofit/>
          </a:bodyPr>
          <a:lstStyle/>
          <a:p>
            <a:r>
              <a:rPr lang="it-IT" sz="2800" dirty="0"/>
              <a:t/>
            </a:r>
            <a:br>
              <a:rPr lang="it-IT" sz="2800" dirty="0"/>
            </a:br>
            <a:r>
              <a:rPr lang="it-IT" sz="2800" dirty="0"/>
              <a:t/>
            </a:r>
            <a:br>
              <a:rPr lang="it-IT" sz="2800" dirty="0"/>
            </a:br>
            <a:r>
              <a:rPr lang="it-IT" sz="2800" b="1" dirty="0">
                <a:solidFill>
                  <a:srgbClr val="FF0000"/>
                </a:solidFill>
                <a:latin typeface="+mn-lt"/>
              </a:rPr>
              <a:t>DELIBERAZIONE N. 32/30 DEL 29.07.2021 - Indirizzi strategici per la preparazione dei programmi regionali FESR e FSE+ 2021-2027 </a:t>
            </a:r>
            <a:r>
              <a:rPr lang="it-IT" sz="2800" dirty="0">
                <a:latin typeface="+mn-lt"/>
              </a:rPr>
              <a:t/>
            </a:r>
            <a:br>
              <a:rPr lang="it-IT" sz="2800" dirty="0">
                <a:latin typeface="+mn-lt"/>
              </a:rPr>
            </a:br>
            <a:r>
              <a:rPr lang="it-IT" sz="2800" dirty="0">
                <a:latin typeface="+mn-lt"/>
              </a:rPr>
              <a:t/>
            </a:r>
            <a:br>
              <a:rPr lang="it-IT" sz="2800" dirty="0">
                <a:latin typeface="+mn-lt"/>
              </a:rPr>
            </a:br>
            <a:endParaRPr lang="it-IT" sz="2800" b="1" dirty="0">
              <a:solidFill>
                <a:srgbClr val="FF0000"/>
              </a:solidFill>
              <a:latin typeface="+mn-lt"/>
            </a:endParaRPr>
          </a:p>
        </p:txBody>
      </p:sp>
      <p:sp>
        <p:nvSpPr>
          <p:cNvPr id="3" name="Segnaposto contenuto 2"/>
          <p:cNvSpPr>
            <a:spLocks noGrp="1"/>
          </p:cNvSpPr>
          <p:nvPr>
            <p:ph idx="1"/>
          </p:nvPr>
        </p:nvSpPr>
        <p:spPr>
          <a:xfrm>
            <a:off x="880533" y="1690688"/>
            <a:ext cx="10608733" cy="4665507"/>
          </a:xfrm>
        </p:spPr>
        <p:txBody>
          <a:bodyPr>
            <a:normAutofit fontScale="77500" lnSpcReduction="20000"/>
          </a:bodyPr>
          <a:lstStyle/>
          <a:p>
            <a:pPr marL="0" indent="0">
              <a:buNone/>
            </a:pPr>
            <a:r>
              <a:rPr lang="it-IT" b="1" dirty="0"/>
              <a:t>Obiettivo di Policy 5 “Una Sardegna </a:t>
            </a:r>
            <a:r>
              <a:rPr lang="it-IT" b="1" dirty="0" err="1"/>
              <a:t>piu</a:t>
            </a:r>
            <a:r>
              <a:rPr lang="it-IT" b="1" dirty="0"/>
              <a:t>̀ vicina ai cittadini” : </a:t>
            </a:r>
            <a:r>
              <a:rPr lang="it-IT" dirty="0"/>
              <a:t>Promuovere lo sviluppo sociale, economico e ambientale integrato e inclusivo, la cultura, il patrimonio naturale, il turismo sostenibile e </a:t>
            </a:r>
            <a:r>
              <a:rPr lang="it-IT" b="1" dirty="0"/>
              <a:t>la sicurezza </a:t>
            </a:r>
            <a:r>
              <a:rPr lang="it-IT" dirty="0"/>
              <a:t>nelle aree urbane e in quelle diverse dalle aree urbane</a:t>
            </a:r>
          </a:p>
          <a:p>
            <a:pPr marL="0" indent="0">
              <a:buNone/>
            </a:pPr>
            <a:r>
              <a:rPr lang="it-IT" dirty="0"/>
              <a:t>Le strategie territoriali verranno definite sulla base delle differenti esigenze territoriali e potranno essere affiancate specifiche azioni finalizzate al miglioramento dell’offerta dei servizi alla popolazione residente.</a:t>
            </a:r>
          </a:p>
          <a:p>
            <a:pPr marL="0" indent="0">
              <a:buNone/>
            </a:pPr>
            <a:r>
              <a:rPr lang="it-IT" dirty="0"/>
              <a:t>Gli interventi correlati alla “Sicurezza”  saranno orientati alla riqualificazione materiale degli spazi pubblici, da dedicare anche alla realizzazione o al miglioramento dei servizi alla </a:t>
            </a:r>
            <a:r>
              <a:rPr lang="it-IT" dirty="0" err="1"/>
              <a:t>collettivita</a:t>
            </a:r>
            <a:r>
              <a:rPr lang="it-IT" dirty="0"/>
              <a:t>̀, in particolare:</a:t>
            </a:r>
          </a:p>
          <a:p>
            <a:r>
              <a:rPr lang="it-IT" dirty="0"/>
              <a:t>la creazione e/o il potenziamento di servizi essenziali alla popolazione, da realizzare anche mediante la valorizzazione o il riuso di strutture pubbliche sottoutilizzate o dismesse;</a:t>
            </a:r>
          </a:p>
          <a:p>
            <a:r>
              <a:rPr lang="it-IT" dirty="0"/>
              <a:t>nel novero dei servizi essenziali potranno essere individuati non solo i servizi di base (cure territoriali, servizi socioeducativi per l’infanzia e per i giovani, servizi sociosanitari per gli anziani, etc.) ma anche servizi differenziati destinati al miglioramento della </a:t>
            </a:r>
            <a:r>
              <a:rPr lang="it-IT" dirty="0" err="1"/>
              <a:t>qualita</a:t>
            </a:r>
            <a:r>
              <a:rPr lang="it-IT" dirty="0"/>
              <a:t>̀ della vita, quali a titolo esemplificativo, i servizi di </a:t>
            </a:r>
            <a:r>
              <a:rPr lang="it-IT" dirty="0" err="1"/>
              <a:t>housing</a:t>
            </a:r>
            <a:r>
              <a:rPr lang="it-IT" dirty="0"/>
              <a:t> sociale, di supporto alla </a:t>
            </a:r>
            <a:r>
              <a:rPr lang="it-IT" dirty="0" err="1"/>
              <a:t>genitorialita</a:t>
            </a:r>
            <a:r>
              <a:rPr lang="it-IT" dirty="0"/>
              <a:t>̀ o di supporto alle donne vittime di violenza, etc. </a:t>
            </a:r>
          </a:p>
          <a:p>
            <a:pPr marL="0" indent="0" algn="just">
              <a:buNone/>
            </a:pPr>
            <a:endParaRPr lang="it-IT" dirty="0"/>
          </a:p>
          <a:p>
            <a:pPr marL="0" indent="0">
              <a:buNone/>
            </a:pPr>
            <a:endParaRPr lang="it-IT" dirty="0"/>
          </a:p>
        </p:txBody>
      </p:sp>
    </p:spTree>
    <p:extLst>
      <p:ext uri="{BB962C8B-B14F-4D97-AF65-F5344CB8AC3E}">
        <p14:creationId xmlns:p14="http://schemas.microsoft.com/office/powerpoint/2010/main" val="3577956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361244"/>
            <a:ext cx="11026422" cy="1072446"/>
          </a:xfrm>
        </p:spPr>
        <p:txBody>
          <a:bodyPr>
            <a:noAutofit/>
          </a:bodyPr>
          <a:lstStyle/>
          <a:p>
            <a:pPr algn="ctr"/>
            <a:r>
              <a:rPr lang="it-IT" sz="2800" dirty="0"/>
              <a:t/>
            </a:r>
            <a:br>
              <a:rPr lang="it-IT" sz="2800" dirty="0"/>
            </a:br>
            <a:r>
              <a:rPr lang="it-IT" b="1" dirty="0"/>
              <a:t> </a:t>
            </a:r>
            <a:r>
              <a:rPr lang="it-IT" sz="2800" b="1" dirty="0">
                <a:solidFill>
                  <a:srgbClr val="FF0000"/>
                </a:solidFill>
              </a:rPr>
              <a:t>PNRR - Missione 5 “Inclusione e coesione” - Componente 3 , Investimento 2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609601" y="1433690"/>
            <a:ext cx="11142132" cy="5294488"/>
          </a:xfrm>
        </p:spPr>
        <p:txBody>
          <a:bodyPr>
            <a:normAutofit fontScale="70000" lnSpcReduction="20000"/>
          </a:bodyPr>
          <a:lstStyle/>
          <a:p>
            <a:pPr marL="0" indent="0" algn="just">
              <a:buNone/>
            </a:pPr>
            <a:r>
              <a:rPr lang="it-IT" sz="3400" dirty="0"/>
              <a:t>Il PNRR raggruppa i progetti di investimento in 6 Missioni, articolate in 16 Componenti (43 ambiti di intervento).</a:t>
            </a:r>
          </a:p>
          <a:p>
            <a:pPr marL="0" indent="0" algn="just">
              <a:buNone/>
            </a:pPr>
            <a:r>
              <a:rPr lang="it-IT" sz="3400" b="1" dirty="0"/>
              <a:t>Missione 5. La coesione sociale e territoriale </a:t>
            </a:r>
            <a:endParaRPr lang="it-IT" sz="3400" dirty="0"/>
          </a:p>
          <a:p>
            <a:pPr marL="0" indent="0" algn="just">
              <a:buNone/>
            </a:pPr>
            <a:r>
              <a:rPr lang="it-IT" sz="3400" b="1" dirty="0"/>
              <a:t>Componente 3 Investimento 2 : Valorizzazione dei beni confiscati alle mafie (€ 300 milioni: 75 nel 2023, 75 nel 2024, 75 nel 2025; 75 nel 2026)</a:t>
            </a:r>
            <a:endParaRPr lang="it-IT" sz="3400" dirty="0"/>
          </a:p>
          <a:p>
            <a:pPr marL="0" indent="0" algn="just">
              <a:buNone/>
            </a:pPr>
            <a:r>
              <a:rPr lang="it-IT" sz="3400" dirty="0"/>
              <a:t>La misura intende restituire alla collettività un numero significativo (200) di beni confiscati per fini di sviluppo economico e sociale (inclusa la creazione di posti di lavoro), nonché come presidi di legalità a sostegno di un’economia più trasparente e del contrasto al fenomeno della criminalità organizzata. </a:t>
            </a:r>
          </a:p>
          <a:p>
            <a:pPr marL="0" indent="0" algn="just">
              <a:buNone/>
            </a:pPr>
            <a:r>
              <a:rPr lang="it-IT" sz="3400" dirty="0"/>
              <a:t>La definizione ed esecuzione dei progetti a valenza sociale e territoriale della Missione 5 vede il coinvolgimento, in prima battuta, degli </a:t>
            </a:r>
            <a:r>
              <a:rPr lang="it-IT" sz="3400" b="1" dirty="0"/>
              <a:t>enti locali </a:t>
            </a:r>
            <a:r>
              <a:rPr lang="it-IT" sz="3400" dirty="0"/>
              <a:t>(Comuni) e </a:t>
            </a:r>
            <a:r>
              <a:rPr lang="it-IT" sz="3400" b="1" dirty="0"/>
              <a:t>aree metropolitane</a:t>
            </a:r>
            <a:r>
              <a:rPr lang="it-IT" sz="3400" dirty="0"/>
              <a:t>, dove le condizioni di disagio sociale e di vulnerabilità sono più diffuse. Il coinvolgimento degli enti locali è peraltro fondamentale – si sottolinea nel Piano – per assicurare il finanziamento a regime dei nuovi servizi forniti, destinato ad essere rafforzato nel corso della programmazione del bilancio dello Stato dei prossimi anni. Gli interventi previsti in questa missione (M5) avranno un forte impatto sulle tre dimensioni orizzontali previste nel Piano: divari di genere, giovani e Sud. In particolare, le ricadute più forti si avranno sul tasso di occupazione e sulla sua qualità.</a:t>
            </a:r>
          </a:p>
          <a:p>
            <a:pPr marL="0" indent="0">
              <a:buNone/>
            </a:pPr>
            <a:endParaRPr lang="it-IT" dirty="0"/>
          </a:p>
        </p:txBody>
      </p:sp>
    </p:spTree>
    <p:extLst>
      <p:ext uri="{BB962C8B-B14F-4D97-AF65-F5344CB8AC3E}">
        <p14:creationId xmlns:p14="http://schemas.microsoft.com/office/powerpoint/2010/main" val="2583556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361244"/>
            <a:ext cx="11026422" cy="1072446"/>
          </a:xfrm>
        </p:spPr>
        <p:txBody>
          <a:bodyPr>
            <a:noAutofit/>
          </a:bodyPr>
          <a:lstStyle/>
          <a:p>
            <a:pPr algn="ctr"/>
            <a:r>
              <a:rPr lang="it-IT" sz="2800" dirty="0"/>
              <a:t/>
            </a:r>
            <a:br>
              <a:rPr lang="it-IT" sz="2800" dirty="0"/>
            </a:br>
            <a:r>
              <a:rPr lang="it-IT" sz="2800" b="1" dirty="0">
                <a:solidFill>
                  <a:srgbClr val="FF0000"/>
                </a:solidFill>
              </a:rPr>
              <a:t>PNRR - Missione 5 “Inclusione e coesione” - Componente 3 , Investimento 2</a:t>
            </a:r>
            <a:r>
              <a:rPr lang="it-IT" dirty="0"/>
              <a:t/>
            </a:r>
            <a:br>
              <a:rPr lang="it-IT" dirty="0"/>
            </a:br>
            <a:endParaRPr lang="it-IT" sz="2800" b="1" dirty="0">
              <a:solidFill>
                <a:srgbClr val="FF0000"/>
              </a:solidFill>
            </a:endParaRPr>
          </a:p>
        </p:txBody>
      </p:sp>
      <p:sp>
        <p:nvSpPr>
          <p:cNvPr id="3" name="Segnaposto contenuto 2"/>
          <p:cNvSpPr>
            <a:spLocks noGrp="1"/>
          </p:cNvSpPr>
          <p:nvPr>
            <p:ph idx="1"/>
          </p:nvPr>
        </p:nvSpPr>
        <p:spPr>
          <a:xfrm>
            <a:off x="609601" y="1433690"/>
            <a:ext cx="11142132" cy="5294488"/>
          </a:xfrm>
        </p:spPr>
        <p:txBody>
          <a:bodyPr>
            <a:normAutofit/>
          </a:bodyPr>
          <a:lstStyle/>
          <a:p>
            <a:pPr marL="0" indent="0" algn="just">
              <a:buNone/>
            </a:pPr>
            <a:r>
              <a:rPr lang="it-IT" sz="2400" dirty="0"/>
              <a:t>La valorizzazione dei beni confiscati deve essere orientata a uno dei seguenti scopi: </a:t>
            </a:r>
          </a:p>
          <a:p>
            <a:pPr algn="just">
              <a:buFontTx/>
              <a:buChar char="-"/>
            </a:pPr>
            <a:r>
              <a:rPr lang="it-IT" sz="2400" dirty="0"/>
              <a:t>creazione di strutture, residenze sociali/sanitarie, centri diurni, coabitazione sociale a sostegno dell'alloggio/inclusione sociale delle persone che vivono in condizioni di esclusione (individui a rischio </a:t>
            </a:r>
            <a:r>
              <a:rPr lang="it-IT" sz="2400" dirty="0" err="1"/>
              <a:t>poverta</a:t>
            </a:r>
            <a:r>
              <a:rPr lang="it-IT" sz="2400" dirty="0"/>
              <a:t>̀, senza fissa dimora, vittime di violenza, anziani, persone con disabilità, Rom); </a:t>
            </a:r>
          </a:p>
          <a:p>
            <a:pPr algn="just">
              <a:buFontTx/>
              <a:buChar char="-"/>
            </a:pPr>
            <a:r>
              <a:rPr lang="it-IT" sz="2400" dirty="0"/>
              <a:t>riqualificazione di spazi pubblici volta a migliorare i servizi sociali per i cittadini (asili nido, centri ricreativi, servizi socio-educativi per la prima infanzia, centri diurni per minori, palestre, laboratori); </a:t>
            </a:r>
          </a:p>
          <a:p>
            <a:pPr algn="just">
              <a:buFontTx/>
              <a:buChar char="-"/>
            </a:pPr>
            <a:r>
              <a:rPr lang="it-IT" sz="2400" dirty="0"/>
              <a:t>creazione di spazi di incontro socioculturale per i giovani gestiti da associazioni di volontariato (biblioteche, spazi per musica e altre </a:t>
            </a:r>
            <a:r>
              <a:rPr lang="it-IT" sz="2400" dirty="0" err="1"/>
              <a:t>attivita</a:t>
            </a:r>
            <a:r>
              <a:rPr lang="it-IT" sz="2400" dirty="0"/>
              <a:t>̀ comunitarie); </a:t>
            </a:r>
          </a:p>
          <a:p>
            <a:pPr algn="just">
              <a:buFontTx/>
              <a:buChar char="-"/>
            </a:pPr>
            <a:r>
              <a:rPr lang="it-IT" sz="2400" dirty="0"/>
              <a:t>utilizzo di beni come caserme, stazioni di polizia, sedi di protezione civile per promuovere la legalità e la sicurezza territoriale. </a:t>
            </a:r>
          </a:p>
          <a:p>
            <a:pPr marL="0" indent="0">
              <a:buNone/>
            </a:pPr>
            <a:endParaRPr lang="it-IT" dirty="0"/>
          </a:p>
        </p:txBody>
      </p:sp>
    </p:spTree>
    <p:extLst>
      <p:ext uri="{BB962C8B-B14F-4D97-AF65-F5344CB8AC3E}">
        <p14:creationId xmlns:p14="http://schemas.microsoft.com/office/powerpoint/2010/main" val="3730562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
            </a:r>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Delibera </a:t>
            </a:r>
            <a:r>
              <a:rPr lang="it-IT" dirty="0" err="1"/>
              <a:t>Cipe</a:t>
            </a:r>
            <a:r>
              <a:rPr lang="it-IT" dirty="0"/>
              <a:t> 61 del 2020 : assegnazione di risorse FSC 2014-2020 </a:t>
            </a:r>
          </a:p>
          <a:p>
            <a:pPr marL="0" indent="0" algn="just">
              <a:buNone/>
            </a:pPr>
            <a:r>
              <a:rPr lang="it-IT" dirty="0"/>
              <a:t>Prima assegnazione dell’importo di 10 milioni di euro: 5 milioni di euro per l’</a:t>
            </a:r>
            <a:r>
              <a:rPr lang="it-IT" dirty="0" err="1"/>
              <a:t>annualita</a:t>
            </a:r>
            <a:r>
              <a:rPr lang="it-IT" dirty="0"/>
              <a:t>̀ 2021; 5 milioni di euro per l’</a:t>
            </a:r>
            <a:r>
              <a:rPr lang="it-IT" dirty="0" err="1"/>
              <a:t>annualita</a:t>
            </a:r>
            <a:r>
              <a:rPr lang="it-IT" dirty="0"/>
              <a:t>̀ 2022 </a:t>
            </a:r>
          </a:p>
          <a:p>
            <a:pPr marL="0" indent="0" algn="just">
              <a:buNone/>
            </a:pPr>
            <a:r>
              <a:rPr lang="it-IT" sz="3000" dirty="0"/>
              <a:t>Risorse </a:t>
            </a:r>
            <a:r>
              <a:rPr lang="it-IT" dirty="0"/>
              <a:t>attribuite all’Agenzia per la coesione territoriale per il finanziamento, nell’ambito del «Piano per la valorizzazione di beni confiscati esemplari nel Mezzogiorno» di uno specifico asse destinato al </a:t>
            </a:r>
            <a:r>
              <a:rPr lang="it-IT" b="1" dirty="0"/>
              <a:t>sostegno dell’</a:t>
            </a:r>
            <a:r>
              <a:rPr lang="it-IT" b="1" dirty="0" err="1"/>
              <a:t>attivita</a:t>
            </a:r>
            <a:r>
              <a:rPr lang="it-IT" b="1" dirty="0"/>
              <a:t>̀ progettuale in favore di enti pubblici</a:t>
            </a:r>
            <a:r>
              <a:rPr lang="it-IT" dirty="0"/>
              <a:t> impegnati a definire, per i beni in confisca definitiva ubicati nel Mezzogiorno e qualificati come esemplari, progetti di valorizzazione, declinati in: </a:t>
            </a:r>
          </a:p>
          <a:p>
            <a:pPr marL="0" indent="0" algn="just">
              <a:buNone/>
            </a:pPr>
            <a:r>
              <a:rPr lang="it-IT" i="1" dirty="0"/>
              <a:t> a) </a:t>
            </a:r>
            <a:r>
              <a:rPr lang="it-IT" dirty="0"/>
              <a:t>indizione di concorsi di idee; </a:t>
            </a:r>
          </a:p>
          <a:p>
            <a:pPr marL="0" indent="0" algn="just">
              <a:buNone/>
            </a:pPr>
            <a:r>
              <a:rPr lang="it-IT" i="1" dirty="0"/>
              <a:t> b) </a:t>
            </a:r>
            <a:r>
              <a:rPr lang="it-IT" dirty="0"/>
              <a:t>definizione di piani di gestione; </a:t>
            </a:r>
          </a:p>
          <a:p>
            <a:pPr marL="0" indent="0" algn="just">
              <a:buNone/>
              <a:tabLst>
                <a:tab pos="122238" algn="l"/>
              </a:tabLst>
            </a:pPr>
            <a:r>
              <a:rPr lang="it-IT" i="1" dirty="0"/>
              <a:t> c) </a:t>
            </a:r>
            <a:r>
              <a:rPr lang="it-IT" dirty="0"/>
              <a:t>elaborazione di progetti definitivi o esecutivi, a partire dai progetti di </a:t>
            </a:r>
            <a:r>
              <a:rPr lang="it-IT" dirty="0" err="1"/>
              <a:t>fattibilita</a:t>
            </a:r>
            <a:r>
              <a:rPr lang="it-IT" dirty="0"/>
              <a:t>̀        tecnica ed economica e atti propedeutici. </a:t>
            </a:r>
          </a:p>
          <a:p>
            <a:endParaRPr lang="it-IT" dirty="0"/>
          </a:p>
        </p:txBody>
      </p:sp>
    </p:spTree>
    <p:extLst>
      <p:ext uri="{BB962C8B-B14F-4D97-AF65-F5344CB8AC3E}">
        <p14:creationId xmlns:p14="http://schemas.microsoft.com/office/powerpoint/2010/main" val="415050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
            </a:r>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La dotazione complessiva del «Piano per la valorizzazione dei beni confiscati esemplari nel Mezzogiorno» è affidata all’Agenzia per la coesione territoriale. </a:t>
            </a:r>
          </a:p>
          <a:p>
            <a:pPr marL="0" indent="0" algn="just">
              <a:buNone/>
            </a:pPr>
            <a:endParaRPr lang="it-IT" sz="2400" dirty="0"/>
          </a:p>
          <a:p>
            <a:pPr marL="0" indent="0" algn="just">
              <a:buNone/>
            </a:pPr>
            <a:r>
              <a:rPr lang="it-IT" sz="2400" dirty="0"/>
              <a:t>Le </a:t>
            </a:r>
            <a:r>
              <a:rPr lang="it-IT" sz="2400" dirty="0" err="1"/>
              <a:t>modalita</a:t>
            </a:r>
            <a:r>
              <a:rPr lang="it-IT" sz="2400" dirty="0"/>
              <a:t>̀ di successive assegnazioni finanziarie saranno determinate all’atto dell’approvazione dello stesso ad esito di una ricognizione svolta dal Tavolo di indirizzo e verifica della strategia nazionale per la valorizzazione dei beni confiscati attraverso le politiche di coesione, nel rispetto del criterio normativo di riparto percentuale 80% al Mezzogiorno e del 20% al Centro Nord in relazione alla dotazione complessiva del FSC 2014-2020. </a:t>
            </a:r>
          </a:p>
          <a:p>
            <a:endParaRPr lang="it-IT" dirty="0"/>
          </a:p>
        </p:txBody>
      </p:sp>
    </p:spTree>
    <p:extLst>
      <p:ext uri="{BB962C8B-B14F-4D97-AF65-F5344CB8AC3E}">
        <p14:creationId xmlns:p14="http://schemas.microsoft.com/office/powerpoint/2010/main" val="1283183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a:solidFill>
                  <a:srgbClr val="FF0000"/>
                </a:solidFill>
              </a:rPr>
              <a:t>DPCM 17 luglio 2020- Infrastrutture sociali (c.d. “Decreto Sud”)</a:t>
            </a:r>
          </a:p>
        </p:txBody>
      </p:sp>
      <p:sp>
        <p:nvSpPr>
          <p:cNvPr id="3" name="Segnaposto contenuto 2"/>
          <p:cNvSpPr>
            <a:spLocks noGrp="1"/>
          </p:cNvSpPr>
          <p:nvPr>
            <p:ph idx="1"/>
          </p:nvPr>
        </p:nvSpPr>
        <p:spPr/>
        <p:txBody>
          <a:bodyPr>
            <a:normAutofit/>
          </a:bodyPr>
          <a:lstStyle/>
          <a:p>
            <a:pPr marL="0" indent="0" algn="just">
              <a:buNone/>
            </a:pPr>
            <a:r>
              <a:rPr lang="it-IT" dirty="0"/>
              <a:t>DECRETO DEL PRESIDENTE DEL CONSIGLIO DEI MINISTRI 17 luglio 2020. </a:t>
            </a:r>
            <a:endParaRPr lang="it-IT" sz="2400" dirty="0"/>
          </a:p>
          <a:p>
            <a:pPr marL="0" indent="0" algn="just">
              <a:buNone/>
            </a:pPr>
            <a:r>
              <a:rPr lang="it-IT" sz="2400" dirty="0"/>
              <a:t>Il decreto definisce, in applicazione dei commi 311 e 312 dell’art. 1 della legge 27 dicembre 2019, n. 160, per ciascuno degli anni dal 2020 al 2023, le </a:t>
            </a:r>
            <a:r>
              <a:rPr lang="it-IT" sz="2400" dirty="0" err="1"/>
              <a:t>modalita</a:t>
            </a:r>
            <a:r>
              <a:rPr lang="it-IT" sz="2400" dirty="0"/>
              <a:t>̀ di assegnazione dei contributi per investimenti in infrastrutture sociali ai comuni situati nel territorio delle Regioni Abruzzo, Basilicata, Calabria, Campania, Molise, Puglia, Sardegna e Sicilia, nel limite massimo di </a:t>
            </a:r>
            <a:r>
              <a:rPr lang="it-IT" sz="2400" b="1" dirty="0"/>
              <a:t>75 milioni di euro annui</a:t>
            </a:r>
            <a:r>
              <a:rPr lang="it-IT" sz="2400" dirty="0"/>
              <a:t>, a valere sul Fondo Sviluppo e Coesione (FSC) di cui all’art. 1, comma 6, della legge 27 dicembre 2013, n. 147, nonché le </a:t>
            </a:r>
            <a:r>
              <a:rPr lang="it-IT" sz="2400" dirty="0" err="1"/>
              <a:t>modalita</a:t>
            </a:r>
            <a:r>
              <a:rPr lang="it-IT" sz="2400" dirty="0"/>
              <a:t>̀ di rendicontazione, verifica e recupero delle somme non utilizzate. </a:t>
            </a:r>
          </a:p>
          <a:p>
            <a:pPr marL="0" indent="0" algn="just">
              <a:buNone/>
            </a:pPr>
            <a:r>
              <a:rPr lang="it-IT" sz="2400" dirty="0"/>
              <a:t>Il comune beneficiario del contributo </a:t>
            </a:r>
            <a:r>
              <a:rPr lang="it-IT" sz="2400" dirty="0" err="1"/>
              <a:t>puo</a:t>
            </a:r>
            <a:r>
              <a:rPr lang="it-IT" sz="2400" dirty="0"/>
              <a:t>̀ finanziare uno o più lavori pubblici in infrastrutture sociali, a condizione che gli stessi non siano </a:t>
            </a:r>
            <a:r>
              <a:rPr lang="it-IT" sz="2400" dirty="0" err="1"/>
              <a:t>gia</a:t>
            </a:r>
            <a:r>
              <a:rPr lang="it-IT" sz="2400" dirty="0"/>
              <a:t>̀ integralmente finanziati da altri soggetti. </a:t>
            </a:r>
            <a:endParaRPr lang="it-IT" sz="2000" dirty="0"/>
          </a:p>
          <a:p>
            <a:pPr marL="0" indent="0">
              <a:buNone/>
            </a:pPr>
            <a:endParaRPr lang="it-IT" sz="2400" dirty="0"/>
          </a:p>
        </p:txBody>
      </p:sp>
    </p:spTree>
    <p:extLst>
      <p:ext uri="{BB962C8B-B14F-4D97-AF65-F5344CB8AC3E}">
        <p14:creationId xmlns:p14="http://schemas.microsoft.com/office/powerpoint/2010/main" val="3228631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0" indent="0">
              <a:buNone/>
            </a:pPr>
            <a:endParaRPr lang="it-IT" sz="3100" dirty="0"/>
          </a:p>
          <a:p>
            <a:endParaRPr lang="it-IT" dirty="0"/>
          </a:p>
        </p:txBody>
      </p:sp>
      <p:sp>
        <p:nvSpPr>
          <p:cNvPr id="5" name="CasellaDiTesto 4">
            <a:extLst>
              <a:ext uri="{FF2B5EF4-FFF2-40B4-BE49-F238E27FC236}">
                <a16:creationId xmlns:a16="http://schemas.microsoft.com/office/drawing/2014/main" xmlns="" id="{9BD87ED7-34E9-7042-B74D-DF03FFFB8C80}"/>
              </a:ext>
            </a:extLst>
          </p:cNvPr>
          <p:cNvSpPr txBox="1"/>
          <p:nvPr/>
        </p:nvSpPr>
        <p:spPr>
          <a:xfrm>
            <a:off x="1271752" y="2564524"/>
            <a:ext cx="184731" cy="369332"/>
          </a:xfrm>
          <a:prstGeom prst="rect">
            <a:avLst/>
          </a:prstGeom>
          <a:noFill/>
        </p:spPr>
        <p:txBody>
          <a:bodyPr wrap="none" rtlCol="0">
            <a:spAutoFit/>
          </a:bodyPr>
          <a:lstStyle/>
          <a:p>
            <a:endParaRPr lang="en-GB" dirty="0"/>
          </a:p>
        </p:txBody>
      </p:sp>
      <p:pic>
        <p:nvPicPr>
          <p:cNvPr id="2" name="Immagine 1">
            <a:extLst>
              <a:ext uri="{FF2B5EF4-FFF2-40B4-BE49-F238E27FC236}">
                <a16:creationId xmlns:a16="http://schemas.microsoft.com/office/drawing/2014/main" xmlns="" id="{6D8B8561-0A78-DD44-B1A4-AE60F4BAF830}"/>
              </a:ext>
            </a:extLst>
          </p:cNvPr>
          <p:cNvPicPr>
            <a:picLocks noChangeAspect="1"/>
          </p:cNvPicPr>
          <p:nvPr/>
        </p:nvPicPr>
        <p:blipFill>
          <a:blip r:embed="rId2"/>
          <a:stretch>
            <a:fillRect/>
          </a:stretch>
        </p:blipFill>
        <p:spPr>
          <a:xfrm>
            <a:off x="912540" y="211874"/>
            <a:ext cx="10441259" cy="6389648"/>
          </a:xfrm>
          <a:prstGeom prst="rect">
            <a:avLst/>
          </a:prstGeom>
        </p:spPr>
      </p:pic>
    </p:spTree>
    <p:extLst>
      <p:ext uri="{BB962C8B-B14F-4D97-AF65-F5344CB8AC3E}">
        <p14:creationId xmlns:p14="http://schemas.microsoft.com/office/powerpoint/2010/main" val="2108130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a:solidFill>
                  <a:srgbClr val="FF0000"/>
                </a:solidFill>
              </a:rPr>
              <a:t>DPCM 17 luglio 2020- Infrastrutture sociali (c.d. “Decreto Sud”)</a:t>
            </a:r>
          </a:p>
        </p:txBody>
      </p:sp>
      <p:sp>
        <p:nvSpPr>
          <p:cNvPr id="3" name="Segnaposto contenuto 2"/>
          <p:cNvSpPr>
            <a:spLocks noGrp="1"/>
          </p:cNvSpPr>
          <p:nvPr>
            <p:ph idx="1"/>
          </p:nvPr>
        </p:nvSpPr>
        <p:spPr/>
        <p:txBody>
          <a:bodyPr>
            <a:normAutofit fontScale="85000" lnSpcReduction="10000"/>
          </a:bodyPr>
          <a:lstStyle/>
          <a:p>
            <a:pPr marL="0" indent="0" algn="just">
              <a:buNone/>
            </a:pPr>
            <a:r>
              <a:rPr lang="it-IT" sz="3100" b="1" dirty="0"/>
              <a:t>Per “infrastruttura sociale”</a:t>
            </a:r>
            <a:r>
              <a:rPr lang="it-IT" sz="3100" dirty="0"/>
              <a:t> è necessario tenere presente la classificazione CUP per categoria di investimento da riferire a:</a:t>
            </a:r>
            <a:br>
              <a:rPr lang="it-IT" sz="3100" dirty="0"/>
            </a:br>
            <a:r>
              <a:rPr lang="it-IT" sz="3100" dirty="0"/>
              <a:t>- natura 03 – REALIZZAZIONE DI LAVORI PUBBLICI (tipologia 01 - “Nuova realizzazione” o tipologia 07 - “Manutenzione straordinaria”);</a:t>
            </a:r>
            <a:br>
              <a:rPr lang="it-IT" sz="3100" dirty="0"/>
            </a:br>
            <a:r>
              <a:rPr lang="it-IT" sz="3100" dirty="0"/>
              <a:t>- </a:t>
            </a:r>
            <a:r>
              <a:rPr lang="it-IT" sz="3100" b="1" dirty="0"/>
              <a:t>settore 05 – OPERE E INFRASTRUTTURE SOCIALI</a:t>
            </a:r>
            <a:r>
              <a:rPr lang="it-IT" sz="3100" dirty="0"/>
              <a:t> (cfr. pagine 5 e 8-9</a:t>
            </a:r>
            <a:r>
              <a:rPr lang="it-IT" sz="3100" b="1" dirty="0"/>
              <a:t> </a:t>
            </a:r>
            <a:r>
              <a:rPr lang="it-IT" sz="3100" dirty="0"/>
              <a:t>“</a:t>
            </a:r>
            <a:r>
              <a:rPr lang="it-IT" sz="3100" dirty="0">
                <a:hlinkClick r:id="rId2">
                  <a:extLst>
                    <a:ext uri="{A12FA001-AC4F-418D-AE19-62706E023703}">
                      <ahyp:hlinkClr xmlns:ahyp="http://schemas.microsoft.com/office/drawing/2018/hyperlinkcolor" xmlns="" val="tx"/>
                    </a:ext>
                  </a:extLst>
                </a:hlinkClick>
              </a:rPr>
              <a:t>Il sistema di classificazione dei progetti nel CUP</a:t>
            </a:r>
            <a:r>
              <a:rPr lang="it-IT" sz="3100" dirty="0"/>
              <a:t>”)</a:t>
            </a:r>
          </a:p>
          <a:p>
            <a:pPr marL="0" indent="0" algn="just">
              <a:buNone/>
            </a:pPr>
            <a:endParaRPr lang="it-IT" sz="3100" dirty="0"/>
          </a:p>
          <a:p>
            <a:pPr marL="0" indent="0" algn="just">
              <a:buNone/>
            </a:pPr>
            <a:r>
              <a:rPr lang="it-IT" sz="3100" dirty="0"/>
              <a:t>Il comune beneficiario del contributo pluriennale è tenuto ad iniziare i lavori per la realizzazione delle opere pubbliche finanziate ai sensi del comma 1 art. 2 entro: </a:t>
            </a:r>
          </a:p>
          <a:p>
            <a:pPr algn="just"/>
            <a:r>
              <a:rPr lang="it-IT" sz="3100" dirty="0"/>
              <a:t>Il 30 settembre di ciascun anno di assegnazione per i contributi riferiti agli esercizi 2021, 2022 e 2023</a:t>
            </a:r>
          </a:p>
          <a:p>
            <a:pPr marL="0" indent="0">
              <a:buNone/>
            </a:pPr>
            <a:endParaRPr lang="it-IT" sz="3100" dirty="0"/>
          </a:p>
          <a:p>
            <a:endParaRPr lang="it-IT" dirty="0"/>
          </a:p>
        </p:txBody>
      </p:sp>
    </p:spTree>
    <p:extLst>
      <p:ext uri="{BB962C8B-B14F-4D97-AF65-F5344CB8AC3E}">
        <p14:creationId xmlns:p14="http://schemas.microsoft.com/office/powerpoint/2010/main" val="3195395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DECRETO RIGENERAZIONE URBANA</a:t>
            </a:r>
            <a:r>
              <a:rPr lang="it-IT" sz="2800" dirty="0"/>
              <a:t/>
            </a:r>
            <a:br>
              <a:rPr lang="it-IT" sz="2800" dirty="0"/>
            </a:br>
            <a:endParaRPr lang="it-IT" sz="2800" b="1" dirty="0">
              <a:solidFill>
                <a:srgbClr val="FF0000"/>
              </a:solidFill>
            </a:endParaRPr>
          </a:p>
        </p:txBody>
      </p:sp>
      <p:sp>
        <p:nvSpPr>
          <p:cNvPr id="3" name="Segnaposto contenuto 2"/>
          <p:cNvSpPr>
            <a:spLocks noGrp="1"/>
          </p:cNvSpPr>
          <p:nvPr>
            <p:ph idx="1"/>
          </p:nvPr>
        </p:nvSpPr>
        <p:spPr/>
        <p:txBody>
          <a:bodyPr>
            <a:normAutofit/>
          </a:bodyPr>
          <a:lstStyle/>
          <a:p>
            <a:pPr marL="0" indent="0" algn="just">
              <a:buNone/>
            </a:pPr>
            <a:r>
              <a:rPr lang="it-IT" sz="2400" b="1" dirty="0"/>
              <a:t>Assegnazione ai comuni di contributi per investimenti in progetti di rigenerazione urbana, volti alla riduzione di fenomeni di marginalizzazione e degrado sociale. </a:t>
            </a:r>
          </a:p>
          <a:p>
            <a:pPr marL="0" indent="0" algn="just">
              <a:buNone/>
            </a:pPr>
            <a:r>
              <a:rPr lang="it-IT" sz="2400" dirty="0"/>
              <a:t>Il decreto definisce, in prima applicazione e in via sperimentale per il triennio 2021-2023, i criteri e le </a:t>
            </a:r>
            <a:r>
              <a:rPr lang="it-IT" sz="2400" dirty="0" err="1"/>
              <a:t>modalita</a:t>
            </a:r>
            <a:r>
              <a:rPr lang="it-IT" sz="2400" dirty="0"/>
              <a:t>̀ di </a:t>
            </a:r>
            <a:r>
              <a:rPr lang="it-IT" sz="2400" dirty="0" err="1"/>
              <a:t>ammissibilita</a:t>
            </a:r>
            <a:r>
              <a:rPr lang="it-IT" sz="2400" dirty="0"/>
              <a:t>̀ delle istanze e di assegnazione dei contributi per investimenti in progetti di rigenerazione urbana, volti alla riduzione di fenomeni di marginalizzazione e degrado sociale, miglioramento della qualità del decoro urbano e del tessuto sociale ed ambientale, di cui all’art. 1, comma 42, della legge 27 dicembre 2019, n. 160, nonché le </a:t>
            </a:r>
            <a:r>
              <a:rPr lang="it-IT" sz="2400" dirty="0" err="1"/>
              <a:t>modalita</a:t>
            </a:r>
            <a:r>
              <a:rPr lang="it-IT" sz="2400" dirty="0"/>
              <a:t>̀ di utilizzo dei ribassi d’asta, di monitoraggio anche in termini di effettivo utilizzo delle risorse assegnate, di rendicontazione e di verifica, nonché le </a:t>
            </a:r>
            <a:r>
              <a:rPr lang="it-IT" sz="2400" dirty="0" err="1"/>
              <a:t>modalita</a:t>
            </a:r>
            <a:r>
              <a:rPr lang="it-IT" sz="2400" dirty="0"/>
              <a:t>̀ di revoca, recupero e riassegnazione delle somme non utilizzate. </a:t>
            </a:r>
          </a:p>
          <a:p>
            <a:pPr marL="0" indent="0">
              <a:buNone/>
            </a:pPr>
            <a:endParaRPr lang="it-IT" dirty="0"/>
          </a:p>
          <a:p>
            <a:endParaRPr lang="it-IT" dirty="0"/>
          </a:p>
        </p:txBody>
      </p:sp>
    </p:spTree>
    <p:extLst>
      <p:ext uri="{BB962C8B-B14F-4D97-AF65-F5344CB8AC3E}">
        <p14:creationId xmlns:p14="http://schemas.microsoft.com/office/powerpoint/2010/main" val="362997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 DECRETO RIGENERAZIONE URBANA</a:t>
            </a:r>
          </a:p>
        </p:txBody>
      </p:sp>
      <p:sp>
        <p:nvSpPr>
          <p:cNvPr id="3" name="Segnaposto contenuto 2"/>
          <p:cNvSpPr>
            <a:spLocks noGrp="1"/>
          </p:cNvSpPr>
          <p:nvPr>
            <p:ph idx="1"/>
          </p:nvPr>
        </p:nvSpPr>
        <p:spPr/>
        <p:txBody>
          <a:bodyPr>
            <a:normAutofit/>
          </a:bodyPr>
          <a:lstStyle/>
          <a:p>
            <a:pPr marL="0" indent="0" algn="just">
              <a:buNone/>
            </a:pPr>
            <a:r>
              <a:rPr lang="it-IT" sz="2400" dirty="0"/>
              <a:t>Per i trienni successivi al 2023 e per l’ultimo biennio 2033-2034, in assenza di emanazione di un successivo decreto entro il 31 marzo dell’anno precedente il periodo di riferimento, sono applicate le disposizioni del presente decreto, utilizzando i dati più recenti disponibili per quanto attiene l’indicatore di cui all’art. 5, comma 2. </a:t>
            </a:r>
          </a:p>
          <a:p>
            <a:pPr marL="0" indent="0" algn="just">
              <a:buNone/>
            </a:pPr>
            <a:r>
              <a:rPr lang="it-IT" sz="2400" dirty="0"/>
              <a:t>Le istanze per la concessione dei contributi sono presentate entro il 30 giugno dell’anno precedente il periodo di riferimento secondo le disposizioni di cui all’art. 1, comma 43, della legge n. 160 del 2019</a:t>
            </a:r>
            <a:r>
              <a:rPr lang="it-IT" dirty="0"/>
              <a:t>. </a:t>
            </a:r>
          </a:p>
          <a:p>
            <a:pPr marL="0" indent="0" algn="just">
              <a:buNone/>
            </a:pPr>
            <a:r>
              <a:rPr lang="it-IT" sz="2400" dirty="0"/>
              <a:t>I contributi sono concessi per singole opere pubbliche o insiemi coordinati di interventi pubblici anche ricompresi nell’elenco delle opere incompiute, volti a </a:t>
            </a:r>
            <a:r>
              <a:rPr lang="it-IT" sz="2400" dirty="0" err="1"/>
              <a:t>ri</a:t>
            </a:r>
            <a:r>
              <a:rPr lang="it-IT" sz="2400" dirty="0"/>
              <a:t>- durre i fenomeni di marginalizzazione, degrado sociale e a migliorare la qualità del decoro urbano e del tessuto sociale ed ambientale </a:t>
            </a:r>
          </a:p>
          <a:p>
            <a:pPr marL="0" indent="0">
              <a:buNone/>
            </a:pPr>
            <a:endParaRPr lang="it-IT" sz="2600" dirty="0"/>
          </a:p>
          <a:p>
            <a:pPr marL="0" indent="0">
              <a:buNone/>
            </a:pPr>
            <a:endParaRPr lang="it-IT" sz="2400" dirty="0"/>
          </a:p>
        </p:txBody>
      </p:sp>
    </p:spTree>
    <p:extLst>
      <p:ext uri="{BB962C8B-B14F-4D97-AF65-F5344CB8AC3E}">
        <p14:creationId xmlns:p14="http://schemas.microsoft.com/office/powerpoint/2010/main" val="3849346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 DECRETO RIGENERAZIONE URBANA</a:t>
            </a:r>
            <a:r>
              <a:rPr lang="it-IT" sz="2800" dirty="0"/>
              <a:t/>
            </a:r>
            <a:br>
              <a:rPr lang="it-IT" sz="2800" dirty="0"/>
            </a:br>
            <a:endParaRPr lang="it-IT" sz="2800" b="1" dirty="0">
              <a:solidFill>
                <a:srgbClr val="FF0000"/>
              </a:solidFill>
            </a:endParaRPr>
          </a:p>
        </p:txBody>
      </p:sp>
      <p:sp>
        <p:nvSpPr>
          <p:cNvPr id="3" name="Segnaposto contenuto 2"/>
          <p:cNvSpPr>
            <a:spLocks noGrp="1"/>
          </p:cNvSpPr>
          <p:nvPr>
            <p:ph idx="1"/>
          </p:nvPr>
        </p:nvSpPr>
        <p:spPr>
          <a:xfrm>
            <a:off x="838200" y="1501422"/>
            <a:ext cx="10515600" cy="4675541"/>
          </a:xfrm>
        </p:spPr>
        <p:txBody>
          <a:bodyPr>
            <a:normAutofit fontScale="25000" lnSpcReduction="20000"/>
          </a:bodyPr>
          <a:lstStyle/>
          <a:p>
            <a:pPr marL="0" indent="0" algn="just">
              <a:buNone/>
            </a:pPr>
            <a:r>
              <a:rPr lang="it-IT" sz="9600" dirty="0"/>
              <a:t>Le richieste devono riferirsi ad opere pubbliche inserite nella programmazione annuale o triennale degli enti locali e che rientrano nello strumento urbanistico comunale denominato approvato e vigente nell’ambito territoriale del comune</a:t>
            </a:r>
          </a:p>
          <a:p>
            <a:pPr marL="0" indent="0" algn="just">
              <a:buNone/>
            </a:pPr>
            <a:endParaRPr lang="it-IT" sz="9600" dirty="0"/>
          </a:p>
          <a:p>
            <a:pPr marL="0" indent="0" algn="just">
              <a:buNone/>
            </a:pPr>
            <a:r>
              <a:rPr lang="it-IT" sz="9600" dirty="0"/>
              <a:t>Come previsto dall’art. 2 del D.P.C.M. del 21 gennaio 2021 ciascun Comune </a:t>
            </a:r>
            <a:r>
              <a:rPr lang="it-IT" sz="9600" dirty="0" err="1"/>
              <a:t>puo</a:t>
            </a:r>
            <a:r>
              <a:rPr lang="it-IT" sz="9600" dirty="0"/>
              <a:t>̀ fare richiesta di contributo per uno o più interventi nel limite massimo di: </a:t>
            </a:r>
          </a:p>
          <a:p>
            <a:pPr algn="just"/>
            <a:r>
              <a:rPr lang="it-IT" sz="9600" dirty="0"/>
              <a:t>a)  5.000.000 di euro per i comuni con popolazione da 15.000 a 49.999 abitanti; </a:t>
            </a:r>
          </a:p>
          <a:p>
            <a:pPr algn="just"/>
            <a:r>
              <a:rPr lang="it-IT" sz="9600" dirty="0"/>
              <a:t>b)  10.000.000 di euro per i comuni con popolazione da 50.000 a 100.000 abitanti; </a:t>
            </a:r>
          </a:p>
          <a:p>
            <a:pPr algn="just"/>
            <a:r>
              <a:rPr lang="it-IT" sz="9600" dirty="0"/>
              <a:t>c)  20.000.000 di euro per i comuni con popolazione superiore o uguale a 100.001  abitanti e per i comuni capoluogo di provincia o sede di città metropolitana. </a:t>
            </a:r>
          </a:p>
          <a:p>
            <a:pPr marL="0" indent="0" algn="just">
              <a:buNone/>
            </a:pPr>
            <a:endParaRPr lang="it-IT" sz="9600" dirty="0"/>
          </a:p>
          <a:p>
            <a:pPr marL="0" indent="0" algn="just">
              <a:buNone/>
            </a:pPr>
            <a:r>
              <a:rPr lang="it-IT" sz="9600" dirty="0"/>
              <a:t>Pertanto, nei limiti sopra citati, è ammissibile una sola istanza con più opere ciascuna delle quali identificata con il proprio Cup. </a:t>
            </a:r>
          </a:p>
          <a:p>
            <a:pPr marL="0" indent="0">
              <a:buNone/>
            </a:pPr>
            <a:r>
              <a:rPr lang="it-IT" sz="9600" dirty="0"/>
              <a:t/>
            </a:r>
            <a:br>
              <a:rPr lang="it-IT" sz="9600" dirty="0"/>
            </a:br>
            <a:endParaRPr lang="it-IT" sz="9600" dirty="0"/>
          </a:p>
          <a:p>
            <a:pPr marL="0" indent="0">
              <a:buNone/>
            </a:pPr>
            <a:endParaRPr lang="it-IT" sz="9600" dirty="0"/>
          </a:p>
          <a:p>
            <a:endParaRPr lang="it-IT" dirty="0"/>
          </a:p>
        </p:txBody>
      </p:sp>
    </p:spTree>
    <p:extLst>
      <p:ext uri="{BB962C8B-B14F-4D97-AF65-F5344CB8AC3E}">
        <p14:creationId xmlns:p14="http://schemas.microsoft.com/office/powerpoint/2010/main" val="144813669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2768</TotalTime>
  <Words>1660</Words>
  <Application>Microsoft Office PowerPoint</Application>
  <PresentationFormat>Widescreen</PresentationFormat>
  <Paragraphs>72</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Calibri</vt:lpstr>
      <vt:lpstr>Calibri Light</vt:lpstr>
      <vt:lpstr>Tema di Office</vt:lpstr>
      <vt:lpstr>         PRINCIPALI FONTI DI FINANZIAMENTO ATTIVABILI REGIONE SARDEGNA  ciclo di programmazione 2021-2027</vt:lpstr>
      <vt:lpstr> Strategia nazionale per la valorizzazione dei beni confiscati  Piano per la valorizzazione di beni confiscati esemplari </vt:lpstr>
      <vt:lpstr> Strategia nazionale per la valorizzazione dei beni confiscati  Piano per la valorizzazione di beni confiscati esemplari </vt:lpstr>
      <vt:lpstr>DPCM 17 luglio 2020- Infrastrutture sociali (c.d. “Decreto Sud”)</vt:lpstr>
      <vt:lpstr>Presentazione standard di PowerPoint</vt:lpstr>
      <vt:lpstr>DPCM 17 luglio 2020- Infrastrutture sociali (c.d. “Decreto Sud”)</vt:lpstr>
      <vt:lpstr>DECRETO DEL PRESIDENTE DEL CONSIGLIO DEI MINISTRI 21 gennaio 2021 DECRETO RIGENERAZIONE URBANA </vt:lpstr>
      <vt:lpstr>DECRETO DEL PRESIDENTE DEL CONSIGLIO DEI MINISTRI 21 gennaio 2021 - DECRETO RIGENERAZIONE URBANA</vt:lpstr>
      <vt:lpstr>DECRETO DEL PRESIDENTE DEL CONSIGLIO DEI MINISTRI 21 gennaio 2021 - DECRETO RIGENERAZIONE URBANA </vt:lpstr>
      <vt:lpstr>  PIANO DI SVILUPPO E COESIONE REGIONE SARDEGNA </vt:lpstr>
      <vt:lpstr>   PIANO DI SVILUPPO E COESIONE REGIONE SARDEGNA </vt:lpstr>
      <vt:lpstr>  PIANO DI SVILUPPO E COESIONE REGIONE SARDEGNA </vt:lpstr>
      <vt:lpstr>  DELIBERAZIONE N. 32/30 DEL 29.07.2021 - Indirizzi strategici per la preparazione dei programmi regionali FESR e FSE+ 2021-2027   </vt:lpstr>
      <vt:lpstr>  PNRR - Missione 5 “Inclusione e coesione” - Componente 3 , Investimento 2  </vt:lpstr>
      <vt:lpstr> PNRR - Missione 5 “Inclusione e coesione” - Componente 3 , Investimento 2 </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CONFERENZA SERVIZI CALABRIA</dc:title>
  <dc:creator>Giuseppa Pedà</dc:creator>
  <cp:lastModifiedBy>sonia la piana</cp:lastModifiedBy>
  <cp:revision>62</cp:revision>
  <cp:lastPrinted>2021-11-03T07:49:52Z</cp:lastPrinted>
  <dcterms:created xsi:type="dcterms:W3CDTF">2021-10-27T12:45:40Z</dcterms:created>
  <dcterms:modified xsi:type="dcterms:W3CDTF">2022-01-20T10:12:40Z</dcterms:modified>
</cp:coreProperties>
</file>