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60" r:id="rId4"/>
    <p:sldId id="282" r:id="rId5"/>
    <p:sldId id="257" r:id="rId6"/>
    <p:sldId id="279" r:id="rId7"/>
    <p:sldId id="262" r:id="rId8"/>
    <p:sldId id="263" r:id="rId9"/>
    <p:sldId id="278" r:id="rId10"/>
    <p:sldId id="272" r:id="rId11"/>
    <p:sldId id="268" r:id="rId12"/>
    <p:sldId id="267" r:id="rId13"/>
    <p:sldId id="269" r:id="rId14"/>
    <p:sldId id="264" r:id="rId15"/>
    <p:sldId id="266" r:id="rId16"/>
    <p:sldId id="275" r:id="rId17"/>
    <p:sldId id="271" r:id="rId18"/>
    <p:sldId id="273" r:id="rId19"/>
    <p:sldId id="274" r:id="rId20"/>
    <p:sldId id="276" r:id="rId21"/>
    <p:sldId id="277" r:id="rId22"/>
    <p:sldId id="280" r:id="rId23"/>
    <p:sldId id="281" r:id="rId2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99" autoAdjust="0"/>
    <p:restoredTop sz="94660"/>
  </p:normalViewPr>
  <p:slideViewPr>
    <p:cSldViewPr snapToGrid="0">
      <p:cViewPr varScale="1">
        <p:scale>
          <a:sx n="102" d="100"/>
          <a:sy n="102" d="100"/>
        </p:scale>
        <p:origin x="13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20/01/2022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20/01/2022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20/01/2022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20/01/2022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20/01/2022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20/01/2022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fondazioneifel.it/images/finanza_locale/Classificazione_CPV_a_parte_.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pencoesione.gov.it/it/programmi/PSC_CALABRIA/documenti/" TargetMode="External"/><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27288" y="1965792"/>
            <a:ext cx="9595555" cy="4176007"/>
          </a:xfrm>
        </p:spPr>
        <p:txBody>
          <a:bodyPr>
            <a:normAutofit fontScale="90000"/>
          </a:bodyPr>
          <a:lstStyle/>
          <a:p>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dirty="0">
                <a:solidFill>
                  <a:srgbClr val="FF0000"/>
                </a:solidFill>
              </a:rPr>
              <a:t/>
            </a:r>
            <a:br>
              <a:rPr lang="it-IT" dirty="0">
                <a:solidFill>
                  <a:srgbClr val="FF0000"/>
                </a:solidFill>
              </a:rPr>
            </a:br>
            <a:r>
              <a:rPr lang="it-IT" sz="4400" b="1" dirty="0"/>
              <a:t>PRINCIPALI FONTI DI FINANZIAMENTO</a:t>
            </a:r>
            <a:br>
              <a:rPr lang="it-IT" sz="4400" b="1" dirty="0"/>
            </a:br>
            <a:r>
              <a:rPr lang="it-IT" sz="4400" b="1" dirty="0"/>
              <a:t>ATTIVATE NELLA REGIONE CAMPANIA</a:t>
            </a:r>
            <a:r>
              <a:rPr lang="it-IT" sz="4400" dirty="0"/>
              <a:t/>
            </a:r>
            <a:br>
              <a:rPr lang="it-IT" sz="4400" dirty="0"/>
            </a:br>
            <a:r>
              <a:rPr lang="it-IT" sz="4400" b="1" dirty="0"/>
              <a:t>ciclo di programmazione </a:t>
            </a:r>
            <a:br>
              <a:rPr lang="it-IT" sz="4400" b="1" dirty="0"/>
            </a:br>
            <a:r>
              <a:rPr lang="it-IT" sz="4400" b="1" dirty="0"/>
              <a:t>2014-2020</a:t>
            </a:r>
            <a:br>
              <a:rPr lang="it-IT" sz="4400" b="1" dirty="0"/>
            </a:br>
            <a:r>
              <a:rPr lang="it-IT" sz="4400" b="1" dirty="0">
                <a:solidFill>
                  <a:srgbClr val="FF0000"/>
                </a:solidFill>
              </a:rPr>
              <a:t/>
            </a:r>
            <a:br>
              <a:rPr lang="it-IT" sz="4400" b="1" dirty="0">
                <a:solidFill>
                  <a:srgbClr val="FF0000"/>
                </a:solidFill>
              </a:rPr>
            </a:br>
            <a:endParaRPr lang="it-IT" sz="4400" b="1" dirty="0">
              <a:solidFill>
                <a:srgbClr val="FF0000"/>
              </a:solidFill>
            </a:endParaRP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8872" y="280687"/>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972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solidFill>
                  <a:srgbClr val="FF0000"/>
                </a:solidFill>
              </a:rPr>
              <a:t>DPCM 17 luglio 2020- Infrastrutture sociali (c.d. “Decreto Sud”)</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sz="3100" b="1" dirty="0"/>
              <a:t>Per “infrastruttura sociale”</a:t>
            </a:r>
            <a:r>
              <a:rPr lang="it-IT" sz="3100" dirty="0"/>
              <a:t> è necessario tenere presente la classificazione CUP per categoria di investimento da riferire a:</a:t>
            </a:r>
            <a:br>
              <a:rPr lang="it-IT" sz="3100" dirty="0"/>
            </a:br>
            <a:r>
              <a:rPr lang="it-IT" sz="3100" dirty="0"/>
              <a:t>- natura 03 – REALIZZAZIONE DI LAVORI PUBBLICI (tipologia 01 - “Nuova realizzazione” o tipologia 07 - “Manutenzione straordinaria”);</a:t>
            </a:r>
            <a:br>
              <a:rPr lang="it-IT" sz="3100" dirty="0"/>
            </a:br>
            <a:r>
              <a:rPr lang="it-IT" sz="3100" dirty="0"/>
              <a:t>- </a:t>
            </a:r>
            <a:r>
              <a:rPr lang="it-IT" sz="3100" b="1" dirty="0"/>
              <a:t>settore 05 – OPERE E INFRASTRUTTURE SOCIALI</a:t>
            </a:r>
            <a:r>
              <a:rPr lang="it-IT" sz="3100" dirty="0"/>
              <a:t> (cfr. pagine 5 e 8-9</a:t>
            </a:r>
            <a:r>
              <a:rPr lang="it-IT" sz="3100" b="1" dirty="0"/>
              <a:t> </a:t>
            </a:r>
            <a:r>
              <a:rPr lang="it-IT" sz="3100" dirty="0"/>
              <a:t>“</a:t>
            </a:r>
            <a:r>
              <a:rPr lang="it-IT" sz="3100" dirty="0">
                <a:hlinkClick r:id="rId2">
                  <a:extLst>
                    <a:ext uri="{A12FA001-AC4F-418D-AE19-62706E023703}">
                      <ahyp:hlinkClr xmlns:ahyp="http://schemas.microsoft.com/office/drawing/2018/hyperlinkcolor" xmlns="" val="tx"/>
                    </a:ext>
                  </a:extLst>
                </a:hlinkClick>
              </a:rPr>
              <a:t>Il sistema di classificazione dei progetti nel CUP</a:t>
            </a:r>
            <a:r>
              <a:rPr lang="it-IT" sz="3100" dirty="0"/>
              <a:t>”)</a:t>
            </a:r>
          </a:p>
          <a:p>
            <a:pPr marL="0" indent="0" algn="just">
              <a:buNone/>
            </a:pPr>
            <a:endParaRPr lang="it-IT" sz="3100" dirty="0"/>
          </a:p>
          <a:p>
            <a:pPr marL="0" indent="0" algn="just">
              <a:buNone/>
            </a:pPr>
            <a:r>
              <a:rPr lang="it-IT" sz="3100" dirty="0"/>
              <a:t>Il comune beneficiario del contributo pluriennale è tenuto ad iniziare i lavori per la realizzazione delle opere pubbliche finanziate ai sensi del comma 1 art. 2 entro: </a:t>
            </a:r>
          </a:p>
          <a:p>
            <a:pPr algn="just"/>
            <a:r>
              <a:rPr lang="it-IT" sz="3100" dirty="0"/>
              <a:t>Il 30 settembre di ciascun anno di assegnazione per i contributi riferiti agli esercizi 2021, 2022 e 2023</a:t>
            </a:r>
          </a:p>
          <a:p>
            <a:pPr marL="0" indent="0">
              <a:buNone/>
            </a:pPr>
            <a:endParaRPr lang="it-IT" sz="3100" dirty="0"/>
          </a:p>
          <a:p>
            <a:endParaRPr lang="it-IT" dirty="0"/>
          </a:p>
        </p:txBody>
      </p:sp>
    </p:spTree>
    <p:extLst>
      <p:ext uri="{BB962C8B-B14F-4D97-AF65-F5344CB8AC3E}">
        <p14:creationId xmlns:p14="http://schemas.microsoft.com/office/powerpoint/2010/main" val="3195395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DECRETO RIGENERAZIONE URBANA</a:t>
            </a:r>
            <a:r>
              <a:rPr lang="it-IT" sz="2800" dirty="0"/>
              <a:t/>
            </a:r>
            <a:br>
              <a:rPr lang="it-IT" sz="2800" dirty="0"/>
            </a:br>
            <a:endParaRPr lang="it-IT" sz="2800"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r>
              <a:rPr lang="it-IT" sz="2400" b="1" dirty="0"/>
              <a:t>Assegnazione ai comuni di contributi per investimenti in progetti di rigenerazione urbana, volti alla riduzione di fenomeni di marginalizzazione e degrado sociale. </a:t>
            </a:r>
          </a:p>
          <a:p>
            <a:pPr marL="0" indent="0" algn="just">
              <a:buNone/>
            </a:pPr>
            <a:r>
              <a:rPr lang="it-IT" sz="2400" dirty="0"/>
              <a:t>Il decreto definisce, in prima applicazione e in via sperimentale per il triennio 2021-2023, i criteri e le </a:t>
            </a:r>
            <a:r>
              <a:rPr lang="it-IT" sz="2400" dirty="0" err="1"/>
              <a:t>modalita</a:t>
            </a:r>
            <a:r>
              <a:rPr lang="it-IT" sz="2400" dirty="0"/>
              <a:t>̀ di </a:t>
            </a:r>
            <a:r>
              <a:rPr lang="it-IT" sz="2400" dirty="0" err="1"/>
              <a:t>ammissibilita</a:t>
            </a:r>
            <a:r>
              <a:rPr lang="it-IT" sz="2400" dirty="0"/>
              <a:t>̀ delle istanze e di assegnazione dei contributi per investimenti in progetti di rigenerazione urbana, volti alla riduzione di fenomeni di marginalizzazione e degrado sociale, miglioramento della qualità del decoro urbano e del tessuto sociale ed ambientale, di cui all’art. 1, comma 42, della legge 27 dicembre 2019, n. 160, nonché le </a:t>
            </a:r>
            <a:r>
              <a:rPr lang="it-IT" sz="2400" dirty="0" err="1"/>
              <a:t>modalita</a:t>
            </a:r>
            <a:r>
              <a:rPr lang="it-IT" sz="2400" dirty="0"/>
              <a:t>̀ di utilizzo dei ribassi d’asta, di monitoraggio anche in termini di effettivo utilizzo delle risorse assegnate, di rendicontazione e di verifica, nonché le </a:t>
            </a:r>
            <a:r>
              <a:rPr lang="it-IT" sz="2400" dirty="0" err="1"/>
              <a:t>modalita</a:t>
            </a:r>
            <a:r>
              <a:rPr lang="it-IT" sz="2400" dirty="0"/>
              <a:t>̀ di revoca, recupero e riassegnazione delle somme non utilizzate. </a:t>
            </a:r>
          </a:p>
          <a:p>
            <a:pPr marL="0" indent="0">
              <a:buNone/>
            </a:pPr>
            <a:endParaRPr lang="it-IT" dirty="0"/>
          </a:p>
          <a:p>
            <a:endParaRPr lang="it-IT" dirty="0"/>
          </a:p>
        </p:txBody>
      </p:sp>
    </p:spTree>
    <p:extLst>
      <p:ext uri="{BB962C8B-B14F-4D97-AF65-F5344CB8AC3E}">
        <p14:creationId xmlns:p14="http://schemas.microsoft.com/office/powerpoint/2010/main" val="362997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p>
        </p:txBody>
      </p:sp>
      <p:sp>
        <p:nvSpPr>
          <p:cNvPr id="3" name="Segnaposto contenuto 2"/>
          <p:cNvSpPr>
            <a:spLocks noGrp="1"/>
          </p:cNvSpPr>
          <p:nvPr>
            <p:ph idx="1"/>
          </p:nvPr>
        </p:nvSpPr>
        <p:spPr/>
        <p:txBody>
          <a:bodyPr>
            <a:normAutofit/>
          </a:bodyPr>
          <a:lstStyle/>
          <a:p>
            <a:pPr marL="0" indent="0" algn="just">
              <a:buNone/>
            </a:pPr>
            <a:r>
              <a:rPr lang="it-IT" sz="2400" dirty="0"/>
              <a:t>Per i trienni successivi al 2023 e per l’ultimo biennio 2033-2034, in assenza di emanazione di un successivo decreto entro il 31 marzo dell’anno precedente il periodo di riferimento, sono applicate le disposizioni del presente decreto, utilizzando i dati più recenti disponibili per quanto attiene l’indicatore di cui all’art. 5, comma 2. </a:t>
            </a:r>
          </a:p>
          <a:p>
            <a:pPr marL="0" indent="0" algn="just">
              <a:buNone/>
            </a:pPr>
            <a:r>
              <a:rPr lang="it-IT" sz="2400" dirty="0"/>
              <a:t>Le istanze per la concessione dei contributi sono presentate entro il 30 giugno dell’anno precedente il periodo di riferimento secondo le disposizioni di cui all’art. 1, comma 43, della legge n. 160 del 2019</a:t>
            </a:r>
            <a:r>
              <a:rPr lang="it-IT" dirty="0"/>
              <a:t>. </a:t>
            </a:r>
          </a:p>
          <a:p>
            <a:pPr marL="0" indent="0" algn="just">
              <a:buNone/>
            </a:pPr>
            <a:r>
              <a:rPr lang="it-IT" sz="2400" dirty="0"/>
              <a:t>I contributi sono concessi per singole opere pubbliche o insiemi coordinati di interventi pubblici anche ricompresi nell’elenco delle opere incompiute, volti a </a:t>
            </a:r>
            <a:r>
              <a:rPr lang="it-IT" sz="2400" dirty="0" err="1"/>
              <a:t>ri</a:t>
            </a:r>
            <a:r>
              <a:rPr lang="it-IT" sz="2400" dirty="0"/>
              <a:t>- durre i fenomeni di marginalizzazione, degrado sociale e a migliorare la qualità del decoro urbano e del tessuto sociale ed ambientale </a:t>
            </a:r>
          </a:p>
          <a:p>
            <a:pPr marL="0" indent="0">
              <a:buNone/>
            </a:pPr>
            <a:endParaRPr lang="it-IT" sz="2600" dirty="0"/>
          </a:p>
          <a:p>
            <a:pPr marL="0" indent="0">
              <a:buNone/>
            </a:pPr>
            <a:endParaRPr lang="it-IT" sz="2400" dirty="0"/>
          </a:p>
        </p:txBody>
      </p:sp>
    </p:spTree>
    <p:extLst>
      <p:ext uri="{BB962C8B-B14F-4D97-AF65-F5344CB8AC3E}">
        <p14:creationId xmlns:p14="http://schemas.microsoft.com/office/powerpoint/2010/main" val="3849346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b="1" dirty="0">
                <a:solidFill>
                  <a:srgbClr val="FF0000"/>
                </a:solidFill>
              </a:rPr>
              <a:t>DECRETO DEL PRESIDENTE DEL CONSIGLIO DEI MINISTRI 21 gennaio 2021 - DECRETO RIGENERAZIONE URBANA</a:t>
            </a:r>
            <a:r>
              <a:rPr lang="it-IT" sz="2800" dirty="0"/>
              <a:t/>
            </a:r>
            <a:br>
              <a:rPr lang="it-IT" sz="2800" dirty="0"/>
            </a:br>
            <a:endParaRPr lang="it-IT" sz="2800" b="1" dirty="0">
              <a:solidFill>
                <a:srgbClr val="FF0000"/>
              </a:solidFill>
            </a:endParaRPr>
          </a:p>
        </p:txBody>
      </p:sp>
      <p:sp>
        <p:nvSpPr>
          <p:cNvPr id="3" name="Segnaposto contenuto 2"/>
          <p:cNvSpPr>
            <a:spLocks noGrp="1"/>
          </p:cNvSpPr>
          <p:nvPr>
            <p:ph idx="1"/>
          </p:nvPr>
        </p:nvSpPr>
        <p:spPr>
          <a:xfrm>
            <a:off x="838200" y="1501422"/>
            <a:ext cx="10515600" cy="4675541"/>
          </a:xfrm>
        </p:spPr>
        <p:txBody>
          <a:bodyPr>
            <a:normAutofit fontScale="25000" lnSpcReduction="20000"/>
          </a:bodyPr>
          <a:lstStyle/>
          <a:p>
            <a:pPr marL="0" indent="0" algn="just">
              <a:buNone/>
            </a:pPr>
            <a:r>
              <a:rPr lang="it-IT" sz="9600" dirty="0"/>
              <a:t>Le richieste devono riferirsi ad opere pubbliche inserite nella programmazione annuale o triennale degli enti locali e che rientrano nello strumento urbanistico comunale denominato approvato e vigente nell’ambito territoriale del comune</a:t>
            </a:r>
          </a:p>
          <a:p>
            <a:pPr marL="0" indent="0" algn="just">
              <a:buNone/>
            </a:pPr>
            <a:endParaRPr lang="it-IT" sz="9600" dirty="0"/>
          </a:p>
          <a:p>
            <a:pPr marL="0" indent="0" algn="just">
              <a:buNone/>
            </a:pPr>
            <a:r>
              <a:rPr lang="it-IT" sz="9600" dirty="0"/>
              <a:t>Come previsto dall’art. 2 del D.P.C.M. del 21 gennaio 2021 ciascun Comune </a:t>
            </a:r>
            <a:r>
              <a:rPr lang="it-IT" sz="9600" dirty="0" err="1"/>
              <a:t>puo</a:t>
            </a:r>
            <a:r>
              <a:rPr lang="it-IT" sz="9600" dirty="0"/>
              <a:t>̀ fare richiesta di contributo per uno o più interventi nel limite massimo di: </a:t>
            </a:r>
          </a:p>
          <a:p>
            <a:pPr algn="just"/>
            <a:r>
              <a:rPr lang="it-IT" sz="9600" dirty="0"/>
              <a:t>a)  5.000.000 di euro per i comuni con popolazione da 15.000 a 49.999 abitanti; </a:t>
            </a:r>
          </a:p>
          <a:p>
            <a:pPr algn="just"/>
            <a:r>
              <a:rPr lang="it-IT" sz="9600" dirty="0"/>
              <a:t>b)  10.000.000 di euro per i comuni con popolazione da 50.000 a 100.000 abitanti; </a:t>
            </a:r>
          </a:p>
          <a:p>
            <a:pPr algn="just"/>
            <a:r>
              <a:rPr lang="it-IT" sz="9600" dirty="0"/>
              <a:t>c)  20.000.000 di euro per i comuni con popolazione superiore o uguale a 100.001  abitanti e per i comuni capoluogo di provincia o sede di città metropolitana. </a:t>
            </a:r>
          </a:p>
          <a:p>
            <a:pPr marL="0" indent="0" algn="just">
              <a:buNone/>
            </a:pPr>
            <a:endParaRPr lang="it-IT" sz="9600" dirty="0"/>
          </a:p>
          <a:p>
            <a:pPr marL="0" indent="0" algn="just">
              <a:buNone/>
            </a:pPr>
            <a:r>
              <a:rPr lang="it-IT" sz="9600" dirty="0"/>
              <a:t>Pertanto, nei limiti sopra citati, è ammissibile una sola istanza con più opere ciascuna delle quali identificata con il proprio Cup. </a:t>
            </a:r>
          </a:p>
          <a:p>
            <a:pPr marL="0" indent="0">
              <a:buNone/>
            </a:pPr>
            <a:r>
              <a:rPr lang="it-IT" sz="9600" dirty="0"/>
              <a:t/>
            </a:r>
            <a:br>
              <a:rPr lang="it-IT" sz="9600" dirty="0"/>
            </a:br>
            <a:endParaRPr lang="it-IT" sz="9600" dirty="0"/>
          </a:p>
          <a:p>
            <a:pPr marL="0" indent="0">
              <a:buNone/>
            </a:pPr>
            <a:endParaRPr lang="it-IT" sz="9600" dirty="0"/>
          </a:p>
          <a:p>
            <a:endParaRPr lang="it-IT" dirty="0"/>
          </a:p>
        </p:txBody>
      </p:sp>
    </p:spTree>
    <p:extLst>
      <p:ext uri="{BB962C8B-B14F-4D97-AF65-F5344CB8AC3E}">
        <p14:creationId xmlns:p14="http://schemas.microsoft.com/office/powerpoint/2010/main" val="1448136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dirty="0"/>
              <a:t/>
            </a:r>
            <a:br>
              <a:rPr lang="it-IT" sz="2800" dirty="0"/>
            </a:br>
            <a:r>
              <a:rPr lang="it-IT" b="1" dirty="0"/>
              <a:t> </a:t>
            </a:r>
            <a:r>
              <a:rPr lang="it-IT" sz="2800" b="1" dirty="0">
                <a:solidFill>
                  <a:srgbClr val="FF0000"/>
                </a:solidFill>
              </a:rPr>
              <a:t>PIANO DI SVILUPPO E COESIONE REGIONE CAMPANIA</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fontScale="92500"/>
          </a:bodyPr>
          <a:lstStyle/>
          <a:p>
            <a:pPr marL="0" indent="0" algn="just">
              <a:buNone/>
            </a:pPr>
            <a:r>
              <a:rPr lang="it-IT" sz="2400" dirty="0"/>
              <a:t>PSC Regione CAMPANIA - Delibera n. 16/2021 (pubblicata su GU del 18 Agosto 2021)</a:t>
            </a:r>
          </a:p>
          <a:p>
            <a:pPr marL="0" indent="0" algn="just">
              <a:buNone/>
            </a:pPr>
            <a:r>
              <a:rPr lang="it-IT" sz="2400" b="1" dirty="0">
                <a:hlinkClick r:id="rId2"/>
              </a:rPr>
              <a:t>PSC REGIONE </a:t>
            </a:r>
            <a:r>
              <a:rPr lang="it-IT" sz="2400" b="1" dirty="0"/>
              <a:t>CAMPANIA</a:t>
            </a:r>
            <a:r>
              <a:rPr lang="it-IT" sz="2400" b="1" u="sng" dirty="0"/>
              <a:t> € 9.154,94 milioni </a:t>
            </a:r>
            <a:r>
              <a:rPr lang="it-IT" sz="2400" dirty="0"/>
              <a:t>Delibera CIPESS n. 16 del 29/04/2021 </a:t>
            </a:r>
            <a:r>
              <a:rPr lang="it-IT" sz="2400" b="1" dirty="0">
                <a:hlinkClick r:id="rId3"/>
              </a:rPr>
              <a:t>Documenti</a:t>
            </a:r>
            <a:r>
              <a:rPr lang="it-IT" sz="2400" dirty="0"/>
              <a:t> </a:t>
            </a:r>
          </a:p>
          <a:p>
            <a:pPr marL="0" indent="0" algn="just">
              <a:buNone/>
            </a:pPr>
            <a:r>
              <a:rPr lang="it-IT" sz="2400" dirty="0"/>
              <a:t>Riorganizzazione delle risorse assegnate ai precedenti Strumenti  di programmazione: INTESA CAMPANIA, PROGRAMMA REGIONALE DI ATTUAZIONE (PRA) CAMPANIA, PATTO REGIONE CAMPANIA , a valere sul Fondo sviluppo e coesione. </a:t>
            </a:r>
          </a:p>
          <a:p>
            <a:pPr marL="0" indent="0" algn="just">
              <a:buNone/>
            </a:pPr>
            <a:r>
              <a:rPr lang="it-IT" sz="2400" dirty="0"/>
              <a:t>Provenienza contabile delle risorse: </a:t>
            </a:r>
          </a:p>
          <a:p>
            <a:pPr algn="just"/>
            <a:r>
              <a:rPr lang="it-IT" sz="2400" dirty="0"/>
              <a:t>FSC 2000-2006 per  3.274,63 milioni di euro; </a:t>
            </a:r>
          </a:p>
          <a:p>
            <a:pPr algn="just"/>
            <a:r>
              <a:rPr lang="it-IT" sz="2400" dirty="0"/>
              <a:t>FSC 2007-2013 per  2.946,45 milioni di euro; </a:t>
            </a:r>
          </a:p>
          <a:p>
            <a:pPr algn="just"/>
            <a:r>
              <a:rPr lang="it-IT" sz="2400" dirty="0"/>
              <a:t>FSC 2014-2020 per  2.933,86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800" dirty="0"/>
              <a:t/>
            </a:r>
            <a:br>
              <a:rPr lang="it-IT" sz="2800" dirty="0"/>
            </a:br>
            <a:r>
              <a:rPr lang="it-IT" b="1" dirty="0"/>
              <a:t> </a:t>
            </a:r>
            <a:r>
              <a:rPr lang="it-IT" dirty="0"/>
              <a:t/>
            </a:r>
            <a:br>
              <a:rPr lang="it-IT" dirty="0"/>
            </a:br>
            <a:r>
              <a:rPr lang="it-IT" sz="2800" b="1" dirty="0">
                <a:solidFill>
                  <a:srgbClr val="FF0000"/>
                </a:solidFill>
              </a:rPr>
              <a:t>PIANO DI SVILUPPO E COESIONE REGIONE CAMPANIA</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Su proposta dell’amministrazione titolare responsabile del PSC, il </a:t>
            </a:r>
            <a:r>
              <a:rPr lang="it-IT" sz="2400" dirty="0" err="1"/>
              <a:t>CdS</a:t>
            </a:r>
            <a:r>
              <a:rPr lang="it-IT" sz="2400" dirty="0"/>
              <a:t> provvede, entro il 31 dicembre 2021, a integrare il PSC con: </a:t>
            </a:r>
          </a:p>
          <a:p>
            <a:pPr marL="0" indent="0" algn="just">
              <a:buNone/>
            </a:pPr>
            <a:endParaRPr lang="it-IT" sz="2400" dirty="0"/>
          </a:p>
          <a:p>
            <a:pPr algn="just"/>
            <a:r>
              <a:rPr lang="it-IT" sz="2400" dirty="0"/>
              <a:t>settori d’intervento per area tematica e corrispondenti importi finanziari</a:t>
            </a:r>
          </a:p>
          <a:p>
            <a:pPr algn="just"/>
            <a:r>
              <a:rPr lang="it-IT" sz="2400" dirty="0"/>
              <a:t>obiettivi perseguiti con indicazione dei principali indicatori di realizzazione e di risultato </a:t>
            </a:r>
          </a:p>
          <a:p>
            <a:pPr algn="just"/>
            <a:r>
              <a:rPr lang="it-IT" sz="2400" dirty="0"/>
              <a:t>piano finanziario complessivo del PSC, con esplicitazione della previsione di spesa per ciascuna annualità del primo triennio</a:t>
            </a:r>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28416"/>
          </a:xfrm>
        </p:spPr>
        <p:txBody>
          <a:bodyPr>
            <a:noAutofit/>
          </a:bodyPr>
          <a:lstStyle/>
          <a:p>
            <a:pPr algn="ctr"/>
            <a:r>
              <a:rPr lang="it-IT" sz="2800" dirty="0"/>
              <a:t/>
            </a:r>
            <a:br>
              <a:rPr lang="it-IT" sz="2800" dirty="0"/>
            </a:br>
            <a:r>
              <a:rPr lang="it-IT" b="1" dirty="0"/>
              <a:t> </a:t>
            </a:r>
            <a:r>
              <a:rPr lang="it-IT" sz="2800" b="1" dirty="0">
                <a:solidFill>
                  <a:srgbClr val="FF0000"/>
                </a:solidFill>
              </a:rPr>
              <a:t>PIANO DI SVILUPPO E COESIONE REGIONE CAMPANIA</a:t>
            </a:r>
            <a:r>
              <a:rPr lang="it-IT" dirty="0"/>
              <a:t/>
            </a:r>
            <a:br>
              <a:rPr lang="it-IT" dirty="0"/>
            </a:br>
            <a:endParaRPr lang="it-IT" sz="2800" b="1" dirty="0">
              <a:solidFill>
                <a:srgbClr val="FF0000"/>
              </a:solidFill>
            </a:endParaRPr>
          </a:p>
        </p:txBody>
      </p:sp>
      <p:pic>
        <p:nvPicPr>
          <p:cNvPr id="5" name="Segnaposto contenuto 4">
            <a:extLst>
              <a:ext uri="{FF2B5EF4-FFF2-40B4-BE49-F238E27FC236}">
                <a16:creationId xmlns:a16="http://schemas.microsoft.com/office/drawing/2014/main" xmlns="" id="{2272C2E3-FCEA-204B-965C-5CCADD76D2B6}"/>
              </a:ext>
            </a:extLst>
          </p:cNvPr>
          <p:cNvPicPr>
            <a:picLocks noGrp="1" noChangeAspect="1"/>
          </p:cNvPicPr>
          <p:nvPr>
            <p:ph idx="1"/>
          </p:nvPr>
        </p:nvPicPr>
        <p:blipFill>
          <a:blip r:embed="rId2"/>
          <a:stretch>
            <a:fillRect/>
          </a:stretch>
        </p:blipFill>
        <p:spPr>
          <a:xfrm>
            <a:off x="838199" y="1405054"/>
            <a:ext cx="11106053" cy="5087820"/>
          </a:xfrm>
          <a:prstGeom prst="rect">
            <a:avLst/>
          </a:prstGeom>
        </p:spPr>
      </p:pic>
    </p:spTree>
    <p:extLst>
      <p:ext uri="{BB962C8B-B14F-4D97-AF65-F5344CB8AC3E}">
        <p14:creationId xmlns:p14="http://schemas.microsoft.com/office/powerpoint/2010/main" val="205444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dirty="0"/>
              <a:t/>
            </a:r>
            <a:br>
              <a:rPr lang="it-IT" sz="2800" dirty="0"/>
            </a:br>
            <a:r>
              <a:rPr lang="it-IT" b="1" dirty="0"/>
              <a:t> </a:t>
            </a:r>
            <a:r>
              <a:rPr lang="it-IT" sz="2800" b="1" dirty="0">
                <a:solidFill>
                  <a:srgbClr val="FF0000"/>
                </a:solidFill>
              </a:rPr>
              <a:t>PNRR - Missione 5 “Inclusione e coesione” - Componente 3 , Investimento 2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609601" y="1433690"/>
            <a:ext cx="11142132" cy="5294488"/>
          </a:xfrm>
        </p:spPr>
        <p:txBody>
          <a:bodyPr>
            <a:normAutofit fontScale="70000" lnSpcReduction="20000"/>
          </a:bodyPr>
          <a:lstStyle/>
          <a:p>
            <a:pPr marL="0" indent="0" algn="just">
              <a:buNone/>
            </a:pPr>
            <a:r>
              <a:rPr lang="it-IT" sz="3400" dirty="0"/>
              <a:t>Il PNRR raggruppa i progetti di investimento in 6 Missioni, articolate in 16 Componenti (43 ambiti di intervento).</a:t>
            </a:r>
          </a:p>
          <a:p>
            <a:pPr marL="0" indent="0" algn="just">
              <a:buNone/>
            </a:pPr>
            <a:r>
              <a:rPr lang="it-IT" sz="3400" b="1" dirty="0"/>
              <a:t>Missione 5. La coesione sociale e territoriale </a:t>
            </a:r>
            <a:endParaRPr lang="it-IT" sz="3400" dirty="0"/>
          </a:p>
          <a:p>
            <a:pPr marL="0" indent="0" algn="just">
              <a:buNone/>
            </a:pPr>
            <a:r>
              <a:rPr lang="it-IT" sz="3400" b="1" dirty="0"/>
              <a:t>Componente 3 Investimento 2 : Valorizzazione dei beni confiscati alle mafie (€ 300 milioni: 75 nel 2023, 75 nel 2024, 75 nel 2025; 75 nel 2026)</a:t>
            </a:r>
            <a:endParaRPr lang="it-IT" sz="3400" dirty="0"/>
          </a:p>
          <a:p>
            <a:pPr marL="0" indent="0" algn="just">
              <a:buNone/>
            </a:pPr>
            <a:r>
              <a:rPr lang="it-IT" sz="3400" dirty="0"/>
              <a:t>La misura intende restituire alla collettività un numero significativo (200) di beni confiscati per fini di sviluppo economico e sociale (inclusa la creazione di posti di lavoro), nonché come presidi di legalità a sostegno di un’economia più trasparente e del contrasto al fenomeno della criminalità organizzata. </a:t>
            </a:r>
          </a:p>
          <a:p>
            <a:pPr marL="0" indent="0" algn="just">
              <a:buNone/>
            </a:pPr>
            <a:r>
              <a:rPr lang="it-IT" sz="3400" dirty="0"/>
              <a:t>La definizione ed esecuzione dei progetti a valenza sociale e territoriale della Missione 5 vede il coinvolgimento, in prima battuta, degli </a:t>
            </a:r>
            <a:r>
              <a:rPr lang="it-IT" sz="3400" b="1" dirty="0"/>
              <a:t>enti locali </a:t>
            </a:r>
            <a:r>
              <a:rPr lang="it-IT" sz="3400" dirty="0"/>
              <a:t>(Comuni) e </a:t>
            </a:r>
            <a:r>
              <a:rPr lang="it-IT" sz="3400" b="1" dirty="0"/>
              <a:t>aree metropolitane</a:t>
            </a:r>
            <a:r>
              <a:rPr lang="it-IT" sz="3400" dirty="0"/>
              <a:t>, dove le condizioni di disagio sociale e di vulnerabilità sono più diffuse. Il coinvolgimento degli enti locali è peraltro fondamentale – si sottolinea nel Piano – per assicurare il finanziamento a regime dei nuovi servizi forniti, destinato ad essere rafforzato nel corso della programmazione del bilancio dello Stato dei prossimi anni. Gli interventi previsti in questa missione (M5) avranno un forte impatto sulle tre dimensioni orizzontali previste nel Piano: divari di genere, giovani e Sud. In particolare, le ricadute più forti si avranno sul tasso di occupazione e sulla sua qualità.</a:t>
            </a:r>
          </a:p>
          <a:p>
            <a:pPr marL="0" indent="0">
              <a:buNone/>
            </a:pPr>
            <a:endParaRPr lang="it-IT" dirty="0"/>
          </a:p>
        </p:txBody>
      </p:sp>
    </p:spTree>
    <p:extLst>
      <p:ext uri="{BB962C8B-B14F-4D97-AF65-F5344CB8AC3E}">
        <p14:creationId xmlns:p14="http://schemas.microsoft.com/office/powerpoint/2010/main" val="2583556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361244"/>
            <a:ext cx="11026422" cy="1072446"/>
          </a:xfrm>
        </p:spPr>
        <p:txBody>
          <a:bodyPr>
            <a:noAutofit/>
          </a:bodyPr>
          <a:lstStyle/>
          <a:p>
            <a:pPr algn="ctr"/>
            <a:r>
              <a:rPr lang="it-IT" sz="2800" dirty="0"/>
              <a:t/>
            </a:r>
            <a:br>
              <a:rPr lang="it-IT" sz="2800" dirty="0"/>
            </a:br>
            <a:r>
              <a:rPr lang="it-IT" sz="2800" b="1" dirty="0">
                <a:solidFill>
                  <a:srgbClr val="FF0000"/>
                </a:solidFill>
              </a:rPr>
              <a:t>PNRR - Missione 5 “Inclusione e coesione” - Componente 3 , Investimento 2</a:t>
            </a:r>
            <a:r>
              <a:rPr lang="it-IT" dirty="0"/>
              <a:t/>
            </a:r>
            <a:br>
              <a:rPr lang="it-IT" dirty="0"/>
            </a:br>
            <a:endParaRPr lang="it-IT" sz="2800" b="1" dirty="0">
              <a:solidFill>
                <a:srgbClr val="FF0000"/>
              </a:solidFill>
            </a:endParaRPr>
          </a:p>
        </p:txBody>
      </p:sp>
      <p:sp>
        <p:nvSpPr>
          <p:cNvPr id="3" name="Segnaposto contenuto 2"/>
          <p:cNvSpPr>
            <a:spLocks noGrp="1"/>
          </p:cNvSpPr>
          <p:nvPr>
            <p:ph idx="1"/>
          </p:nvPr>
        </p:nvSpPr>
        <p:spPr>
          <a:xfrm>
            <a:off x="609601" y="1433690"/>
            <a:ext cx="11142132" cy="5294488"/>
          </a:xfrm>
        </p:spPr>
        <p:txBody>
          <a:bodyPr>
            <a:normAutofit lnSpcReduction="10000"/>
          </a:bodyPr>
          <a:lstStyle/>
          <a:p>
            <a:pPr marL="0" indent="0" algn="just">
              <a:buNone/>
            </a:pPr>
            <a:r>
              <a:rPr lang="it-IT" sz="2400" dirty="0"/>
              <a:t>Gli interventi previsti in questa missione avranno un forte impatto sulle tre dimensioni orizzontali previste nel Piano: divari di genere, giovani e Sud. </a:t>
            </a:r>
          </a:p>
          <a:p>
            <a:pPr marL="0" indent="0" algn="just">
              <a:buNone/>
            </a:pPr>
            <a:r>
              <a:rPr lang="it-IT" sz="2400" dirty="0"/>
              <a:t>La valorizzazione dei beni confiscati deve essere orientata a uno dei seguenti scopi: </a:t>
            </a:r>
          </a:p>
          <a:p>
            <a:pPr algn="just">
              <a:buFontTx/>
              <a:buChar char="-"/>
            </a:pPr>
            <a:r>
              <a:rPr lang="it-IT" sz="2400" dirty="0"/>
              <a:t>creazione di strutture, residenze sociali/sanitarie, centri diurni, coabitazione sociale a sostegno dell'alloggio/inclusione sociale delle persone che vivono in condizioni di esclusione (individui a rischio </a:t>
            </a:r>
            <a:r>
              <a:rPr lang="it-IT" sz="2400" dirty="0" err="1"/>
              <a:t>poverta</a:t>
            </a:r>
            <a:r>
              <a:rPr lang="it-IT" sz="2400" dirty="0"/>
              <a:t>̀, senza fissa dimora, vittime di violenza, anziani, persone con disabilità, Rom); </a:t>
            </a:r>
          </a:p>
          <a:p>
            <a:pPr algn="just">
              <a:buFontTx/>
              <a:buChar char="-"/>
            </a:pPr>
            <a:r>
              <a:rPr lang="it-IT" sz="2400" dirty="0"/>
              <a:t>riqualificazione di spazi pubblici volta a migliorare i servizi sociali per i cittadini (asili nido, centri ricreativi, servizi socio-educativi per la prima infanzia, centri diurni per minori, palestre, laboratori); </a:t>
            </a:r>
          </a:p>
          <a:p>
            <a:pPr algn="just">
              <a:buFontTx/>
              <a:buChar char="-"/>
            </a:pPr>
            <a:r>
              <a:rPr lang="it-IT" sz="2400" dirty="0"/>
              <a:t>creazione di spazi di incontro socioculturale per i giovani gestiti da associazioni di volontariato (biblioteche, spazi per musica e altre </a:t>
            </a:r>
            <a:r>
              <a:rPr lang="it-IT" sz="2400" dirty="0" err="1"/>
              <a:t>attivita</a:t>
            </a:r>
            <a:r>
              <a:rPr lang="it-IT" sz="2400" dirty="0"/>
              <a:t>̀ comunitarie); </a:t>
            </a:r>
          </a:p>
          <a:p>
            <a:pPr algn="just">
              <a:buFontTx/>
              <a:buChar char="-"/>
            </a:pPr>
            <a:r>
              <a:rPr lang="it-IT" sz="2400" dirty="0"/>
              <a:t>utilizzo di beni come caserme, stazioni di polizia, sedi di protezione civile per promuovere la legalità e la sicurezza territoriale. </a:t>
            </a:r>
          </a:p>
          <a:p>
            <a:pPr marL="0" indent="0">
              <a:buNone/>
            </a:pPr>
            <a:endParaRPr lang="it-IT" dirty="0"/>
          </a:p>
        </p:txBody>
      </p:sp>
    </p:spTree>
    <p:extLst>
      <p:ext uri="{BB962C8B-B14F-4D97-AF65-F5344CB8AC3E}">
        <p14:creationId xmlns:p14="http://schemas.microsoft.com/office/powerpoint/2010/main" val="3730562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r>
              <a:rPr lang="it-IT" sz="2800" dirty="0"/>
              <a:t/>
            </a:r>
            <a:br>
              <a:rPr lang="it-IT" sz="2800" dirty="0"/>
            </a:br>
            <a:r>
              <a:rPr lang="it-IT" sz="2800" dirty="0"/>
              <a:t/>
            </a:r>
            <a:br>
              <a:rPr lang="it-IT" sz="2800" dirty="0"/>
            </a:br>
            <a:r>
              <a:rPr lang="it-IT" sz="2800" dirty="0"/>
              <a:t/>
            </a:r>
            <a:br>
              <a:rPr lang="it-IT" sz="2800" dirty="0"/>
            </a:br>
            <a:r>
              <a:rPr lang="it-IT" sz="2800" dirty="0"/>
              <a:t/>
            </a:r>
            <a:br>
              <a:rPr lang="it-IT" sz="2800" dirty="0"/>
            </a:br>
            <a:r>
              <a:rPr lang="it-IT" sz="2800" b="1" dirty="0">
                <a:solidFill>
                  <a:srgbClr val="FF0000"/>
                </a:solidFill>
              </a:rPr>
              <a:t>Legge Regionale 16 aprile 2012 n. 7 e </a:t>
            </a:r>
            <a:r>
              <a:rPr lang="it-IT" sz="2800" b="1" dirty="0" err="1">
                <a:solidFill>
                  <a:srgbClr val="FF0000"/>
                </a:solidFill>
              </a:rPr>
              <a:t>ss.mm.ii</a:t>
            </a:r>
            <a:r>
              <a:rPr lang="it-IT" sz="2800" b="1" dirty="0">
                <a:solidFill>
                  <a:srgbClr val="FF0000"/>
                </a:solidFill>
              </a:rPr>
              <a:t>. </a:t>
            </a:r>
            <a:r>
              <a:rPr lang="it-IT" sz="2800" dirty="0">
                <a:solidFill>
                  <a:srgbClr val="FF0000"/>
                </a:solidFill>
              </a:rPr>
              <a:t/>
            </a:r>
            <a:br>
              <a:rPr lang="it-IT" sz="2800" dirty="0">
                <a:solidFill>
                  <a:srgbClr val="FF0000"/>
                </a:solidFill>
              </a:rPr>
            </a:br>
            <a:r>
              <a:rPr lang="it-IT" sz="2800" b="1" dirty="0">
                <a:solidFill>
                  <a:srgbClr val="FF0000"/>
                </a:solidFill>
              </a:rPr>
              <a:t/>
            </a:r>
            <a:br>
              <a:rPr lang="it-IT" sz="2800" b="1" dirty="0">
                <a:solidFill>
                  <a:srgbClr val="FF0000"/>
                </a:solidFill>
              </a:rPr>
            </a:br>
            <a:r>
              <a:rPr lang="it-IT" b="1" dirty="0">
                <a:solidFill>
                  <a:srgbClr val="FF0000"/>
                </a:solidFill>
              </a:rPr>
              <a:t/>
            </a:r>
            <a:br>
              <a:rPr lang="it-IT"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294488"/>
          </a:xfrm>
        </p:spPr>
        <p:txBody>
          <a:bodyPr>
            <a:normAutofit fontScale="92500" lnSpcReduction="20000"/>
          </a:bodyPr>
          <a:lstStyle/>
          <a:p>
            <a:pPr marL="0" indent="0" algn="just">
              <a:buNone/>
            </a:pPr>
            <a:r>
              <a:rPr lang="it-IT" sz="2400" b="1" dirty="0"/>
              <a:t>Nuovi interventi per la valorizzazione ei beni sequestrati e confiscati alla C.O.</a:t>
            </a:r>
          </a:p>
          <a:p>
            <a:pPr marL="0" indent="0">
              <a:buNone/>
            </a:pPr>
            <a:r>
              <a:rPr lang="it-IT" sz="2400" b="1" dirty="0"/>
              <a:t>Art. 1 Oggetto e Finalità </a:t>
            </a:r>
          </a:p>
          <a:p>
            <a:pPr marL="0" indent="0">
              <a:buNone/>
            </a:pPr>
            <a:r>
              <a:rPr lang="it-IT" sz="2400" dirty="0"/>
              <a:t>Per favorire il pieno riutilizzo dei beni confiscati alla criminalità organizzata, la Regione, nel rispetto di quanto determinato dalla normativa vigente in materia, sostiene e favorisce la restituzione alla comunità del patrimonio sottratto alle mafie.</a:t>
            </a:r>
          </a:p>
          <a:p>
            <a:pPr marL="0" indent="0">
              <a:buNone/>
            </a:pPr>
            <a:r>
              <a:rPr lang="it-IT" sz="2400" dirty="0"/>
              <a:t>La presente legge detta disposizioni per favorire la realizzazione di progetti di riutilizzo sociale dei beni confiscati presenti sul territorio regionale, qualificati e diversificati, sostenibili nel tempo e capaci di favorire positive ricadute sociali, economiche e occupazionali attraverso la definizione e la strutturazione di reti e distretti di economia sociale e solidale.</a:t>
            </a:r>
          </a:p>
          <a:p>
            <a:pPr marL="0" indent="0">
              <a:buNone/>
            </a:pPr>
            <a:endParaRPr lang="it-IT" sz="2400" b="1" dirty="0"/>
          </a:p>
          <a:p>
            <a:pPr marL="0" indent="0">
              <a:buNone/>
            </a:pPr>
            <a:r>
              <a:rPr lang="it-IT" sz="2400" b="1" dirty="0"/>
              <a:t>Art. 3 bis</a:t>
            </a:r>
            <a:r>
              <a:rPr lang="it-IT" sz="2400" dirty="0"/>
              <a:t> </a:t>
            </a:r>
            <a:r>
              <a:rPr lang="it-IT" sz="2400" b="1" dirty="0"/>
              <a:t>Programmazione annuale</a:t>
            </a:r>
            <a:endParaRPr lang="it-IT" sz="2400" dirty="0"/>
          </a:p>
          <a:p>
            <a:pPr marL="0" indent="0">
              <a:buNone/>
            </a:pPr>
            <a:r>
              <a:rPr lang="it-IT" sz="2400" dirty="0"/>
              <a:t>Nel quadro della pianificazione di cui all’articolo 3, entro il 30 aprile di ciascun anno, la Giunta regionale, sentite le competenti commissioni consiliari permanenti e speciali, adotta il Programma annuale degli interventi per la valorizzazione dei beni confiscati, di seguito denominato Programma annuale.</a:t>
            </a:r>
          </a:p>
          <a:p>
            <a:pPr marL="0" indent="0">
              <a:buNone/>
            </a:pPr>
            <a:r>
              <a:rPr lang="it-IT" sz="2400" dirty="0"/>
              <a:t>Il Programma annuale tiene conto ed è redatto anche in sinergia con i Piani di Zona d’Ambito per meglio garantire la funzione sociale di riutilizzo dei beni confiscati.</a:t>
            </a:r>
          </a:p>
          <a:p>
            <a:pPr marL="0" indent="0">
              <a:buNone/>
            </a:pPr>
            <a:endParaRPr lang="it-IT" sz="2400" dirty="0"/>
          </a:p>
          <a:p>
            <a:pPr marL="0" indent="0" algn="just">
              <a:buNone/>
            </a:pPr>
            <a:endParaRPr lang="it-IT" sz="2000" dirty="0"/>
          </a:p>
        </p:txBody>
      </p:sp>
    </p:spTree>
    <p:extLst>
      <p:ext uri="{BB962C8B-B14F-4D97-AF65-F5344CB8AC3E}">
        <p14:creationId xmlns:p14="http://schemas.microsoft.com/office/powerpoint/2010/main" val="394543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308919"/>
            <a:ext cx="10515600" cy="5868044"/>
          </a:xfrm>
        </p:spPr>
        <p:txBody>
          <a:bodyPr>
            <a:normAutofit/>
          </a:bodyPr>
          <a:lstStyle/>
          <a:p>
            <a:pPr marL="0" indent="0" algn="ctr">
              <a:lnSpc>
                <a:spcPct val="100000"/>
              </a:lnSpc>
              <a:buNone/>
            </a:pPr>
            <a:r>
              <a:rPr lang="it-IT" dirty="0"/>
              <a:t>PROTOCOLLO DI INTESA </a:t>
            </a:r>
          </a:p>
          <a:p>
            <a:pPr marL="0" indent="0" algn="ctr">
              <a:lnSpc>
                <a:spcPct val="100000"/>
              </a:lnSpc>
              <a:buNone/>
            </a:pPr>
            <a:r>
              <a:rPr lang="it-IT" dirty="0"/>
              <a:t>Per la realizzazione di azioni nei settori della legalità e sicurezza </a:t>
            </a:r>
          </a:p>
          <a:p>
            <a:pPr marL="0" indent="0" algn="ctr">
              <a:lnSpc>
                <a:spcPct val="100000"/>
              </a:lnSpc>
              <a:buNone/>
            </a:pPr>
            <a:r>
              <a:rPr lang="it-IT" dirty="0"/>
              <a:t>POR Regione CAMPANIA 2014-2020</a:t>
            </a:r>
          </a:p>
          <a:p>
            <a:pPr marL="0" indent="0" algn="ctr">
              <a:lnSpc>
                <a:spcPct val="100000"/>
              </a:lnSpc>
              <a:buNone/>
            </a:pPr>
            <a:r>
              <a:rPr lang="it-IT" dirty="0"/>
              <a:t>– PON LEGALITA’ 2014-2020 –</a:t>
            </a:r>
          </a:p>
          <a:p>
            <a:pPr marL="0" indent="0" algn="ctr">
              <a:buNone/>
            </a:pPr>
            <a:endParaRPr lang="it-IT" dirty="0"/>
          </a:p>
          <a:p>
            <a:pPr marL="0" indent="0" algn="ctr">
              <a:buNone/>
            </a:pPr>
            <a:r>
              <a:rPr lang="it-IT" dirty="0"/>
              <a:t>Obiettivo Strategico 2 </a:t>
            </a:r>
          </a:p>
          <a:p>
            <a:pPr marL="0" indent="0" algn="ctr">
              <a:buNone/>
            </a:pPr>
            <a:r>
              <a:rPr lang="it-IT" dirty="0"/>
              <a:t>«</a:t>
            </a:r>
            <a:r>
              <a:rPr lang="it-IT" i="1" dirty="0"/>
              <a:t>Rafforzare la coesione sociale attraverso il recupero dei patrimoni confiscati»</a:t>
            </a:r>
          </a:p>
          <a:p>
            <a:pPr marL="0" indent="0" algn="ctr">
              <a:buNone/>
            </a:pPr>
            <a:r>
              <a:rPr lang="it-IT" sz="3600" dirty="0"/>
              <a:t> Totale </a:t>
            </a:r>
            <a:r>
              <a:rPr lang="it-IT" sz="3600" dirty="0">
                <a:solidFill>
                  <a:srgbClr val="FF0000"/>
                </a:solidFill>
              </a:rPr>
              <a:t>EURO 45.656.224,91</a:t>
            </a:r>
          </a:p>
          <a:p>
            <a:pPr marL="0" indent="0" algn="ctr">
              <a:buNone/>
            </a:pPr>
            <a:r>
              <a:rPr lang="it-IT" dirty="0"/>
              <a:t>Atto integrativo Protocollo di Intesa sottoscritto a Giugno 2018</a:t>
            </a:r>
          </a:p>
        </p:txBody>
      </p:sp>
    </p:spTree>
    <p:extLst>
      <p:ext uri="{BB962C8B-B14F-4D97-AF65-F5344CB8AC3E}">
        <p14:creationId xmlns:p14="http://schemas.microsoft.com/office/powerpoint/2010/main" val="4030478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r>
              <a:rPr lang="it-IT" sz="2800" dirty="0"/>
              <a:t/>
            </a:r>
            <a:br>
              <a:rPr lang="it-IT" sz="2800" dirty="0"/>
            </a:br>
            <a:r>
              <a:rPr lang="it-IT" sz="2800" dirty="0"/>
              <a:t/>
            </a:r>
            <a:br>
              <a:rPr lang="it-IT" sz="2800" dirty="0"/>
            </a:br>
            <a:r>
              <a:rPr lang="it-IT" sz="2800" b="1" dirty="0">
                <a:solidFill>
                  <a:srgbClr val="FF0000"/>
                </a:solidFill>
              </a:rPr>
              <a:t>Legge Regionale 16 aprile 2012 n. 7 e </a:t>
            </a:r>
            <a:r>
              <a:rPr lang="it-IT" sz="2800" b="1" dirty="0" err="1">
                <a:solidFill>
                  <a:srgbClr val="FF0000"/>
                </a:solidFill>
              </a:rPr>
              <a:t>ss.mm.ii</a:t>
            </a:r>
            <a:r>
              <a:rPr lang="it-IT" sz="2800" b="1" dirty="0">
                <a:solidFill>
                  <a:srgbClr val="FF0000"/>
                </a:solidFill>
              </a:rPr>
              <a:t>. </a:t>
            </a:r>
            <a:br>
              <a:rPr lang="it-IT" sz="2800" b="1" dirty="0">
                <a:solidFill>
                  <a:srgbClr val="FF0000"/>
                </a:solidFill>
              </a:rPr>
            </a:br>
            <a:r>
              <a:rPr lang="it-IT" sz="2800" b="1" dirty="0">
                <a:solidFill>
                  <a:srgbClr val="FF0000"/>
                </a:solidFill>
              </a:rPr>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294488"/>
          </a:xfrm>
        </p:spPr>
        <p:txBody>
          <a:bodyPr>
            <a:normAutofit fontScale="77500" lnSpcReduction="20000"/>
          </a:bodyPr>
          <a:lstStyle/>
          <a:p>
            <a:pPr marL="0" indent="0">
              <a:buNone/>
            </a:pPr>
            <a:r>
              <a:rPr lang="it-IT" sz="2400" b="1" dirty="0"/>
              <a:t>Art. 4 Fondo unico per i beni confiscati</a:t>
            </a:r>
          </a:p>
          <a:p>
            <a:pPr marL="0" indent="0">
              <a:buNone/>
            </a:pPr>
            <a:r>
              <a:rPr lang="it-IT" sz="2600" dirty="0"/>
              <a:t>È istituito il Fondo unico per i beni confiscati, di seguito denominato Fondo, ripartito in tre </a:t>
            </a:r>
            <a:r>
              <a:rPr lang="it-IT" sz="2600" dirty="0" err="1"/>
              <a:t>macroaree</a:t>
            </a:r>
            <a:r>
              <a:rPr lang="it-IT" sz="2600" dirty="0"/>
              <a:t> funzionali ciascuna delle quali denominata Azione:</a:t>
            </a:r>
          </a:p>
          <a:p>
            <a:r>
              <a:rPr lang="it-IT" sz="2600" dirty="0"/>
              <a:t>Azione per le ristrutturazioni, sostiene programmi e progetti di ristrutturazione funzionale degli immobili confiscati alla criminalità organizzata già trasferiti al patrimonio indisponibile dei Comuni, cui gli stessi, in forma singola o consortile, possono accedere, a seguito di procedura ad evidenza pubblica predisposta dalla Regione Campania a condizione di aver adempiuto a tutte le previsioni indicate dalla normativa di specie sui beni confiscati, innanzitutto la pubblicazione sul proprio sito istituzionale dei beni confiscati effettivamente trasferiti al proprio patrimonio;</a:t>
            </a:r>
          </a:p>
          <a:p>
            <a:r>
              <a:rPr lang="it-IT" sz="2600" dirty="0"/>
              <a:t>Azione per le start-up, sostiene nuovi programmi e progetti di innovazione sociale ed economia sociale da realizzare sui beni confiscati e promossi da cooperative e associazioni composte almeno per il 60 per cento da persone di età non superiore ai 40 anni. Non possono accedere a questa azione gli enti pubblici, neppure in forma consortile;</a:t>
            </a:r>
          </a:p>
          <a:p>
            <a:r>
              <a:rPr lang="it-IT" sz="2600" dirty="0"/>
              <a:t>Azione per la valorizzazione delle attività di riutilizzo sociale dei beni confiscati, sostiene il rafforzamento, l'ampliamento e l’internazionalizzazione di attività in essere sui beni confiscati alla criminalità organizzata, già assegnati ed effettivamente riutilizzati per scopi sociali e di pubblica utilità, così da garantire un più efficace utilizzo del bene confiscato ed assegnato. Accedono a questa azione i soggetti che, nel rispetto della normativa vigente, hanno ricevuto in concessione i beni confiscati assegnati agli enti territoriali, nonché le cooperative e le associazioni che promuovono eventi e manifestazioni il cui obiettivo specifico è la valorizzazione del patrimonio costituito dai beni confiscati alla criminalità organizzata. Non possono accedere a questa azione gli enti pubblici, neppure in forma consortile.</a:t>
            </a:r>
          </a:p>
          <a:p>
            <a:endParaRPr lang="it-IT" sz="2400" dirty="0"/>
          </a:p>
          <a:p>
            <a:pPr marL="0" indent="0" algn="just">
              <a:buNone/>
            </a:pPr>
            <a:endParaRPr lang="it-IT" sz="2600" dirty="0"/>
          </a:p>
        </p:txBody>
      </p:sp>
    </p:spTree>
    <p:extLst>
      <p:ext uri="{BB962C8B-B14F-4D97-AF65-F5344CB8AC3E}">
        <p14:creationId xmlns:p14="http://schemas.microsoft.com/office/powerpoint/2010/main" val="3485929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3822" y="293511"/>
            <a:ext cx="10541000" cy="1072446"/>
          </a:xfrm>
        </p:spPr>
        <p:txBody>
          <a:bodyPr>
            <a:noAutofit/>
          </a:bodyPr>
          <a:lstStyle/>
          <a:p>
            <a:r>
              <a:rPr lang="it-IT" sz="2800" dirty="0"/>
              <a:t/>
            </a:r>
            <a:br>
              <a:rPr lang="it-IT" sz="2800" dirty="0"/>
            </a:br>
            <a:r>
              <a:rPr lang="it-IT" sz="2800" dirty="0"/>
              <a:t/>
            </a:r>
            <a:br>
              <a:rPr lang="it-IT" sz="2800" dirty="0"/>
            </a:br>
            <a:r>
              <a:rPr lang="it-IT" sz="2800" b="1" dirty="0">
                <a:solidFill>
                  <a:srgbClr val="FF0000"/>
                </a:solidFill>
              </a:rPr>
              <a:t>Legge Regionale 16 aprile 2012 n. 7 e </a:t>
            </a:r>
            <a:r>
              <a:rPr lang="it-IT" sz="2800" b="1" dirty="0" err="1">
                <a:solidFill>
                  <a:srgbClr val="FF0000"/>
                </a:solidFill>
              </a:rPr>
              <a:t>ss.mm.ii</a:t>
            </a:r>
            <a:r>
              <a:rPr lang="it-IT" sz="2800" b="1" dirty="0">
                <a:solidFill>
                  <a:srgbClr val="FF0000"/>
                </a:solidFill>
              </a:rPr>
              <a:t>. </a:t>
            </a:r>
            <a:br>
              <a:rPr lang="it-IT" sz="2800" b="1" dirty="0">
                <a:solidFill>
                  <a:srgbClr val="FF0000"/>
                </a:solidFill>
              </a:rPr>
            </a:br>
            <a:r>
              <a:rPr lang="it-IT" sz="2800" b="1" dirty="0">
                <a:solidFill>
                  <a:srgbClr val="FF0000"/>
                </a:solidFill>
              </a:rPr>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fontScale="92500" lnSpcReduction="20000"/>
          </a:bodyPr>
          <a:lstStyle/>
          <a:p>
            <a:pPr marL="0" indent="0">
              <a:buNone/>
            </a:pPr>
            <a:r>
              <a:rPr lang="it-IT" sz="2600" b="1" dirty="0"/>
              <a:t>Art. 6 Osservatorio regionale sull'utilizzo dei beni confiscati</a:t>
            </a:r>
          </a:p>
          <a:p>
            <a:pPr marL="0" indent="0">
              <a:buNone/>
            </a:pPr>
            <a:r>
              <a:rPr lang="it-IT" sz="2600" dirty="0"/>
              <a:t>È istituito, l'Osservatorio regionale sull'utilizzo dei beni confiscati alla criminalità organizzata. L'Osservatorio ha funzione di promozione, consultazione e supporto delle attività di programmazione, monitoraggio e controllo nelle azioni di valorizzazione dell'utilizzo dei beni confiscati.</a:t>
            </a:r>
          </a:p>
          <a:p>
            <a:pPr marL="0" indent="0">
              <a:buNone/>
            </a:pPr>
            <a:endParaRPr lang="it-IT" sz="2600" dirty="0"/>
          </a:p>
          <a:p>
            <a:pPr marL="0" indent="0">
              <a:buNone/>
            </a:pPr>
            <a:r>
              <a:rPr lang="it-IT" sz="2600" b="1" dirty="0"/>
              <a:t>Art. 6 bis</a:t>
            </a:r>
            <a:r>
              <a:rPr lang="it-IT" sz="2600" dirty="0"/>
              <a:t> </a:t>
            </a:r>
            <a:r>
              <a:rPr lang="it-IT" sz="2600" b="1" dirty="0"/>
              <a:t>Conferenza annuale</a:t>
            </a:r>
          </a:p>
          <a:p>
            <a:pPr marL="0" indent="0">
              <a:buNone/>
            </a:pPr>
            <a:r>
              <a:rPr lang="it-IT" sz="2600" dirty="0"/>
              <a:t>La Commissione consiliare speciale competente e la Giunta regionale, d’intesa, organizzano, entro il 30 novembre di ciascun anno, la Conferenza regionale sui beni confiscati, quale momento pubblico di confronto e dibattito sull’attuazione degli obiettivi di cui all’articolo 2.</a:t>
            </a:r>
          </a:p>
          <a:p>
            <a:pPr marL="0" indent="0">
              <a:buNone/>
            </a:pPr>
            <a:r>
              <a:rPr lang="it-IT" sz="2600" dirty="0"/>
              <a:t>La Giunta regionale e l’Osservatorio di cui all’articolo 6 presentano nella Conferenza di cui al comma 1 una relazione sullo stato di attuazione della presente legge, delle iniziative contenute nel Piano triennale di cui all’articolo 3 e nel Programma annuale di cui all’articolo 3-bis.</a:t>
            </a:r>
          </a:p>
          <a:p>
            <a:pPr marL="0" indent="0" algn="just">
              <a:buNone/>
            </a:pPr>
            <a:endParaRPr lang="it-IT" sz="2600" dirty="0"/>
          </a:p>
        </p:txBody>
      </p:sp>
    </p:spTree>
    <p:extLst>
      <p:ext uri="{BB962C8B-B14F-4D97-AF65-F5344CB8AC3E}">
        <p14:creationId xmlns:p14="http://schemas.microsoft.com/office/powerpoint/2010/main" val="1424271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721621" cy="1072446"/>
          </a:xfrm>
        </p:spPr>
        <p:txBody>
          <a:bodyPr>
            <a:noAutofit/>
          </a:bodyPr>
          <a:lstStyle/>
          <a:p>
            <a:r>
              <a:rPr lang="it-IT" sz="2800" dirty="0"/>
              <a:t/>
            </a:r>
            <a:br>
              <a:rPr lang="it-IT" sz="2800" dirty="0"/>
            </a:br>
            <a:r>
              <a:rPr lang="it-IT" sz="2800" dirty="0"/>
              <a:t/>
            </a:r>
            <a:br>
              <a:rPr lang="it-IT" sz="2800" dirty="0"/>
            </a:br>
            <a:r>
              <a:rPr lang="it-IT" sz="2800" b="1" dirty="0"/>
              <a:t/>
            </a:r>
            <a:br>
              <a:rPr lang="it-IT" sz="2800" b="1" dirty="0"/>
            </a:br>
            <a:r>
              <a:rPr lang="it-IT" sz="2800" b="1" dirty="0">
                <a:solidFill>
                  <a:srgbClr val="FF0000"/>
                </a:solidFill>
              </a:rPr>
              <a:t>Piano strategico regionale per i beni confiscati della Regione Campania adottato dalla Giunta regionale con delibera 143/2019.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a:bodyPr>
          <a:lstStyle/>
          <a:p>
            <a:pPr marL="0" indent="0" algn="just">
              <a:buNone/>
            </a:pPr>
            <a:r>
              <a:rPr lang="it-IT" sz="2400" dirty="0"/>
              <a:t>La Giunta regionale, ai sensi dell’art. 3-bis della Legge 7/2012, sentite le competenti commissioni consiliari permanenti e speciali, adotta il Programma annuale degli interventi per la valorizzazione dei beni confiscati. </a:t>
            </a:r>
          </a:p>
          <a:p>
            <a:pPr marL="0" indent="0" algn="just">
              <a:buNone/>
            </a:pPr>
            <a:r>
              <a:rPr lang="it-IT" sz="2400" dirty="0"/>
              <a:t>Con il programma annuale 2021 la Regione Campania approva la terza </a:t>
            </a:r>
            <a:r>
              <a:rPr lang="it-IT" sz="2400" dirty="0" err="1"/>
              <a:t>annualita</a:t>
            </a:r>
            <a:r>
              <a:rPr lang="it-IT" sz="2400" dirty="0"/>
              <a:t>̀ del piano strategico nel quale sono delineate le iniziative che nel corso del 2021 saranno messe in campo dall’amministrazione regionale.</a:t>
            </a:r>
          </a:p>
          <a:p>
            <a:pPr marL="0" indent="0">
              <a:buNone/>
            </a:pPr>
            <a:r>
              <a:rPr lang="it-IT" sz="2400" dirty="0"/>
              <a:t>Attualmente sul territorio della Regione Campania sono in corso di attuazione 87 iniziative di cui 72 a </a:t>
            </a:r>
            <a:r>
              <a:rPr lang="it-IT" sz="2400" dirty="0" err="1"/>
              <a:t>titolarita</a:t>
            </a:r>
            <a:r>
              <a:rPr lang="it-IT" sz="2400" dirty="0"/>
              <a:t>̀ regionale e 15 in capo al Ministero dell’Interno - </a:t>
            </a:r>
            <a:r>
              <a:rPr lang="it-IT" sz="2400" dirty="0" err="1"/>
              <a:t>Autorita</a:t>
            </a:r>
            <a:r>
              <a:rPr lang="it-IT" sz="2400" dirty="0"/>
              <a:t>̀ di Gestione del PON </a:t>
            </a:r>
            <a:r>
              <a:rPr lang="it-IT" sz="2400" dirty="0" err="1"/>
              <a:t>Legalita</a:t>
            </a:r>
            <a:r>
              <a:rPr lang="it-IT" sz="2400" dirty="0"/>
              <a:t>̀ 2014/2020, tra interventi di ristrutturazione di beni confiscati alla </a:t>
            </a:r>
            <a:r>
              <a:rPr lang="it-IT" sz="2400" dirty="0" err="1"/>
              <a:t>criminalita</a:t>
            </a:r>
            <a:r>
              <a:rPr lang="it-IT" sz="2400" dirty="0"/>
              <a:t>̀ organizzata e/o progetti di supporto ai soggetti gestori dei beni confiscati. </a:t>
            </a:r>
          </a:p>
          <a:p>
            <a:pPr marL="0" indent="0">
              <a:buNone/>
            </a:pPr>
            <a:r>
              <a:rPr lang="it-IT" sz="2400" dirty="0"/>
              <a:t>Si tratta di progetti di ristrutturazione di beni immobili confiscati, di progetti di sostegno ai soggetti gestori degli stessi, </a:t>
            </a:r>
            <a:r>
              <a:rPr lang="it-IT" sz="2400" dirty="0" err="1"/>
              <a:t>nonche</a:t>
            </a:r>
            <a:r>
              <a:rPr lang="it-IT" sz="2400" dirty="0"/>
              <a:t>́ progetti di avvio di start up di innovazione sociale. </a:t>
            </a:r>
          </a:p>
          <a:p>
            <a:pPr marL="0" indent="0">
              <a:buNone/>
            </a:pPr>
            <a:endParaRPr lang="it-IT" sz="2400" dirty="0"/>
          </a:p>
          <a:p>
            <a:pPr marL="0" indent="0" algn="just">
              <a:buNone/>
            </a:pPr>
            <a:endParaRPr lang="it-IT" sz="2600" dirty="0"/>
          </a:p>
        </p:txBody>
      </p:sp>
    </p:spTree>
    <p:extLst>
      <p:ext uri="{BB962C8B-B14F-4D97-AF65-F5344CB8AC3E}">
        <p14:creationId xmlns:p14="http://schemas.microsoft.com/office/powerpoint/2010/main" val="4172804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1" y="293511"/>
            <a:ext cx="10541000" cy="1072446"/>
          </a:xfrm>
        </p:spPr>
        <p:txBody>
          <a:bodyPr>
            <a:noAutofit/>
          </a:bodyPr>
          <a:lstStyle/>
          <a:p>
            <a:r>
              <a:rPr lang="it-IT" sz="2800" dirty="0"/>
              <a:t/>
            </a:r>
            <a:br>
              <a:rPr lang="it-IT" sz="2800" dirty="0"/>
            </a:br>
            <a:r>
              <a:rPr lang="it-IT" sz="2800" dirty="0"/>
              <a:t/>
            </a:r>
            <a:br>
              <a:rPr lang="it-IT" sz="2800" dirty="0"/>
            </a:br>
            <a:r>
              <a:rPr lang="it-IT" sz="2800" b="1" dirty="0"/>
              <a:t/>
            </a:r>
            <a:br>
              <a:rPr lang="it-IT" sz="2800" b="1" dirty="0"/>
            </a:br>
            <a:r>
              <a:rPr lang="it-IT" sz="2800" b="1" dirty="0">
                <a:solidFill>
                  <a:srgbClr val="FF0000"/>
                </a:solidFill>
              </a:rPr>
              <a:t>Piano strategico regionale per i beni confiscati della Regione Campania adottato dalla Giunta regionale con delibera 143/2019.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203201" y="1365957"/>
            <a:ext cx="11142132" cy="5066374"/>
          </a:xfrm>
        </p:spPr>
        <p:txBody>
          <a:bodyPr>
            <a:normAutofit/>
          </a:bodyPr>
          <a:lstStyle/>
          <a:p>
            <a:pPr marL="0" indent="0">
              <a:buNone/>
            </a:pPr>
            <a:r>
              <a:rPr lang="it-IT" b="1" dirty="0"/>
              <a:t>Fondo per i beni confiscati</a:t>
            </a:r>
            <a:r>
              <a:rPr lang="it-IT" dirty="0"/>
              <a:t/>
            </a:r>
            <a:br>
              <a:rPr lang="it-IT" dirty="0"/>
            </a:br>
            <a:r>
              <a:rPr lang="it-IT" dirty="0"/>
              <a:t>Le risorse finanziarie disponibili per il 2021-2022 per le azioni previste sono:</a:t>
            </a:r>
            <a:endParaRPr lang="it-IT" sz="2400" dirty="0"/>
          </a:p>
          <a:p>
            <a:pPr marL="0" indent="0">
              <a:buNone/>
            </a:pPr>
            <a:endParaRPr lang="it-IT" sz="2400" dirty="0"/>
          </a:p>
          <a:p>
            <a:pPr marL="0" indent="0" algn="just">
              <a:buNone/>
            </a:pPr>
            <a:r>
              <a:rPr lang="it-IT" b="1" dirty="0"/>
              <a:t>Azione per le ristrutturazioni </a:t>
            </a:r>
          </a:p>
          <a:p>
            <a:pPr marL="0" indent="0" algn="just">
              <a:buNone/>
            </a:pPr>
            <a:r>
              <a:rPr lang="it-IT" dirty="0"/>
              <a:t>esercizio finanziario 2021 : € 137.825,00 </a:t>
            </a:r>
          </a:p>
          <a:p>
            <a:pPr marL="0" indent="0" algn="just">
              <a:buNone/>
            </a:pPr>
            <a:r>
              <a:rPr lang="it-IT" dirty="0"/>
              <a:t>esercizio finanziario 2022 : € 1.500.000,00 </a:t>
            </a:r>
            <a:endParaRPr lang="it-IT" sz="2400" dirty="0"/>
          </a:p>
          <a:p>
            <a:pPr marL="0" indent="0" algn="just">
              <a:buNone/>
            </a:pPr>
            <a:endParaRPr lang="it-IT" sz="2400" dirty="0"/>
          </a:p>
          <a:p>
            <a:pPr marL="0" indent="0" algn="just">
              <a:buNone/>
            </a:pPr>
            <a:r>
              <a:rPr lang="it-IT" b="1" dirty="0"/>
              <a:t>Azioni per la valorizzazione delle </a:t>
            </a:r>
            <a:r>
              <a:rPr lang="it-IT" b="1" dirty="0" err="1"/>
              <a:t>attivita</a:t>
            </a:r>
            <a:r>
              <a:rPr lang="it-IT" b="1" dirty="0"/>
              <a:t>̀ di riutilizzo sociale dei beni confiscati</a:t>
            </a:r>
            <a:endParaRPr lang="it-IT" sz="2400" b="1" dirty="0"/>
          </a:p>
          <a:p>
            <a:pPr marL="0" indent="0" algn="just">
              <a:buNone/>
            </a:pPr>
            <a:r>
              <a:rPr lang="it-IT" sz="2400" dirty="0"/>
              <a:t>esercizio finanziario 2021 : </a:t>
            </a:r>
            <a:r>
              <a:rPr lang="it-IT" dirty="0"/>
              <a:t>€ 300.000,00 </a:t>
            </a:r>
            <a:endParaRPr lang="it-IT" sz="2400" dirty="0"/>
          </a:p>
          <a:p>
            <a:pPr marL="0" indent="0" algn="just">
              <a:buNone/>
            </a:pPr>
            <a:endParaRPr lang="it-IT" sz="2400" dirty="0"/>
          </a:p>
          <a:p>
            <a:pPr marL="0" indent="0" algn="just">
              <a:buNone/>
            </a:pPr>
            <a:endParaRPr lang="it-IT" sz="2400" dirty="0"/>
          </a:p>
          <a:p>
            <a:pPr marL="0" indent="0" algn="just">
              <a:buNone/>
            </a:pPr>
            <a:endParaRPr lang="it-IT" sz="2600" dirty="0"/>
          </a:p>
        </p:txBody>
      </p:sp>
    </p:spTree>
    <p:extLst>
      <p:ext uri="{BB962C8B-B14F-4D97-AF65-F5344CB8AC3E}">
        <p14:creationId xmlns:p14="http://schemas.microsoft.com/office/powerpoint/2010/main" val="46458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FF0000"/>
                </a:solidFill>
              </a:rPr>
              <a:t>Obiettivo strategico 2</a:t>
            </a:r>
          </a:p>
        </p:txBody>
      </p:sp>
      <p:sp>
        <p:nvSpPr>
          <p:cNvPr id="3" name="Segnaposto contenuto 2"/>
          <p:cNvSpPr>
            <a:spLocks noGrp="1"/>
          </p:cNvSpPr>
          <p:nvPr>
            <p:ph idx="1"/>
          </p:nvPr>
        </p:nvSpPr>
        <p:spPr/>
        <p:txBody>
          <a:bodyPr/>
          <a:lstStyle/>
          <a:p>
            <a:pPr marL="0" indent="0" algn="ctr">
              <a:buNone/>
            </a:pPr>
            <a:r>
              <a:rPr lang="it-IT" b="1" dirty="0"/>
              <a:t>PON LEGALITA’ EURO  17.049.000,00</a:t>
            </a:r>
          </a:p>
          <a:p>
            <a:pPr marL="0" indent="0" algn="ctr">
              <a:buNone/>
            </a:pPr>
            <a:r>
              <a:rPr lang="it-IT" b="1" dirty="0"/>
              <a:t>POR REGIONE CAMPANIA EURO 28.607.224,91</a:t>
            </a:r>
          </a:p>
          <a:p>
            <a:pPr algn="just"/>
            <a:endParaRPr lang="it-IT" dirty="0"/>
          </a:p>
          <a:p>
            <a:pPr algn="just"/>
            <a:r>
              <a:rPr lang="it-IT" dirty="0"/>
              <a:t>2.1 Azione riuso e </a:t>
            </a:r>
            <a:r>
              <a:rPr lang="it-IT" dirty="0" err="1"/>
              <a:t>rifunzionalizzazione</a:t>
            </a:r>
            <a:r>
              <a:rPr lang="it-IT" dirty="0"/>
              <a:t> beni confiscati alla criminalità organizzata (C.O.)</a:t>
            </a:r>
          </a:p>
          <a:p>
            <a:pPr algn="just"/>
            <a:r>
              <a:rPr lang="it-IT" dirty="0"/>
              <a:t>2.2 Supporto ai soggetti che gestiscono beni confiscati alla C.O.</a:t>
            </a:r>
          </a:p>
          <a:p>
            <a:pPr algn="just"/>
            <a:r>
              <a:rPr lang="it-IT" dirty="0"/>
              <a:t>2.3 Rafforzamento delle competenze organizzative e gestionali dei soggetti coinvolti nella gestione di beni e aziende confiscati</a:t>
            </a:r>
          </a:p>
          <a:p>
            <a:pPr algn="just"/>
            <a:endParaRPr lang="it-IT" dirty="0"/>
          </a:p>
          <a:p>
            <a:pPr algn="just"/>
            <a:endParaRPr lang="it-IT" dirty="0"/>
          </a:p>
          <a:p>
            <a:pPr marL="0" indent="0" algn="ctr">
              <a:buNone/>
            </a:pPr>
            <a:endParaRPr lang="it-IT" dirty="0"/>
          </a:p>
        </p:txBody>
      </p:sp>
    </p:spTree>
    <p:extLst>
      <p:ext uri="{BB962C8B-B14F-4D97-AF65-F5344CB8AC3E}">
        <p14:creationId xmlns:p14="http://schemas.microsoft.com/office/powerpoint/2010/main" val="9543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4951" y="331671"/>
            <a:ext cx="11782098" cy="1325563"/>
          </a:xfrm>
        </p:spPr>
        <p:txBody>
          <a:bodyPr>
            <a:normAutofit/>
          </a:bodyPr>
          <a:lstStyle/>
          <a:p>
            <a:pPr algn="just"/>
            <a:r>
              <a:rPr lang="it-IT" sz="2700" b="1" dirty="0">
                <a:solidFill>
                  <a:srgbClr val="FF0000"/>
                </a:solidFill>
              </a:rPr>
              <a:t>STRATEGIA NAZIONALE PER LA VALORIZZAZIONE DEI BENI CONFISCATI ATTRAVERSO LE POLITICHE DI COESIONE - PIANO PER LA VALORIZZAZIONE DI BENI CONFISCATI ESEMPLARI E PRIMA ASSEGNAZIONE AL COMPLESSO «LA BALZANA»</a:t>
            </a:r>
          </a:p>
        </p:txBody>
      </p:sp>
      <p:sp>
        <p:nvSpPr>
          <p:cNvPr id="3" name="Segnaposto contenuto 2"/>
          <p:cNvSpPr>
            <a:spLocks noGrp="1"/>
          </p:cNvSpPr>
          <p:nvPr>
            <p:ph idx="1"/>
          </p:nvPr>
        </p:nvSpPr>
        <p:spPr>
          <a:xfrm>
            <a:off x="204951" y="1940312"/>
            <a:ext cx="11148848" cy="4347010"/>
          </a:xfrm>
        </p:spPr>
        <p:txBody>
          <a:bodyPr>
            <a:normAutofit/>
          </a:bodyPr>
          <a:lstStyle/>
          <a:p>
            <a:pPr marL="0" indent="0" algn="just">
              <a:buNone/>
            </a:pPr>
            <a:endParaRPr lang="it-IT" sz="2400" dirty="0">
              <a:latin typeface="+mj-lt"/>
            </a:endParaRPr>
          </a:p>
          <a:p>
            <a:pPr marL="0" indent="0">
              <a:buNone/>
            </a:pPr>
            <a:r>
              <a:rPr lang="it-IT" sz="2400" b="1" dirty="0">
                <a:latin typeface="+mj-lt"/>
              </a:rPr>
              <a:t>Delibera </a:t>
            </a:r>
            <a:r>
              <a:rPr lang="it-IT" sz="2400" b="1" dirty="0" err="1">
                <a:latin typeface="+mj-lt"/>
              </a:rPr>
              <a:t>Cipess</a:t>
            </a:r>
            <a:r>
              <a:rPr lang="it-IT" sz="2400" b="1" dirty="0">
                <a:latin typeface="+mj-lt"/>
              </a:rPr>
              <a:t>  n. 48 del 24 Luglio 2019</a:t>
            </a:r>
            <a:endParaRPr lang="it-IT" sz="2400" dirty="0">
              <a:latin typeface="+mj-lt"/>
            </a:endParaRPr>
          </a:p>
          <a:p>
            <a:pPr marL="0" indent="0">
              <a:buNone/>
            </a:pPr>
            <a:r>
              <a:rPr lang="it-IT" sz="2400" dirty="0"/>
              <a:t>L’Agenzia per la Coesione Territoriale ha assegnato l’importo di  circa 15 milioni alla stazione appaltante - a valere sulle risorse disponibili FSC 2014-2020 (7 milioni annualità 2020 e 8,114 milioni per l’annualità 2021 - per la copertura degli investimenti necessari per i lavori di urbanizzazione primaria e per la realizzazione di uffici, servizi pubblici e Istituto agrario per la prima fase del progetto di riqualificazione de «La Balzana», iscritta nel patrimonio indisponibile del Comune di Santa Maria La Fossa (CE), concessa in comodato gratuito alla stazione appaltante «Consorzio comunale </a:t>
            </a:r>
            <a:r>
              <a:rPr lang="it-IT" sz="2400" dirty="0" err="1"/>
              <a:t>Agrorinasce</a:t>
            </a:r>
            <a:r>
              <a:rPr lang="it-IT" sz="2400" dirty="0"/>
              <a:t> </a:t>
            </a:r>
            <a:r>
              <a:rPr lang="it-IT" sz="2400" dirty="0" err="1"/>
              <a:t>s.c.a</a:t>
            </a:r>
            <a:r>
              <a:rPr lang="it-IT" sz="2400" dirty="0"/>
              <a:t> </a:t>
            </a:r>
            <a:r>
              <a:rPr lang="it-IT" sz="2400" dirty="0" err="1"/>
              <a:t>r.l</a:t>
            </a:r>
            <a:r>
              <a:rPr lang="it-IT" sz="2400" dirty="0"/>
              <a:t>.» per la realizzazione del «Parco agroalimentare dei prodotti tipici della Regione Campania»</a:t>
            </a:r>
          </a:p>
        </p:txBody>
      </p:sp>
    </p:spTree>
    <p:extLst>
      <p:ext uri="{BB962C8B-B14F-4D97-AF65-F5344CB8AC3E}">
        <p14:creationId xmlns:p14="http://schemas.microsoft.com/office/powerpoint/2010/main" val="168729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000" b="1" dirty="0">
                <a:solidFill>
                  <a:srgbClr val="FF0000"/>
                </a:solidFill>
              </a:rPr>
              <a:t/>
            </a:r>
            <a:br>
              <a:rPr lang="it-IT" sz="4000" b="1" dirty="0">
                <a:solidFill>
                  <a:srgbClr val="FF0000"/>
                </a:solidFill>
              </a:rPr>
            </a:b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CAMPANIA</a:t>
            </a:r>
            <a:br>
              <a:rPr lang="it-IT" sz="4400" b="1" dirty="0">
                <a:solidFill>
                  <a:srgbClr val="FF0000"/>
                </a:solidFill>
              </a:rPr>
            </a:br>
            <a:r>
              <a:rPr lang="it-IT" sz="4000" b="1" dirty="0">
                <a:solidFill>
                  <a:srgbClr val="FF0000"/>
                </a:solidFill>
              </a:rPr>
              <a:t/>
            </a: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
            </a:r>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 nel Mezzogiorno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Delibera </a:t>
            </a:r>
            <a:r>
              <a:rPr lang="it-IT" dirty="0" err="1"/>
              <a:t>Cipe</a:t>
            </a:r>
            <a:r>
              <a:rPr lang="it-IT" dirty="0"/>
              <a:t> 61 del 2020 : assegnazione di risorse FSC 2014-2020 </a:t>
            </a:r>
          </a:p>
          <a:p>
            <a:pPr marL="0" indent="0" algn="just">
              <a:buNone/>
            </a:pPr>
            <a:r>
              <a:rPr lang="it-IT" dirty="0"/>
              <a:t>Prima assegnazione dell’importo di 10 milioni di euro: 5 milioni di euro per l’</a:t>
            </a:r>
            <a:r>
              <a:rPr lang="it-IT" dirty="0" err="1"/>
              <a:t>annualita</a:t>
            </a:r>
            <a:r>
              <a:rPr lang="it-IT" dirty="0"/>
              <a:t>̀ 2021; 5 milioni di euro per l’</a:t>
            </a:r>
            <a:r>
              <a:rPr lang="it-IT" dirty="0" err="1"/>
              <a:t>annualita</a:t>
            </a:r>
            <a:r>
              <a:rPr lang="it-IT" dirty="0"/>
              <a:t>̀ 2022 </a:t>
            </a:r>
          </a:p>
          <a:p>
            <a:pPr marL="0" indent="0" algn="just">
              <a:buNone/>
            </a:pPr>
            <a:r>
              <a:rPr lang="it-IT" sz="3000" dirty="0"/>
              <a:t>Risorse </a:t>
            </a:r>
            <a:r>
              <a:rPr lang="it-IT" dirty="0"/>
              <a:t>attribuite all’Agenzia per la coesione territoriale per il finanziamento, nell’ambito del «Piano per la valorizzazione di beni confiscati esemplari nel Mezzogiorno» di uno specifico asse destinato al </a:t>
            </a:r>
            <a:r>
              <a:rPr lang="it-IT" b="1" dirty="0"/>
              <a:t>sostegno dell’</a:t>
            </a:r>
            <a:r>
              <a:rPr lang="it-IT" b="1" dirty="0" err="1"/>
              <a:t>attivita</a:t>
            </a:r>
            <a:r>
              <a:rPr lang="it-IT" b="1" dirty="0"/>
              <a:t>̀ progettuale in favore di enti pubblici</a:t>
            </a:r>
            <a:r>
              <a:rPr lang="it-IT" dirty="0"/>
              <a:t> impegnati a definire, per i beni in confisca definitiva ubicati nel Mezzogiorno e qualificati come esemplari, progetti di valorizzazione, declinati in: </a:t>
            </a:r>
          </a:p>
          <a:p>
            <a:pPr marL="0" indent="0" algn="just">
              <a:buNone/>
            </a:pPr>
            <a:r>
              <a:rPr lang="it-IT" i="1" dirty="0"/>
              <a:t> a) </a:t>
            </a:r>
            <a:r>
              <a:rPr lang="it-IT" dirty="0"/>
              <a:t>indizione di concorsi di idee; </a:t>
            </a:r>
          </a:p>
          <a:p>
            <a:pPr marL="0" indent="0" algn="just">
              <a:buNone/>
            </a:pPr>
            <a:r>
              <a:rPr lang="it-IT" i="1" dirty="0"/>
              <a:t> b) </a:t>
            </a:r>
            <a:r>
              <a:rPr lang="it-IT" dirty="0"/>
              <a:t>definizione di piani di gestione; </a:t>
            </a:r>
          </a:p>
          <a:p>
            <a:pPr marL="0" indent="0" algn="just">
              <a:buNone/>
              <a:tabLst>
                <a:tab pos="122238" algn="l"/>
              </a:tabLst>
            </a:pPr>
            <a:r>
              <a:rPr lang="it-IT" i="1" dirty="0"/>
              <a:t> c) </a:t>
            </a:r>
            <a:r>
              <a:rPr lang="it-IT" dirty="0"/>
              <a:t>elaborazione di progetti definitivi o esecutivi, a partire dai progetti di </a:t>
            </a:r>
            <a:r>
              <a:rPr lang="it-IT" dirty="0" err="1"/>
              <a:t>fattibilita</a:t>
            </a:r>
            <a:r>
              <a:rPr lang="it-IT" dirty="0"/>
              <a:t>̀        tecnica ed economica e atti propedeutici. </a:t>
            </a:r>
          </a:p>
          <a:p>
            <a:endParaRPr lang="it-IT" dirty="0"/>
          </a:p>
        </p:txBody>
      </p:sp>
    </p:spTree>
    <p:extLst>
      <p:ext uri="{BB962C8B-B14F-4D97-AF65-F5344CB8AC3E}">
        <p14:creationId xmlns:p14="http://schemas.microsoft.com/office/powerpoint/2010/main" val="312389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
            </a:r>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 nel Mezzogiorno </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La dotazione complessiva del «Piano per la valorizzazione dei beni confiscati esemplari nel Mezzogiorno» è affidata all’Agenzia per la coesione territoriale. </a:t>
            </a:r>
          </a:p>
          <a:p>
            <a:pPr marL="0" indent="0" algn="just">
              <a:buNone/>
            </a:pPr>
            <a:endParaRPr lang="it-IT" sz="2400" dirty="0"/>
          </a:p>
          <a:p>
            <a:pPr marL="0" indent="0" algn="just">
              <a:buNone/>
            </a:pPr>
            <a:r>
              <a:rPr lang="it-IT" sz="2400" dirty="0"/>
              <a:t>Le </a:t>
            </a:r>
            <a:r>
              <a:rPr lang="it-IT" sz="2400" dirty="0" err="1"/>
              <a:t>modalita</a:t>
            </a:r>
            <a:r>
              <a:rPr lang="it-IT" sz="2400" dirty="0"/>
              <a:t>̀ di successive assegnazioni finanziarie saranno determinate all’atto dell’approvazione dello stesso ad esito di una ricognizione svolta dal Tavolo di indirizzo e verifica della strategia nazionale per la valorizzazione dei beni confiscati attraverso le politiche di coesione, nel rispetto del criterio normativo di riparto percentuale 80% al Mezzogiorno e del 20% al Centro Nord in relazione alla dotazione complessiva del FSC 2014-2020. </a:t>
            </a:r>
          </a:p>
          <a:p>
            <a:endParaRPr lang="it-IT" dirty="0"/>
          </a:p>
        </p:txBody>
      </p:sp>
    </p:spTree>
    <p:extLst>
      <p:ext uri="{BB962C8B-B14F-4D97-AF65-F5344CB8AC3E}">
        <p14:creationId xmlns:p14="http://schemas.microsoft.com/office/powerpoint/2010/main" val="1283183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solidFill>
                  <a:srgbClr val="FF0000"/>
                </a:solidFill>
              </a:rPr>
              <a:t>DPCM 17 luglio 2020- Infrastrutture sociali (c.d. “Decreto Sud”)</a:t>
            </a:r>
          </a:p>
        </p:txBody>
      </p:sp>
      <p:sp>
        <p:nvSpPr>
          <p:cNvPr id="3" name="Segnaposto contenuto 2"/>
          <p:cNvSpPr>
            <a:spLocks noGrp="1"/>
          </p:cNvSpPr>
          <p:nvPr>
            <p:ph idx="1"/>
          </p:nvPr>
        </p:nvSpPr>
        <p:spPr/>
        <p:txBody>
          <a:bodyPr>
            <a:normAutofit/>
          </a:bodyPr>
          <a:lstStyle/>
          <a:p>
            <a:pPr marL="0" indent="0" algn="just">
              <a:buNone/>
            </a:pPr>
            <a:r>
              <a:rPr lang="it-IT" dirty="0"/>
              <a:t>DECRETO DEL PRESIDENTE DEL CONSIGLIO DEI MINISTRI 17 luglio 2020. </a:t>
            </a:r>
            <a:endParaRPr lang="it-IT" sz="2400" dirty="0"/>
          </a:p>
          <a:p>
            <a:pPr marL="0" indent="0" algn="just">
              <a:buNone/>
            </a:pPr>
            <a:r>
              <a:rPr lang="it-IT" sz="2400" dirty="0"/>
              <a:t>Il decreto definisce, in applicazione dei commi 311 e 312 dell’art. 1 della legge 27 dicembre 2019, n. 160, per ciascuno degli anni dal 2020 al 2023, le </a:t>
            </a:r>
            <a:r>
              <a:rPr lang="it-IT" sz="2400" dirty="0" err="1"/>
              <a:t>modalita</a:t>
            </a:r>
            <a:r>
              <a:rPr lang="it-IT" sz="2400" dirty="0"/>
              <a:t>̀ di assegnazione dei contributi per investimenti in infrastrutture sociali ai comuni situati nel territorio delle Regioni Abruzzo, Basilicata, Calabria, Campania, Molise, Puglia, Sardegna e Sicilia, nel limite massimo di </a:t>
            </a:r>
            <a:r>
              <a:rPr lang="it-IT" sz="2400" b="1" dirty="0"/>
              <a:t>75 milioni di euro annui</a:t>
            </a:r>
            <a:r>
              <a:rPr lang="it-IT" sz="2400" dirty="0"/>
              <a:t>, a valere sul Fondo Sviluppo e Coesione (FSC) di cui all’art. 1, comma 6, della legge 27 dicembre 2013, n. 147, nonché le </a:t>
            </a:r>
            <a:r>
              <a:rPr lang="it-IT" sz="2400" dirty="0" err="1"/>
              <a:t>modalita</a:t>
            </a:r>
            <a:r>
              <a:rPr lang="it-IT" sz="2400" dirty="0"/>
              <a:t>̀ di rendicontazione, verifica e recupero delle somme non utilizzate. </a:t>
            </a:r>
          </a:p>
          <a:p>
            <a:pPr marL="0" indent="0" algn="just">
              <a:buNone/>
            </a:pPr>
            <a:r>
              <a:rPr lang="it-IT" sz="2400" dirty="0"/>
              <a:t>Il comune beneficiario del contributo </a:t>
            </a:r>
            <a:r>
              <a:rPr lang="it-IT" sz="2400" dirty="0" err="1"/>
              <a:t>puo</a:t>
            </a:r>
            <a:r>
              <a:rPr lang="it-IT" sz="2400" dirty="0"/>
              <a:t>̀ finanziare uno o più lavori pubblici in infrastrutture sociali, a condizione che gli stessi non siano </a:t>
            </a:r>
            <a:r>
              <a:rPr lang="it-IT" sz="2400" dirty="0" err="1"/>
              <a:t>gia</a:t>
            </a:r>
            <a:r>
              <a:rPr lang="it-IT" sz="2400" dirty="0"/>
              <a:t>̀ integralmente finanziati da altri soggetti. </a:t>
            </a:r>
            <a:endParaRPr lang="it-IT" sz="2000" dirty="0"/>
          </a:p>
          <a:p>
            <a:pPr marL="0" indent="0">
              <a:buNone/>
            </a:pPr>
            <a:endParaRPr lang="it-IT" sz="2400" dirty="0"/>
          </a:p>
        </p:txBody>
      </p:sp>
    </p:spTree>
    <p:extLst>
      <p:ext uri="{BB962C8B-B14F-4D97-AF65-F5344CB8AC3E}">
        <p14:creationId xmlns:p14="http://schemas.microsoft.com/office/powerpoint/2010/main" val="322863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xmlns="" id="{C2C0FB53-6C7E-5945-850D-4B396F42FA18}"/>
              </a:ext>
            </a:extLst>
          </p:cNvPr>
          <p:cNvPicPr>
            <a:picLocks noChangeAspect="1"/>
          </p:cNvPicPr>
          <p:nvPr/>
        </p:nvPicPr>
        <p:blipFill>
          <a:blip r:embed="rId2"/>
          <a:stretch>
            <a:fillRect/>
          </a:stretch>
        </p:blipFill>
        <p:spPr>
          <a:xfrm>
            <a:off x="472965" y="583323"/>
            <a:ext cx="11445765" cy="6038193"/>
          </a:xfrm>
          <a:prstGeom prst="rect">
            <a:avLst/>
          </a:prstGeom>
        </p:spPr>
      </p:pic>
    </p:spTree>
    <p:extLst>
      <p:ext uri="{BB962C8B-B14F-4D97-AF65-F5344CB8AC3E}">
        <p14:creationId xmlns:p14="http://schemas.microsoft.com/office/powerpoint/2010/main" val="12847910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2135</TotalTime>
  <Words>2391</Words>
  <Application>Microsoft Office PowerPoint</Application>
  <PresentationFormat>Widescreen</PresentationFormat>
  <Paragraphs>125</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Calibri</vt:lpstr>
      <vt:lpstr>Calibri Light</vt:lpstr>
      <vt:lpstr>Tema di Office</vt:lpstr>
      <vt:lpstr>                   PRINCIPALI FONTI DI FINANZIAMENTO ATTIVATE NELLA REGIONE CAMPANIA ciclo di programmazione  2014-2020  </vt:lpstr>
      <vt:lpstr>Presentazione standard di PowerPoint</vt:lpstr>
      <vt:lpstr>Obiettivo strategico 2</vt:lpstr>
      <vt:lpstr>STRATEGIA NAZIONALE PER LA VALORIZZAZIONE DEI BENI CONFISCATI ATTRAVERSO LE POLITICHE DI COESIONE - PIANO PER LA VALORIZZAZIONE DI BENI CONFISCATI ESEMPLARI E PRIMA ASSEGNAZIONE AL COMPLESSO «LA BALZANA»</vt:lpstr>
      <vt:lpstr>         FONTI DI FINANZIAMENTO ATTIVABILI REGIONE CAMPANIA  ciclo di programmazione 2021-2027</vt:lpstr>
      <vt:lpstr> Strategia nazionale per la valorizzazione dei beni confiscati  Piano per la valorizzazione di beni confiscati esemplari nel Mezzogiorno  </vt:lpstr>
      <vt:lpstr> Strategia nazionale per la valorizzazione dei beni confiscati  Piano per la valorizzazione di beni confiscati esemplari nel Mezzogiorno  </vt:lpstr>
      <vt:lpstr>DPCM 17 luglio 2020- Infrastrutture sociali (c.d. “Decreto Sud”)</vt:lpstr>
      <vt:lpstr>Presentazione standard di PowerPoint</vt:lpstr>
      <vt:lpstr>DPCM 17 luglio 2020- Infrastrutture sociali (c.d. “Decreto Sud”)</vt:lpstr>
      <vt:lpstr>DECRETO DEL PRESIDENTE DEL CONSIGLIO DEI MINISTRI 21 gennaio 2021 DECRETO RIGENERAZIONE URBANA </vt:lpstr>
      <vt:lpstr>DECRETO DEL PRESIDENTE DEL CONSIGLIO DEI MINISTRI 21 gennaio 2021 - DECRETO RIGENERAZIONE URBANA</vt:lpstr>
      <vt:lpstr>DECRETO DEL PRESIDENTE DEL CONSIGLIO DEI MINISTRI 21 gennaio 2021 - DECRETO RIGENERAZIONE URBANA </vt:lpstr>
      <vt:lpstr>  PIANO DI SVILUPPO E COESIONE REGIONE CAMPANIA </vt:lpstr>
      <vt:lpstr>   PIANO DI SVILUPPO E COESIONE REGIONE CAMPANIA </vt:lpstr>
      <vt:lpstr>  PIANO DI SVILUPPO E COESIONE REGIONE CAMPANIA </vt:lpstr>
      <vt:lpstr>  PNRR - Missione 5 “Inclusione e coesione” - Componente 3 , Investimento 2  </vt:lpstr>
      <vt:lpstr> PNRR - Missione 5 “Inclusione e coesione” - Componente 3 , Investimento 2 </vt:lpstr>
      <vt:lpstr>    Legge Regionale 16 aprile 2012 n. 7 e ss.mm.ii.    </vt:lpstr>
      <vt:lpstr>  Legge Regionale 16 aprile 2012 n. 7 e ss.mm.ii.   </vt:lpstr>
      <vt:lpstr>  Legge Regionale 16 aprile 2012 n. 7 e ss.mm.ii.   </vt:lpstr>
      <vt:lpstr>   Piano strategico regionale per i beni confiscati della Regione Campania adottato dalla Giunta regionale con delibera 143/2019.    </vt:lpstr>
      <vt:lpstr>   Piano strategico regionale per i beni confiscati della Regione Campania adottato dalla Giunta regionale con delibera 143/2019.    </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sonia la piana</cp:lastModifiedBy>
  <cp:revision>48</cp:revision>
  <cp:lastPrinted>2021-11-03T07:49:52Z</cp:lastPrinted>
  <dcterms:created xsi:type="dcterms:W3CDTF">2021-10-27T12:45:40Z</dcterms:created>
  <dcterms:modified xsi:type="dcterms:W3CDTF">2022-01-20T10:19:26Z</dcterms:modified>
</cp:coreProperties>
</file>