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60" r:id="rId4"/>
    <p:sldId id="257" r:id="rId5"/>
    <p:sldId id="279" r:id="rId6"/>
    <p:sldId id="262" r:id="rId7"/>
    <p:sldId id="263" r:id="rId8"/>
    <p:sldId id="278" r:id="rId9"/>
    <p:sldId id="272" r:id="rId10"/>
    <p:sldId id="268" r:id="rId11"/>
    <p:sldId id="267" r:id="rId12"/>
    <p:sldId id="269" r:id="rId13"/>
    <p:sldId id="264" r:id="rId14"/>
    <p:sldId id="266" r:id="rId15"/>
    <p:sldId id="275" r:id="rId16"/>
    <p:sldId id="284" r:id="rId17"/>
    <p:sldId id="285" r:id="rId18"/>
    <p:sldId id="286" r:id="rId19"/>
    <p:sldId id="274" r:id="rId20"/>
    <p:sldId id="276" r:id="rId21"/>
    <p:sldId id="277" r:id="rId22"/>
    <p:sldId id="280" r:id="rId23"/>
    <p:sldId id="281" r:id="rId24"/>
    <p:sldId id="282" r:id="rId25"/>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99" autoAdjust="0"/>
    <p:restoredTop sz="94660"/>
  </p:normalViewPr>
  <p:slideViewPr>
    <p:cSldViewPr snapToGrid="0">
      <p:cViewPr varScale="1">
        <p:scale>
          <a:sx n="102" d="100"/>
          <a:sy n="102" d="100"/>
        </p:scale>
        <p:origin x="13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5496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0469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8985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9861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58461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40176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5E193C4-B8F3-4DF9-BEB7-3A767FF971CB}" type="datetimeFigureOut">
              <a:rPr lang="it-IT" smtClean="0"/>
              <a:t>20/01/2022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7765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5E193C4-B8F3-4DF9-BEB7-3A767FF971CB}" type="datetimeFigureOut">
              <a:rPr lang="it-IT" smtClean="0"/>
              <a:t>20/01/2022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3347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E193C4-B8F3-4DF9-BEB7-3A767FF971CB}" type="datetimeFigureOut">
              <a:rPr lang="it-IT" smtClean="0"/>
              <a:t>20/01/2022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2386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95580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86459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93C4-B8F3-4DF9-BEB7-3A767FF971CB}" type="datetimeFigureOut">
              <a:rPr lang="it-IT" smtClean="0"/>
              <a:t>20/01/2022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1D0AE-DA94-414D-B9F7-3B7EA15E18C3}" type="slidenum">
              <a:rPr lang="it-IT" smtClean="0"/>
              <a:t>‹N›</a:t>
            </a:fld>
            <a:endParaRPr lang="it-IT"/>
          </a:p>
        </p:txBody>
      </p:sp>
    </p:spTree>
    <p:extLst>
      <p:ext uri="{BB962C8B-B14F-4D97-AF65-F5344CB8AC3E}">
        <p14:creationId xmlns:p14="http://schemas.microsoft.com/office/powerpoint/2010/main" val="328830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pencoesione.gov.it/it/programmi/PSC_CALABRIA/documenti/" TargetMode="External"/><Relationship Id="rId2" Type="http://schemas.openxmlformats.org/officeDocument/2006/relationships/hyperlink" Target="https://opencoesione.gov.it/it/programmi/PSC_CALABRI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ricercadelibere.programmazioneeconomica.gov.it/53-25-ottobre-201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ondazioneifel.it/images/finanza_locale/Classificazione_CPV_a_parte_.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27288" y="1965792"/>
            <a:ext cx="9595555" cy="4176007"/>
          </a:xfrm>
        </p:spPr>
        <p:txBody>
          <a:bodyPr>
            <a:normAutofit fontScale="90000"/>
          </a:bodyPr>
          <a:lstStyle/>
          <a:p>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sz="4400" b="1" dirty="0"/>
              <a:t>PRINCIPALI FONTI DI FINANZIAMENTO</a:t>
            </a:r>
            <a:br>
              <a:rPr lang="it-IT" sz="4400" b="1" dirty="0"/>
            </a:br>
            <a:r>
              <a:rPr lang="it-IT" sz="4400" b="1" dirty="0"/>
              <a:t>ATTIVATE NELLA REGIONE PUGLIA</a:t>
            </a:r>
            <a:r>
              <a:rPr lang="it-IT" sz="4400" dirty="0"/>
              <a:t/>
            </a:r>
            <a:br>
              <a:rPr lang="it-IT" sz="4400" dirty="0"/>
            </a:br>
            <a:r>
              <a:rPr lang="it-IT" sz="4400" b="1" dirty="0"/>
              <a:t>ciclo di programmazione </a:t>
            </a:r>
            <a:br>
              <a:rPr lang="it-IT" sz="4400" b="1" dirty="0"/>
            </a:br>
            <a:r>
              <a:rPr lang="it-IT" sz="4400" b="1" dirty="0"/>
              <a:t>2014-2020</a:t>
            </a:r>
            <a:br>
              <a:rPr lang="it-IT" sz="4400" b="1" dirty="0"/>
            </a:br>
            <a:r>
              <a:rPr lang="it-IT" sz="4400" b="1" dirty="0">
                <a:solidFill>
                  <a:srgbClr val="FF0000"/>
                </a:solidFill>
              </a:rPr>
              <a:t/>
            </a:r>
            <a:br>
              <a:rPr lang="it-IT" sz="4400" b="1" dirty="0">
                <a:solidFill>
                  <a:srgbClr val="FF0000"/>
                </a:solidFill>
              </a:rPr>
            </a:br>
            <a:endParaRPr lang="it-IT" sz="4400" b="1" dirty="0">
              <a:solidFill>
                <a:srgbClr val="FF0000"/>
              </a:solidFill>
            </a:endParaRP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8872" y="280687"/>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9729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DECRETO RIGENERAZIONE URBANA</a:t>
            </a:r>
            <a:r>
              <a:rPr lang="it-IT" sz="2800" dirty="0"/>
              <a:t/>
            </a:r>
            <a:br>
              <a:rPr lang="it-IT" sz="2800" dirty="0"/>
            </a:br>
            <a:endParaRPr lang="it-IT" sz="2800" b="1" dirty="0">
              <a:solidFill>
                <a:srgbClr val="FF0000"/>
              </a:solidFill>
            </a:endParaRPr>
          </a:p>
        </p:txBody>
      </p:sp>
      <p:sp>
        <p:nvSpPr>
          <p:cNvPr id="3" name="Segnaposto contenuto 2"/>
          <p:cNvSpPr>
            <a:spLocks noGrp="1"/>
          </p:cNvSpPr>
          <p:nvPr>
            <p:ph idx="1"/>
          </p:nvPr>
        </p:nvSpPr>
        <p:spPr/>
        <p:txBody>
          <a:bodyPr>
            <a:normAutofit/>
          </a:bodyPr>
          <a:lstStyle/>
          <a:p>
            <a:pPr marL="0" indent="0" algn="just">
              <a:buNone/>
            </a:pPr>
            <a:r>
              <a:rPr lang="it-IT" sz="2400" b="1" dirty="0"/>
              <a:t>Assegnazione ai comuni di contributi per investimenti in progetti di rigenerazione urbana, volti alla riduzione di fenomeni di marginalizzazione e degrado sociale. </a:t>
            </a:r>
          </a:p>
          <a:p>
            <a:pPr marL="0" indent="0" algn="just">
              <a:buNone/>
            </a:pPr>
            <a:r>
              <a:rPr lang="it-IT" sz="2400" dirty="0"/>
              <a:t>Il decreto definisce, in prima applicazione e in via sperimentale per il triennio 2021-2023, i criteri e le </a:t>
            </a:r>
            <a:r>
              <a:rPr lang="it-IT" sz="2400" dirty="0" err="1"/>
              <a:t>modalita</a:t>
            </a:r>
            <a:r>
              <a:rPr lang="it-IT" sz="2400" dirty="0"/>
              <a:t>̀ di </a:t>
            </a:r>
            <a:r>
              <a:rPr lang="it-IT" sz="2400" dirty="0" err="1"/>
              <a:t>ammissibilita</a:t>
            </a:r>
            <a:r>
              <a:rPr lang="it-IT" sz="2400" dirty="0"/>
              <a:t>̀ delle istanze e di assegnazione dei contributi per investimenti in progetti di rigenerazione urbana, volti alla riduzione di fenomeni di marginalizzazione e degrado sociale, miglioramento della qualità del decoro urbano e del tessuto sociale ed ambientale, di cui all’art. 1, comma 42, della legge 27 dicembre 2019, n. 160, nonché le </a:t>
            </a:r>
            <a:r>
              <a:rPr lang="it-IT" sz="2400" dirty="0" err="1"/>
              <a:t>modalita</a:t>
            </a:r>
            <a:r>
              <a:rPr lang="it-IT" sz="2400" dirty="0"/>
              <a:t>̀ di utilizzo dei ribassi d’asta, di monitoraggio anche in termini di effettivo utilizzo delle risorse assegnate, di rendicontazione e di verifica, nonché le </a:t>
            </a:r>
            <a:r>
              <a:rPr lang="it-IT" sz="2400" dirty="0" err="1"/>
              <a:t>modalita</a:t>
            </a:r>
            <a:r>
              <a:rPr lang="it-IT" sz="2400" dirty="0"/>
              <a:t>̀ di revoca, recupero e riassegnazione delle somme non utilizzate. </a:t>
            </a:r>
          </a:p>
          <a:p>
            <a:pPr marL="0" indent="0">
              <a:buNone/>
            </a:pPr>
            <a:endParaRPr lang="it-IT" dirty="0"/>
          </a:p>
          <a:p>
            <a:endParaRPr lang="it-IT" dirty="0"/>
          </a:p>
        </p:txBody>
      </p:sp>
    </p:spTree>
    <p:extLst>
      <p:ext uri="{BB962C8B-B14F-4D97-AF65-F5344CB8AC3E}">
        <p14:creationId xmlns:p14="http://schemas.microsoft.com/office/powerpoint/2010/main" val="362997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 DECRETO RIGENERAZIONE URBANA</a:t>
            </a:r>
          </a:p>
        </p:txBody>
      </p:sp>
      <p:sp>
        <p:nvSpPr>
          <p:cNvPr id="3" name="Segnaposto contenuto 2"/>
          <p:cNvSpPr>
            <a:spLocks noGrp="1"/>
          </p:cNvSpPr>
          <p:nvPr>
            <p:ph idx="1"/>
          </p:nvPr>
        </p:nvSpPr>
        <p:spPr/>
        <p:txBody>
          <a:bodyPr>
            <a:normAutofit/>
          </a:bodyPr>
          <a:lstStyle/>
          <a:p>
            <a:pPr marL="0" indent="0" algn="just">
              <a:buNone/>
            </a:pPr>
            <a:r>
              <a:rPr lang="it-IT" sz="2400" dirty="0"/>
              <a:t>Per i trienni successivi al 2023 e per l’ultimo biennio 2033-2034, in assenza di emanazione di un successivo decreto entro il 31 marzo dell’anno precedente il periodo di riferimento, sono applicate le disposizioni del presente decreto, utilizzando i dati più recenti disponibili per quanto attiene l’indicatore di cui all’art. 5, comma 2. </a:t>
            </a:r>
          </a:p>
          <a:p>
            <a:pPr marL="0" indent="0" algn="just">
              <a:buNone/>
            </a:pPr>
            <a:r>
              <a:rPr lang="it-IT" sz="2400" dirty="0"/>
              <a:t>Le istanze per la concessione dei contributi sono presentate entro il 30 giugno dell’anno precedente il periodo di riferimento secondo le disposizioni di cui all’art. 1, comma 43, della legge n. 160 del 2019</a:t>
            </a:r>
            <a:r>
              <a:rPr lang="it-IT" dirty="0"/>
              <a:t>. </a:t>
            </a:r>
          </a:p>
          <a:p>
            <a:pPr marL="0" indent="0" algn="just">
              <a:buNone/>
            </a:pPr>
            <a:r>
              <a:rPr lang="it-IT" sz="2400" dirty="0"/>
              <a:t>I contributi sono concessi per singole opere pubbliche o insiemi coordinati di interventi pubblici anche ricompresi nell’elenco delle opere incompiute, volti a </a:t>
            </a:r>
            <a:r>
              <a:rPr lang="it-IT" sz="2400" dirty="0" err="1"/>
              <a:t>ri</a:t>
            </a:r>
            <a:r>
              <a:rPr lang="it-IT" sz="2400" dirty="0"/>
              <a:t>- durre i fenomeni di marginalizzazione, degrado sociale e a migliorare la qualità del decoro urbano e del tessuto sociale ed ambientale </a:t>
            </a:r>
          </a:p>
          <a:p>
            <a:pPr marL="0" indent="0">
              <a:buNone/>
            </a:pPr>
            <a:endParaRPr lang="it-IT" sz="2600" dirty="0"/>
          </a:p>
          <a:p>
            <a:pPr marL="0" indent="0">
              <a:buNone/>
            </a:pPr>
            <a:endParaRPr lang="it-IT" sz="2400" dirty="0"/>
          </a:p>
        </p:txBody>
      </p:sp>
    </p:spTree>
    <p:extLst>
      <p:ext uri="{BB962C8B-B14F-4D97-AF65-F5344CB8AC3E}">
        <p14:creationId xmlns:p14="http://schemas.microsoft.com/office/powerpoint/2010/main" val="3849346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 DECRETO RIGENERAZIONE URBANA</a:t>
            </a:r>
            <a:r>
              <a:rPr lang="it-IT" sz="2800" dirty="0"/>
              <a:t/>
            </a:r>
            <a:br>
              <a:rPr lang="it-IT" sz="2800" dirty="0"/>
            </a:br>
            <a:endParaRPr lang="it-IT" sz="2800" b="1" dirty="0">
              <a:solidFill>
                <a:srgbClr val="FF0000"/>
              </a:solidFill>
            </a:endParaRPr>
          </a:p>
        </p:txBody>
      </p:sp>
      <p:sp>
        <p:nvSpPr>
          <p:cNvPr id="3" name="Segnaposto contenuto 2"/>
          <p:cNvSpPr>
            <a:spLocks noGrp="1"/>
          </p:cNvSpPr>
          <p:nvPr>
            <p:ph idx="1"/>
          </p:nvPr>
        </p:nvSpPr>
        <p:spPr>
          <a:xfrm>
            <a:off x="838200" y="1501422"/>
            <a:ext cx="10515600" cy="4675541"/>
          </a:xfrm>
        </p:spPr>
        <p:txBody>
          <a:bodyPr>
            <a:normAutofit fontScale="25000" lnSpcReduction="20000"/>
          </a:bodyPr>
          <a:lstStyle/>
          <a:p>
            <a:pPr marL="0" indent="0" algn="just">
              <a:buNone/>
            </a:pPr>
            <a:r>
              <a:rPr lang="it-IT" sz="9600" dirty="0"/>
              <a:t>Le richieste devono riferirsi ad opere pubbliche inserite nella programmazione annuale o triennale degli enti locali e che rientrano nello strumento urbanistico comunale denominato approvato e vigente nell’ambito territoriale del comune</a:t>
            </a:r>
          </a:p>
          <a:p>
            <a:pPr marL="0" indent="0" algn="just">
              <a:buNone/>
            </a:pPr>
            <a:endParaRPr lang="it-IT" sz="9600" dirty="0"/>
          </a:p>
          <a:p>
            <a:pPr marL="0" indent="0" algn="just">
              <a:buNone/>
            </a:pPr>
            <a:r>
              <a:rPr lang="it-IT" sz="9600" dirty="0"/>
              <a:t>Come previsto dall’art. 2 del D.P.C.M. del 21 gennaio 2021 ciascun Comune </a:t>
            </a:r>
            <a:r>
              <a:rPr lang="it-IT" sz="9600" dirty="0" err="1"/>
              <a:t>puo</a:t>
            </a:r>
            <a:r>
              <a:rPr lang="it-IT" sz="9600" dirty="0"/>
              <a:t>̀ fare richiesta di contributo per uno o più interventi nel limite massimo di: </a:t>
            </a:r>
          </a:p>
          <a:p>
            <a:pPr algn="just"/>
            <a:r>
              <a:rPr lang="it-IT" sz="9600" dirty="0"/>
              <a:t>a)  5.000.000 di euro per i comuni con popolazione da 15.000 a 49.999 abitanti; </a:t>
            </a:r>
          </a:p>
          <a:p>
            <a:pPr algn="just"/>
            <a:r>
              <a:rPr lang="it-IT" sz="9600" dirty="0"/>
              <a:t>b)  10.000.000 di euro per i comuni con popolazione da 50.000 a 100.000 abitanti; </a:t>
            </a:r>
          </a:p>
          <a:p>
            <a:pPr algn="just"/>
            <a:r>
              <a:rPr lang="it-IT" sz="9600" dirty="0"/>
              <a:t>c)  20.000.000 di euro per i comuni con popolazione superiore o uguale a 100.001  abitanti e per i comuni capoluogo di provincia o sede di città metropolitana. </a:t>
            </a:r>
          </a:p>
          <a:p>
            <a:pPr marL="0" indent="0" algn="just">
              <a:buNone/>
            </a:pPr>
            <a:endParaRPr lang="it-IT" sz="9600" dirty="0"/>
          </a:p>
          <a:p>
            <a:pPr marL="0" indent="0" algn="just">
              <a:buNone/>
            </a:pPr>
            <a:r>
              <a:rPr lang="it-IT" sz="9600" dirty="0"/>
              <a:t>Pertanto, nei limiti sopra citati, è ammissibile una sola istanza con più opere ciascuna delle quali identificata con il proprio Cup. </a:t>
            </a:r>
          </a:p>
          <a:p>
            <a:pPr marL="0" indent="0">
              <a:buNone/>
            </a:pPr>
            <a:r>
              <a:rPr lang="it-IT" sz="9600" dirty="0"/>
              <a:t/>
            </a:r>
            <a:br>
              <a:rPr lang="it-IT" sz="9600" dirty="0"/>
            </a:br>
            <a:endParaRPr lang="it-IT" sz="9600" dirty="0"/>
          </a:p>
          <a:p>
            <a:pPr marL="0" indent="0">
              <a:buNone/>
            </a:pPr>
            <a:endParaRPr lang="it-IT" sz="9600" dirty="0"/>
          </a:p>
          <a:p>
            <a:endParaRPr lang="it-IT" dirty="0"/>
          </a:p>
        </p:txBody>
      </p:sp>
    </p:spTree>
    <p:extLst>
      <p:ext uri="{BB962C8B-B14F-4D97-AF65-F5344CB8AC3E}">
        <p14:creationId xmlns:p14="http://schemas.microsoft.com/office/powerpoint/2010/main" val="1448136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dirty="0"/>
              <a:t/>
            </a:r>
            <a:br>
              <a:rPr lang="it-IT" sz="2800" dirty="0"/>
            </a:br>
            <a:r>
              <a:rPr lang="it-IT" b="1" dirty="0"/>
              <a:t> </a:t>
            </a:r>
            <a:r>
              <a:rPr lang="it-IT" sz="2800" b="1" dirty="0">
                <a:solidFill>
                  <a:srgbClr val="FF0000"/>
                </a:solidFill>
              </a:rPr>
              <a:t>PIANO DI SVILUPPO E COESIONE REGIONE PUGLIA</a:t>
            </a: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PSC Regione PUGLIA - Delibera n. 17/2021 (pubblicata su GU del 06 Agosto 2021)</a:t>
            </a:r>
          </a:p>
          <a:p>
            <a:pPr marL="0" indent="0" algn="just">
              <a:buNone/>
            </a:pPr>
            <a:r>
              <a:rPr lang="it-IT" sz="2400" b="1" dirty="0">
                <a:hlinkClick r:id="rId2"/>
              </a:rPr>
              <a:t>PSC REGIONE </a:t>
            </a:r>
            <a:r>
              <a:rPr lang="it-IT" sz="2400" b="1" dirty="0"/>
              <a:t>PUGLIA</a:t>
            </a:r>
            <a:r>
              <a:rPr lang="it-IT" sz="2400" b="1" u="sng" dirty="0"/>
              <a:t> € 7.517,08 milioni </a:t>
            </a:r>
            <a:r>
              <a:rPr lang="it-IT" sz="2400" dirty="0"/>
              <a:t>Delibera CIPESS n. 17 del 29/04/2021 </a:t>
            </a:r>
            <a:r>
              <a:rPr lang="it-IT" sz="2400" b="1" dirty="0">
                <a:hlinkClick r:id="rId3"/>
              </a:rPr>
              <a:t>Documenti</a:t>
            </a:r>
            <a:r>
              <a:rPr lang="it-IT" sz="2400" dirty="0"/>
              <a:t> </a:t>
            </a:r>
          </a:p>
          <a:p>
            <a:pPr marL="0" indent="0" algn="just">
              <a:buNone/>
            </a:pPr>
            <a:r>
              <a:rPr lang="it-IT" sz="2400" dirty="0"/>
              <a:t>Riorganizzazione delle risorse assegnate ai precedenti Strumenti  di programmazione: INTESA PUGLIA, PROGRAMMA REGIONALE DI ATTUAZIONE (PRA) PUGLIA, PATTO REGIONE PUGLIA , a valere sul Fondo sviluppo e coesione. </a:t>
            </a:r>
          </a:p>
          <a:p>
            <a:pPr marL="0" indent="0" algn="just">
              <a:buNone/>
            </a:pPr>
            <a:r>
              <a:rPr lang="it-IT" sz="2400" dirty="0"/>
              <a:t>Provenienza contabile delle risorse: </a:t>
            </a:r>
          </a:p>
          <a:p>
            <a:pPr algn="just"/>
            <a:r>
              <a:rPr lang="it-IT" sz="2400" dirty="0"/>
              <a:t>FSC 2000-2006 per  2.526,62 milioni di euro; </a:t>
            </a:r>
          </a:p>
          <a:p>
            <a:pPr algn="just"/>
            <a:r>
              <a:rPr lang="it-IT" sz="2400" dirty="0"/>
              <a:t>FSC 2007-2013 per  2.737,63 milioni di euro; </a:t>
            </a:r>
          </a:p>
          <a:p>
            <a:pPr algn="just"/>
            <a:r>
              <a:rPr lang="it-IT" sz="2400" dirty="0"/>
              <a:t>FSC 2014-2020 per  2.252,83 milioni di euro. </a:t>
            </a:r>
          </a:p>
          <a:p>
            <a:pPr marL="0" indent="0">
              <a:buNone/>
            </a:pPr>
            <a:endParaRPr lang="it-IT" dirty="0"/>
          </a:p>
        </p:txBody>
      </p:sp>
    </p:spTree>
    <p:extLst>
      <p:ext uri="{BB962C8B-B14F-4D97-AF65-F5344CB8AC3E}">
        <p14:creationId xmlns:p14="http://schemas.microsoft.com/office/powerpoint/2010/main" val="1206675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dirty="0"/>
              <a:t/>
            </a:r>
            <a:br>
              <a:rPr lang="it-IT" sz="2800" dirty="0"/>
            </a:br>
            <a:r>
              <a:rPr lang="it-IT" b="1" dirty="0"/>
              <a:t> </a:t>
            </a:r>
            <a:r>
              <a:rPr lang="it-IT" dirty="0"/>
              <a:t/>
            </a:r>
            <a:br>
              <a:rPr lang="it-IT" dirty="0"/>
            </a:br>
            <a:r>
              <a:rPr lang="it-IT" sz="2800" b="1" dirty="0">
                <a:solidFill>
                  <a:srgbClr val="FF0000"/>
                </a:solidFill>
              </a:rPr>
              <a:t>PIANO DI SVILUPPO E COESIONE REGIONE PUGLIA</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Su proposta dell’amministrazione titolare responsabile del PSC, il </a:t>
            </a:r>
            <a:r>
              <a:rPr lang="it-IT" sz="2400" dirty="0" err="1"/>
              <a:t>CdS</a:t>
            </a:r>
            <a:r>
              <a:rPr lang="it-IT" sz="2400" dirty="0"/>
              <a:t> provvede, entro il 31 dicembre 2021, a integrare il PSC con: </a:t>
            </a:r>
          </a:p>
          <a:p>
            <a:pPr marL="0" indent="0" algn="just">
              <a:buNone/>
            </a:pPr>
            <a:endParaRPr lang="it-IT" sz="2400" dirty="0"/>
          </a:p>
          <a:p>
            <a:pPr algn="just"/>
            <a:r>
              <a:rPr lang="it-IT" sz="2400" dirty="0"/>
              <a:t>settori d’intervento per area tematica e corrispondenti importi finanziari</a:t>
            </a:r>
          </a:p>
          <a:p>
            <a:pPr algn="just"/>
            <a:r>
              <a:rPr lang="it-IT" sz="2400" dirty="0"/>
              <a:t>obiettivi perseguiti con indicazione dei principali indicatori di realizzazione e di risultato </a:t>
            </a:r>
          </a:p>
          <a:p>
            <a:pPr algn="just"/>
            <a:r>
              <a:rPr lang="it-IT" sz="2400" dirty="0"/>
              <a:t>piano finanziario complessivo del PSC, con esplicitazione della previsione di spesa per ciascuna annualità del primo triennio</a:t>
            </a:r>
          </a:p>
          <a:p>
            <a:pPr marL="0" indent="0">
              <a:buNone/>
            </a:pPr>
            <a:endParaRPr lang="it-IT" dirty="0"/>
          </a:p>
        </p:txBody>
      </p:sp>
    </p:spTree>
    <p:extLst>
      <p:ext uri="{BB962C8B-B14F-4D97-AF65-F5344CB8AC3E}">
        <p14:creationId xmlns:p14="http://schemas.microsoft.com/office/powerpoint/2010/main" val="3547629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28416"/>
          </a:xfrm>
        </p:spPr>
        <p:txBody>
          <a:bodyPr>
            <a:noAutofit/>
          </a:bodyPr>
          <a:lstStyle/>
          <a:p>
            <a:pPr algn="ctr"/>
            <a:r>
              <a:rPr lang="it-IT" sz="2800" dirty="0"/>
              <a:t/>
            </a:r>
            <a:br>
              <a:rPr lang="it-IT" sz="2800" dirty="0"/>
            </a:br>
            <a:r>
              <a:rPr lang="it-IT" b="1" dirty="0"/>
              <a:t> </a:t>
            </a:r>
            <a:r>
              <a:rPr lang="it-IT" sz="2800" b="1" dirty="0">
                <a:solidFill>
                  <a:srgbClr val="FF0000"/>
                </a:solidFill>
              </a:rPr>
              <a:t>PIANO DI SVILUPPO E COESIONE REGIONE PUGLIA</a:t>
            </a:r>
            <a:r>
              <a:rPr lang="it-IT" dirty="0"/>
              <a:t/>
            </a:r>
            <a:br>
              <a:rPr lang="it-IT" dirty="0"/>
            </a:br>
            <a:endParaRPr lang="it-IT" sz="2800" b="1" dirty="0">
              <a:solidFill>
                <a:srgbClr val="FF0000"/>
              </a:solidFill>
            </a:endParaRPr>
          </a:p>
        </p:txBody>
      </p:sp>
      <p:pic>
        <p:nvPicPr>
          <p:cNvPr id="6" name="Segnaposto contenuto 5">
            <a:extLst>
              <a:ext uri="{FF2B5EF4-FFF2-40B4-BE49-F238E27FC236}">
                <a16:creationId xmlns:a16="http://schemas.microsoft.com/office/drawing/2014/main" xmlns="" id="{5B01A29F-86A1-954F-84B2-5B8B4643A87A}"/>
              </a:ext>
            </a:extLst>
          </p:cNvPr>
          <p:cNvPicPr>
            <a:picLocks noGrp="1" noChangeAspect="1"/>
          </p:cNvPicPr>
          <p:nvPr>
            <p:ph idx="1"/>
          </p:nvPr>
        </p:nvPicPr>
        <p:blipFill>
          <a:blip r:embed="rId2"/>
          <a:stretch>
            <a:fillRect/>
          </a:stretch>
        </p:blipFill>
        <p:spPr>
          <a:xfrm>
            <a:off x="849489" y="1361597"/>
            <a:ext cx="11638556" cy="4576359"/>
          </a:xfrm>
          <a:prstGeom prst="rect">
            <a:avLst/>
          </a:prstGeom>
        </p:spPr>
      </p:pic>
    </p:spTree>
    <p:extLst>
      <p:ext uri="{BB962C8B-B14F-4D97-AF65-F5344CB8AC3E}">
        <p14:creationId xmlns:p14="http://schemas.microsoft.com/office/powerpoint/2010/main" val="2054448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r>
              <a:rPr lang="it-IT" sz="2800" dirty="0"/>
              <a:t/>
            </a:r>
            <a:br>
              <a:rPr lang="it-IT" sz="2800" dirty="0"/>
            </a:br>
            <a:r>
              <a:rPr lang="it-IT" b="1" dirty="0"/>
              <a:t> </a:t>
            </a:r>
            <a:r>
              <a:rPr lang="it-IT" sz="2800" b="1" dirty="0">
                <a:solidFill>
                  <a:srgbClr val="FF0000"/>
                </a:solidFill>
              </a:rPr>
              <a:t>PNRR - Missione 5 “Inclusione e coesione” - Componente 3 , Investimento 2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609601" y="1433690"/>
            <a:ext cx="11142132" cy="4944532"/>
          </a:xfrm>
        </p:spPr>
        <p:txBody>
          <a:bodyPr>
            <a:normAutofit fontScale="92500" lnSpcReduction="20000"/>
          </a:bodyPr>
          <a:lstStyle/>
          <a:p>
            <a:pPr marL="0" indent="0" algn="just">
              <a:buNone/>
            </a:pPr>
            <a:r>
              <a:rPr lang="it-IT" b="1" dirty="0"/>
              <a:t>Avviso dell’Agenzia per la coesione territoriale volto alla valorizzazione economica e sociale dei beni confiscati alle mafie</a:t>
            </a:r>
          </a:p>
          <a:p>
            <a:pPr marL="0" indent="0" algn="just">
              <a:buNone/>
            </a:pPr>
            <a:r>
              <a:rPr lang="it-IT" b="1" dirty="0"/>
              <a:t>Scadenza termini presentazione domande entro le ore 12,00 del 24 gennaio 2022 sul portale dedicato </a:t>
            </a:r>
            <a:r>
              <a:rPr lang="it-IT" b="1" dirty="0" err="1"/>
              <a:t>https</a:t>
            </a:r>
            <a:r>
              <a:rPr lang="it-IT" b="1" dirty="0"/>
              <a:t>://</a:t>
            </a:r>
            <a:r>
              <a:rPr lang="it-IT" b="1" dirty="0" err="1"/>
              <a:t>bandi.agenziacoesione.gov.it</a:t>
            </a:r>
            <a:r>
              <a:rPr lang="it-IT" b="1" dirty="0"/>
              <a:t>/</a:t>
            </a:r>
            <a:endParaRPr lang="it-IT" sz="3400" dirty="0"/>
          </a:p>
          <a:p>
            <a:r>
              <a:rPr lang="it-IT" dirty="0"/>
              <a:t>Le risorse oggetto dell’Avviso ammontano complessivamente a </a:t>
            </a:r>
            <a:r>
              <a:rPr lang="it-IT" b="1" dirty="0"/>
              <a:t>250 mln di euro</a:t>
            </a:r>
            <a:r>
              <a:rPr lang="it-IT" dirty="0"/>
              <a:t>, da destinare a proposte progettuali per la riqualificazione di intere aree ed alla valorizzazione di beni confiscati alle mafie a beneficio della collettività e delle nuove generazioni. Sono previsti criteri premiali,  in particolare per la valorizzazione con finalità di Centro antiviolenza per donne e bambini, o case rifugio e per la  valorizzazione con finalità per asili nido o </a:t>
            </a:r>
            <a:r>
              <a:rPr lang="it-IT" dirty="0" err="1"/>
              <a:t>micronidi</a:t>
            </a:r>
            <a:r>
              <a:rPr lang="it-IT" dirty="0"/>
              <a:t>.</a:t>
            </a:r>
          </a:p>
          <a:p>
            <a:r>
              <a:rPr lang="it-IT" dirty="0"/>
              <a:t>Assegnazione di 300 milioni di euro  per la realizzazione di 200 progetti nelle otto Regioni del Mezzogiorno (Abruzzo, Basilicata, Calabria, Campania, Molise, Puglia, Sardegna e Sicilia). 250 mln di euro  sono riservati a progetti selezionati attraverso l’ Avviso,  ulteriori 50 mln di euro serviranno ad individuare, attraverso una concertazione tra vari attori altri progetti che, per caratteristiche proprie, richiedano l’intervento di più soggetti istituzionalmente competenti.</a:t>
            </a:r>
          </a:p>
          <a:p>
            <a:pPr marL="0" indent="0" algn="just">
              <a:buNone/>
            </a:pPr>
            <a:endParaRPr lang="it-IT" sz="3400" dirty="0"/>
          </a:p>
          <a:p>
            <a:pPr marL="0" indent="0">
              <a:buNone/>
            </a:pPr>
            <a:endParaRPr lang="it-IT" dirty="0"/>
          </a:p>
        </p:txBody>
      </p:sp>
    </p:spTree>
    <p:extLst>
      <p:ext uri="{BB962C8B-B14F-4D97-AF65-F5344CB8AC3E}">
        <p14:creationId xmlns:p14="http://schemas.microsoft.com/office/powerpoint/2010/main" val="1245285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r>
              <a:rPr lang="it-IT" sz="2800" dirty="0"/>
              <a:t/>
            </a:r>
            <a:br>
              <a:rPr lang="it-IT" sz="2800" dirty="0"/>
            </a:br>
            <a:r>
              <a:rPr lang="it-IT" sz="2800" b="1" dirty="0">
                <a:solidFill>
                  <a:srgbClr val="FF0000"/>
                </a:solidFill>
              </a:rPr>
              <a:t>PNRR - Missione 5 “Inclusione e coesione” - Componente 3 , Investimento 2</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609601" y="1433690"/>
            <a:ext cx="11142132" cy="5294488"/>
          </a:xfrm>
        </p:spPr>
        <p:txBody>
          <a:bodyPr>
            <a:normAutofit lnSpcReduction="10000"/>
          </a:bodyPr>
          <a:lstStyle/>
          <a:p>
            <a:pPr marL="0" indent="0" algn="just">
              <a:buNone/>
            </a:pPr>
            <a:r>
              <a:rPr lang="it-IT" sz="2400" dirty="0"/>
              <a:t>Gli interventi avranno un forte impatto sulle tre dimensioni orizzontali previste nel Piano: divari di genere, giovani e Sud. </a:t>
            </a:r>
          </a:p>
          <a:p>
            <a:pPr marL="0" indent="0" algn="just">
              <a:buNone/>
            </a:pPr>
            <a:r>
              <a:rPr lang="it-IT" sz="2400" dirty="0"/>
              <a:t>La valorizzazione dei beni confiscati deve essere orientata a uno dei seguenti scopi: </a:t>
            </a:r>
          </a:p>
          <a:p>
            <a:pPr algn="just">
              <a:buFontTx/>
              <a:buChar char="-"/>
            </a:pPr>
            <a:r>
              <a:rPr lang="it-IT" sz="2400" dirty="0"/>
              <a:t>creazione di strutture, residenze sociali/sanitarie, centri diurni, coabitazione sociale a sostegno dell'alloggio/inclusione sociale delle persone che vivono in condizioni di esclusione (individui a rischio </a:t>
            </a:r>
            <a:r>
              <a:rPr lang="it-IT" sz="2400" dirty="0" err="1"/>
              <a:t>poverta</a:t>
            </a:r>
            <a:r>
              <a:rPr lang="it-IT" sz="2400" dirty="0"/>
              <a:t>̀, senza fissa dimora, vittime di violenza, anziani, persone con disabilità, Rom); </a:t>
            </a:r>
          </a:p>
          <a:p>
            <a:pPr algn="just">
              <a:buFontTx/>
              <a:buChar char="-"/>
            </a:pPr>
            <a:r>
              <a:rPr lang="it-IT" sz="2400" dirty="0"/>
              <a:t>riqualificazione di spazi pubblici volta a migliorare i servizi sociali per i cittadini (asili nido, centri ricreativi, servizi socio-educativi per la prima infanzia, centri diurni per minori, palestre, laboratori); </a:t>
            </a:r>
          </a:p>
          <a:p>
            <a:pPr algn="just">
              <a:buFontTx/>
              <a:buChar char="-"/>
            </a:pPr>
            <a:r>
              <a:rPr lang="it-IT" sz="2400" dirty="0"/>
              <a:t>creazione di spazi di incontro socioculturale per i giovani gestiti da associazioni di volontariato (biblioteche, spazi per musica e altre </a:t>
            </a:r>
            <a:r>
              <a:rPr lang="it-IT" sz="2400" dirty="0" err="1"/>
              <a:t>attivita</a:t>
            </a:r>
            <a:r>
              <a:rPr lang="it-IT" sz="2400" dirty="0"/>
              <a:t>̀ comunitarie); </a:t>
            </a:r>
          </a:p>
          <a:p>
            <a:pPr algn="just">
              <a:buFontTx/>
              <a:buChar char="-"/>
            </a:pPr>
            <a:r>
              <a:rPr lang="it-IT" sz="2400" dirty="0"/>
              <a:t>utilizzo di beni come caserme, stazioni di polizia, sedi di protezione civile per promuovere la legalità e la sicurezza territoriale. </a:t>
            </a:r>
          </a:p>
          <a:p>
            <a:pPr marL="0" indent="0">
              <a:buNone/>
            </a:pPr>
            <a:endParaRPr lang="it-IT" dirty="0"/>
          </a:p>
        </p:txBody>
      </p:sp>
    </p:spTree>
    <p:extLst>
      <p:ext uri="{BB962C8B-B14F-4D97-AF65-F5344CB8AC3E}">
        <p14:creationId xmlns:p14="http://schemas.microsoft.com/office/powerpoint/2010/main" val="2221486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r>
              <a:rPr lang="it-IT" sz="2800" dirty="0"/>
              <a:t/>
            </a:r>
            <a:br>
              <a:rPr lang="it-IT" sz="2800" dirty="0"/>
            </a:br>
            <a:r>
              <a:rPr lang="it-IT" sz="2800" b="1" dirty="0">
                <a:solidFill>
                  <a:srgbClr val="FF0000"/>
                </a:solidFill>
              </a:rPr>
              <a:t>PNRR - Missione 5 “Inclusione e coesione” - Componente 3 , Investimento 2</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609601" y="1433690"/>
            <a:ext cx="11142132" cy="4836481"/>
          </a:xfrm>
        </p:spPr>
        <p:txBody>
          <a:bodyPr>
            <a:normAutofit fontScale="92500" lnSpcReduction="20000"/>
          </a:bodyPr>
          <a:lstStyle/>
          <a:p>
            <a:r>
              <a:rPr lang="it-IT" sz="2600" dirty="0"/>
              <a:t>Le proposte progettuali dovranno essere realizzate su beni confiscati </a:t>
            </a:r>
            <a:r>
              <a:rPr lang="it-IT" sz="2600" dirty="0" err="1"/>
              <a:t>gia</a:t>
            </a:r>
            <a:r>
              <a:rPr lang="it-IT" sz="2600" dirty="0"/>
              <a:t>̀ destinati ed iscritti nel patrimonio indisponibile dell'Ente assegnatario, ai sensi del combinato disposto degli articoli 47 e 48 del </a:t>
            </a:r>
            <a:r>
              <a:rPr lang="it-IT" sz="2600" dirty="0" err="1"/>
              <a:t>D.Lgs.</a:t>
            </a:r>
            <a:r>
              <a:rPr lang="it-IT" sz="2600" dirty="0"/>
              <a:t> n. 159/2011, alla data di presentazione della domanda e dovranno essere coerenti con la Scheda di dettaglio della Componente del PNRR che prescrive anche che l'Investimento debba avvenire in attuazione dell'Obiettivo specifico 2 della Strategia nazionale approvata dal CIPE con la delibera n. 53/18 </a:t>
            </a:r>
            <a:r>
              <a:rPr lang="it-IT" sz="2600" i="1" dirty="0"/>
              <a:t>(</a:t>
            </a:r>
            <a:r>
              <a:rPr lang="it-IT" sz="2600" i="1" dirty="0">
                <a:hlinkClick r:id="rId2"/>
              </a:rPr>
              <a:t>https://ricercadelibere.programmazioneeconomica.gov.it/53-25-ottobre-2018/</a:t>
            </a:r>
            <a:r>
              <a:rPr lang="it-IT" sz="2600" i="1" dirty="0"/>
              <a:t>).</a:t>
            </a:r>
          </a:p>
          <a:p>
            <a:pPr marL="0" indent="0">
              <a:buNone/>
            </a:pPr>
            <a:r>
              <a:rPr lang="it-IT" sz="2600" b="1" dirty="0"/>
              <a:t>Sono previsti criteri premiali, in particolare per la valorizzazione con </a:t>
            </a:r>
            <a:r>
              <a:rPr lang="it-IT" sz="2600" b="1" dirty="0" err="1"/>
              <a:t>finalita</a:t>
            </a:r>
            <a:r>
              <a:rPr lang="it-IT" sz="2600" b="1" dirty="0"/>
              <a:t>̀ di Centro antiviolenza per donne e bambini, case rifugi, asili nido o </a:t>
            </a:r>
            <a:r>
              <a:rPr lang="it-IT" sz="2600" b="1" dirty="0" err="1"/>
              <a:t>micronidi</a:t>
            </a:r>
            <a:r>
              <a:rPr lang="it-IT" sz="2600" b="1" dirty="0"/>
              <a:t>. </a:t>
            </a:r>
          </a:p>
          <a:p>
            <a:pPr marL="0" indent="0">
              <a:buNone/>
            </a:pPr>
            <a:r>
              <a:rPr lang="it-IT" sz="2600" i="1" dirty="0"/>
              <a:t> </a:t>
            </a:r>
            <a:endParaRPr lang="it-IT" sz="2600" dirty="0"/>
          </a:p>
          <a:p>
            <a:r>
              <a:rPr lang="it-IT" sz="2600" dirty="0"/>
              <a:t>Il Format da compilare per la presentazione delle proposte, direttamente sulla piattaforma informatica, prevede la descrizione del modello di gestione da utilizzare a seguito del recupero del/i bene/i. Nel caso in cui il Soggetto gestore sia diverso dal Soggetto proponente e non sia ancora stato individuato, occorre descrivere le procedure di evidenza pubblica previste per l’assegnazione e le relative tempistiche. </a:t>
            </a:r>
          </a:p>
          <a:p>
            <a:pPr marL="0" indent="0">
              <a:buNone/>
            </a:pPr>
            <a:endParaRPr lang="it-IT" dirty="0"/>
          </a:p>
        </p:txBody>
      </p:sp>
    </p:spTree>
    <p:extLst>
      <p:ext uri="{BB962C8B-B14F-4D97-AF65-F5344CB8AC3E}">
        <p14:creationId xmlns:p14="http://schemas.microsoft.com/office/powerpoint/2010/main" val="2504944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pPr algn="ctr"/>
            <a:r>
              <a:rPr lang="it-IT" sz="2800" dirty="0"/>
              <a:t/>
            </a:r>
            <a:br>
              <a:rPr lang="it-IT" sz="2800" dirty="0"/>
            </a:br>
            <a:r>
              <a:rPr lang="it-IT" sz="2800" dirty="0"/>
              <a:t/>
            </a:r>
            <a:br>
              <a:rPr lang="it-IT" sz="2800" dirty="0"/>
            </a:br>
            <a:r>
              <a:rPr lang="it-IT" sz="2800" dirty="0"/>
              <a:t/>
            </a:r>
            <a:br>
              <a:rPr lang="it-IT" sz="2800" dirty="0"/>
            </a:br>
            <a:r>
              <a:rPr lang="it-IT" sz="2800" dirty="0"/>
              <a:t/>
            </a:r>
            <a:br>
              <a:rPr lang="it-IT" sz="2800" dirty="0"/>
            </a:br>
            <a:r>
              <a:rPr lang="it-IT" sz="2800" b="1" dirty="0">
                <a:solidFill>
                  <a:srgbClr val="FF0000"/>
                </a:solidFill>
              </a:rPr>
              <a:t>LEGGE REGIONALE 28 marzo 2019, n. 14 </a:t>
            </a:r>
            <a:r>
              <a:rPr lang="it-IT" sz="2800" dirty="0">
                <a:solidFill>
                  <a:srgbClr val="FF0000"/>
                </a:solidFill>
              </a:rPr>
              <a:t/>
            </a:r>
            <a:br>
              <a:rPr lang="it-IT" sz="2800" dirty="0">
                <a:solidFill>
                  <a:srgbClr val="FF0000"/>
                </a:solidFill>
              </a:rPr>
            </a:br>
            <a:r>
              <a:rPr lang="it-IT" sz="2800" dirty="0">
                <a:solidFill>
                  <a:srgbClr val="FF0000"/>
                </a:solidFill>
              </a:rPr>
              <a:t/>
            </a:r>
            <a:br>
              <a:rPr lang="it-IT" sz="2800" dirty="0">
                <a:solidFill>
                  <a:srgbClr val="FF0000"/>
                </a:solidFill>
              </a:rPr>
            </a:br>
            <a:r>
              <a:rPr lang="it-IT" sz="2800" b="1" dirty="0">
                <a:solidFill>
                  <a:srgbClr val="FF0000"/>
                </a:solidFill>
              </a:rPr>
              <a:t/>
            </a:r>
            <a:br>
              <a:rPr lang="it-IT" sz="2800" b="1" dirty="0">
                <a:solidFill>
                  <a:srgbClr val="FF0000"/>
                </a:solidFill>
              </a:rPr>
            </a:br>
            <a:r>
              <a:rPr lang="it-IT" b="1" dirty="0">
                <a:solidFill>
                  <a:srgbClr val="FF0000"/>
                </a:solidFill>
              </a:rPr>
              <a:t/>
            </a:r>
            <a:br>
              <a:rPr lang="it-IT"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294488"/>
          </a:xfrm>
        </p:spPr>
        <p:txBody>
          <a:bodyPr>
            <a:normAutofit fontScale="77500" lnSpcReduction="20000"/>
          </a:bodyPr>
          <a:lstStyle/>
          <a:p>
            <a:pPr marL="0" indent="0" algn="just">
              <a:buNone/>
            </a:pPr>
            <a:r>
              <a:rPr lang="it-IT" sz="3100" b="1" dirty="0"/>
              <a:t>Testo unico in materia di legalità, regolarità amministrativa e sicurezza</a:t>
            </a:r>
          </a:p>
          <a:p>
            <a:pPr marL="0" indent="0" algn="just">
              <a:buNone/>
            </a:pPr>
            <a:r>
              <a:rPr lang="it-IT" sz="3100" b="1" dirty="0"/>
              <a:t>Art. 1 Principi</a:t>
            </a:r>
          </a:p>
          <a:p>
            <a:pPr marL="0" indent="0" algn="just">
              <a:buNone/>
            </a:pPr>
            <a:r>
              <a:rPr lang="it-IT" sz="2600" dirty="0"/>
              <a:t>La Regione Puglia, in armonia con i principi costituzionali, nel rispetto delle competenze dello Stato e in conformità con l’ordinamento comunitario, concorre allo sviluppo dell’ordinata e civile convivenza della comunità regionale pugliese e alla crescita della coscienza democratica attraverso un sistema integrato di interventi volti alla diffusione dell’educazione alla responsabilità sociale e della cultura della legalità.</a:t>
            </a:r>
          </a:p>
          <a:p>
            <a:pPr marL="0" indent="0" algn="just">
              <a:buNone/>
            </a:pPr>
            <a:r>
              <a:rPr lang="it-IT" sz="2600" dirty="0"/>
              <a:t>La Regione Puglia condanna ogni forma di criminalità, promuove e sostiene ogni intervento necessario per contrastare qualsiasi fenomeno di infiltrazione del crimine organizzato nel tessuto sociale ed economico regionale e rimuoverne le cause. Art. 3 bis Programmazione annuale</a:t>
            </a:r>
          </a:p>
          <a:p>
            <a:pPr marL="0" indent="0" algn="just">
              <a:buNone/>
            </a:pPr>
            <a:endParaRPr lang="it-IT" sz="2600" dirty="0"/>
          </a:p>
          <a:p>
            <a:pPr marL="0" indent="0">
              <a:buNone/>
            </a:pPr>
            <a:r>
              <a:rPr lang="it-IT" sz="3100" b="1" dirty="0"/>
              <a:t>Art. 2 Finalità</a:t>
            </a:r>
          </a:p>
          <a:p>
            <a:pPr marL="0" indent="0">
              <a:buNone/>
            </a:pPr>
            <a:r>
              <a:rPr lang="it-IT" sz="2600" dirty="0"/>
              <a:t>La Regione, con la presente legge, disciplina l’insieme delle azioni volte alla prevenzione e al contrasto non repressivo alla criminalità organizzata, a innalzare e sostenere l’educazione alla responsabilità sociale e la cultura della legalità, a elevare i livelli di sensibilizzazione della società civile e delle istituzioni pubbliche nonché ad assicurare il sostegno alle vittime innocenti della criminalità mafiosa e corruttiva.</a:t>
            </a:r>
          </a:p>
          <a:p>
            <a:pPr marL="0" indent="0">
              <a:buNone/>
            </a:pPr>
            <a:r>
              <a:rPr lang="it-IT" sz="2600" dirty="0"/>
              <a:t>La Regione, attraverso gli interventi di cui alla presente legge, contribuisce, inoltre, a rimuovere gli ostacoli di ordine economico, sociale e culturale che si frappongono al pieno rispetto dei valori della legalità da parte della comunità amministrata.</a:t>
            </a:r>
          </a:p>
          <a:p>
            <a:pPr marL="0" indent="0">
              <a:buNone/>
            </a:pPr>
            <a:endParaRPr lang="it-IT" sz="2600" dirty="0"/>
          </a:p>
          <a:p>
            <a:pPr marL="0" indent="0" algn="just">
              <a:buNone/>
            </a:pPr>
            <a:endParaRPr lang="it-IT" sz="2000" dirty="0"/>
          </a:p>
        </p:txBody>
      </p:sp>
    </p:spTree>
    <p:extLst>
      <p:ext uri="{BB962C8B-B14F-4D97-AF65-F5344CB8AC3E}">
        <p14:creationId xmlns:p14="http://schemas.microsoft.com/office/powerpoint/2010/main" val="394543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308919"/>
            <a:ext cx="10515600" cy="5868044"/>
          </a:xfrm>
        </p:spPr>
        <p:txBody>
          <a:bodyPr>
            <a:normAutofit/>
          </a:bodyPr>
          <a:lstStyle/>
          <a:p>
            <a:pPr marL="0" indent="0" algn="ctr">
              <a:lnSpc>
                <a:spcPct val="100000"/>
              </a:lnSpc>
              <a:buNone/>
            </a:pPr>
            <a:r>
              <a:rPr lang="it-IT" dirty="0"/>
              <a:t>PROTOCOLLO DI INTESA </a:t>
            </a:r>
          </a:p>
          <a:p>
            <a:pPr marL="0" indent="0" algn="ctr">
              <a:lnSpc>
                <a:spcPct val="100000"/>
              </a:lnSpc>
              <a:buNone/>
            </a:pPr>
            <a:r>
              <a:rPr lang="it-IT" dirty="0"/>
              <a:t>Per la realizzazione di azioni nei settori della legalità e sicurezza </a:t>
            </a:r>
          </a:p>
          <a:p>
            <a:pPr marL="0" indent="0" algn="ctr">
              <a:lnSpc>
                <a:spcPct val="100000"/>
              </a:lnSpc>
              <a:buNone/>
            </a:pPr>
            <a:r>
              <a:rPr lang="it-IT" dirty="0"/>
              <a:t>POR Regione PUGLIA 2014-2020</a:t>
            </a:r>
          </a:p>
          <a:p>
            <a:pPr marL="0" indent="0" algn="ctr">
              <a:lnSpc>
                <a:spcPct val="100000"/>
              </a:lnSpc>
              <a:buNone/>
            </a:pPr>
            <a:r>
              <a:rPr lang="it-IT" dirty="0"/>
              <a:t>– PON LEGALITA’ 2014-2020 –</a:t>
            </a:r>
          </a:p>
          <a:p>
            <a:pPr marL="0" indent="0" algn="ctr">
              <a:buNone/>
            </a:pPr>
            <a:endParaRPr lang="it-IT" dirty="0"/>
          </a:p>
          <a:p>
            <a:pPr marL="0" indent="0" algn="ctr">
              <a:buNone/>
            </a:pPr>
            <a:r>
              <a:rPr lang="it-IT" dirty="0"/>
              <a:t>Obiettivo Strategico 2 </a:t>
            </a:r>
          </a:p>
          <a:p>
            <a:pPr marL="0" indent="0" algn="ctr">
              <a:buNone/>
            </a:pPr>
            <a:r>
              <a:rPr lang="it-IT" dirty="0"/>
              <a:t>«</a:t>
            </a:r>
            <a:r>
              <a:rPr lang="it-IT" i="1" dirty="0"/>
              <a:t>Rafforzare la coesione sociale attraverso il recupero dei patrimoni confiscati»</a:t>
            </a:r>
          </a:p>
          <a:p>
            <a:pPr marL="0" indent="0" algn="ctr">
              <a:buNone/>
            </a:pPr>
            <a:r>
              <a:rPr lang="it-IT" sz="3600" dirty="0"/>
              <a:t> Totale </a:t>
            </a:r>
            <a:r>
              <a:rPr lang="it-IT" sz="3600" dirty="0">
                <a:solidFill>
                  <a:srgbClr val="FF0000"/>
                </a:solidFill>
              </a:rPr>
              <a:t>EURO 19.600.152,00</a:t>
            </a:r>
          </a:p>
          <a:p>
            <a:pPr marL="0" indent="0" algn="ctr">
              <a:buNone/>
            </a:pPr>
            <a:r>
              <a:rPr lang="it-IT" dirty="0"/>
              <a:t>Atto integrativo Protocollo di Intesa sottoscritto a Giugno 2018</a:t>
            </a:r>
          </a:p>
        </p:txBody>
      </p:sp>
    </p:spTree>
    <p:extLst>
      <p:ext uri="{BB962C8B-B14F-4D97-AF65-F5344CB8AC3E}">
        <p14:creationId xmlns:p14="http://schemas.microsoft.com/office/powerpoint/2010/main" val="4030478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pPr algn="ctr"/>
            <a:r>
              <a:rPr lang="it-IT" sz="2800" dirty="0"/>
              <a:t/>
            </a:r>
            <a:br>
              <a:rPr lang="it-IT" sz="2800" dirty="0"/>
            </a:br>
            <a:r>
              <a:rPr lang="it-IT" sz="2800" dirty="0"/>
              <a:t/>
            </a:r>
            <a:br>
              <a:rPr lang="it-IT" sz="2800" dirty="0"/>
            </a:br>
            <a:r>
              <a:rPr lang="it-IT" sz="2800" dirty="0"/>
              <a:t/>
            </a:r>
            <a:br>
              <a:rPr lang="it-IT" sz="2800" dirty="0"/>
            </a:br>
            <a:r>
              <a:rPr lang="it-IT" sz="2800" b="1" dirty="0">
                <a:solidFill>
                  <a:srgbClr val="FF0000"/>
                </a:solidFill>
              </a:rPr>
              <a:t>LEGGE REGIONALE 28 marzo 2019, n. 14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00976"/>
          </a:xfrm>
        </p:spPr>
        <p:txBody>
          <a:bodyPr>
            <a:normAutofit fontScale="32500" lnSpcReduction="20000"/>
          </a:bodyPr>
          <a:lstStyle/>
          <a:p>
            <a:pPr marL="0" indent="0">
              <a:buNone/>
            </a:pPr>
            <a:r>
              <a:rPr lang="it-IT" sz="7400" b="1" dirty="0"/>
              <a:t>Art. 6 Fondazione antimafia sociale – Stefano </a:t>
            </a:r>
            <a:r>
              <a:rPr lang="it-IT" sz="7400" b="1" dirty="0" err="1"/>
              <a:t>Fumarulo</a:t>
            </a:r>
            <a:endParaRPr lang="it-IT" sz="7400" b="1" dirty="0"/>
          </a:p>
          <a:p>
            <a:pPr marL="0" indent="0">
              <a:buNone/>
            </a:pPr>
            <a:r>
              <a:rPr lang="it-IT" sz="6000" dirty="0"/>
              <a:t>La Regione, per promuovere e coordinare le iniziative di cui alla presente legge, promuove la costituzione della “Fondazione antimafia sociale - Stefano </a:t>
            </a:r>
            <a:r>
              <a:rPr lang="it-IT" sz="6000" dirty="0" err="1"/>
              <a:t>Fumarulo</a:t>
            </a:r>
            <a:r>
              <a:rPr lang="it-IT" sz="6000" dirty="0"/>
              <a:t>”, per il contrasto non repressivo alla criminalità organizzata e per contrastare i tentativi di infiltrazione mafiosa nel tessuto sociale ed economico.</a:t>
            </a:r>
          </a:p>
          <a:p>
            <a:pPr marL="0" indent="0">
              <a:buNone/>
            </a:pPr>
            <a:r>
              <a:rPr lang="it-IT" sz="6000" dirty="0"/>
              <a:t>La Fondazione antimafia sociale:</a:t>
            </a:r>
          </a:p>
          <a:p>
            <a:pPr marL="0" indent="0">
              <a:buNone/>
            </a:pPr>
            <a:r>
              <a:rPr lang="it-IT" sz="6000" dirty="0"/>
              <a:t>k) predispone, d’intesa con l’Agenzia dei beni confiscati, la banca dati dei beni confiscati alla criminalità organizzata esistenti sul territorio regionale, accessibile a tutti; nella banca dati devono essere individuati, attraverso la georeferenziazione, tutti i beni ed evidenziate, oltre alle generalità del soggetto destinatario della confisca, anche la natura, l’estensione, il valore, la destinazione d’uso dei singoli beni. In caso di concessione del bene a terzi, indipendentemente dalla finalità perseguita, nella banca dati devono essere inseriti anche i dati identificativi del terzo concessionario, la descrizione della tipologia dell’attività svolta sul bene, gli estremi dell’atto di concessione, la durata e la data di scadenza.</a:t>
            </a:r>
          </a:p>
          <a:p>
            <a:pPr marL="0" indent="0">
              <a:buNone/>
            </a:pPr>
            <a:r>
              <a:rPr lang="it-IT" sz="6000" dirty="0"/>
              <a:t>La Giunta Regionale emana gli atti amministrativi al fine di formalizzare e rendere operativa la istituzione della Fondazione, e disciplina le modalità organizzative e individua le strutture della Regione chiamate a collaborare all’esercizio delle funzioni attribuite alla Fondazione antimafia sociale.</a:t>
            </a:r>
          </a:p>
          <a:p>
            <a:pPr marL="0" indent="0">
              <a:buNone/>
            </a:pPr>
            <a:r>
              <a:rPr lang="it-IT" sz="6000" dirty="0"/>
              <a:t>La Fondazione antimafia sociale, nel rispetto della normativa vigente in materia di riservatezza, rende disponibili i dati e le informazioni relativi alla propria attività attraverso la loro pubblicazione su un portale dedicato.</a:t>
            </a:r>
          </a:p>
          <a:p>
            <a:pPr marL="0" indent="0" algn="just">
              <a:buNone/>
            </a:pPr>
            <a:endParaRPr lang="it-IT" sz="2600" dirty="0"/>
          </a:p>
        </p:txBody>
      </p:sp>
    </p:spTree>
    <p:extLst>
      <p:ext uri="{BB962C8B-B14F-4D97-AF65-F5344CB8AC3E}">
        <p14:creationId xmlns:p14="http://schemas.microsoft.com/office/powerpoint/2010/main" val="3485929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pPr algn="ctr"/>
            <a:r>
              <a:rPr lang="it-IT" sz="2800" dirty="0"/>
              <a:t/>
            </a:r>
            <a:br>
              <a:rPr lang="it-IT" sz="2800" dirty="0"/>
            </a:br>
            <a:r>
              <a:rPr lang="it-IT" sz="2800" b="1" dirty="0">
                <a:solidFill>
                  <a:srgbClr val="FF0000"/>
                </a:solidFill>
              </a:rPr>
              <a:t>LEGGE REGIONALE 28 marzo 2019, n. 14 </a:t>
            </a:r>
            <a:r>
              <a:rPr lang="it-IT" sz="2800" dirty="0">
                <a:solidFill>
                  <a:srgbClr val="FF0000"/>
                </a:solidFill>
              </a:rPr>
              <a:t/>
            </a:r>
            <a:br>
              <a:rPr lang="it-IT" sz="2800"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66374"/>
          </a:xfrm>
        </p:spPr>
        <p:txBody>
          <a:bodyPr>
            <a:normAutofit fontScale="55000" lnSpcReduction="20000"/>
          </a:bodyPr>
          <a:lstStyle/>
          <a:p>
            <a:pPr marL="0" indent="0">
              <a:buNone/>
            </a:pPr>
            <a:r>
              <a:rPr lang="it-IT" sz="4400" b="1" dirty="0"/>
              <a:t>Art. 9 Interventi per la promozione di politiche locali per la legalità e il contrasto al crimine organizzato e mafioso</a:t>
            </a:r>
          </a:p>
          <a:p>
            <a:pPr marL="0" indent="0">
              <a:buNone/>
            </a:pPr>
            <a:r>
              <a:rPr lang="it-IT" sz="3800" dirty="0"/>
              <a:t>La Regione Puglia valorizza il ruolo degli enti locali nel perseguimento degli obiettivi della presente legge e adotta specifiche iniziative per valorizzare e diffondere le migliori politiche locali per la trasparenza, la legalità e il contrasto al crimine organizzato e mafioso.</a:t>
            </a:r>
          </a:p>
          <a:p>
            <a:pPr marL="0" indent="0">
              <a:buNone/>
            </a:pPr>
            <a:r>
              <a:rPr lang="it-IT" sz="3800" dirty="0"/>
              <a:t>La Regione istituisce, con apposito regolamento da emanare entro il termine di novanta giorni dalla data di entrata in vigore della presente legge, un rating di buone prassi degli enti locali in materia di Antimafia sociale, finalizzato a riconoscere e valorizzare le migliori iniziative attuate dagli enti locali per il perseguimento degli obiettivi della presente legge, con particolare riferimento a:</a:t>
            </a:r>
          </a:p>
          <a:p>
            <a:pPr marL="0" indent="0">
              <a:buNone/>
            </a:pPr>
            <a:r>
              <a:rPr lang="it-IT" sz="3800" dirty="0"/>
              <a:t>d) promozione della conoscenza e del riuso sociale dei beni confiscati alla criminalità organizzata.</a:t>
            </a:r>
          </a:p>
          <a:p>
            <a:pPr marL="0" indent="0">
              <a:buNone/>
            </a:pPr>
            <a:r>
              <a:rPr lang="it-IT" sz="3800" dirty="0"/>
              <a:t>La Regione Puglia promuove specifiche azioni formative rivolte ad amministratori, dirigenti e funzionari degli enti locali sui temi della prevenzione e del contrasto civile alle infiltrazioni della criminalità organizzata e mafiosa, del riuso sociale dei beni confiscati, della diffusione della cultura della legalità e della responsabilità. In particolare, la Regione Puglia promuove azioni formative rivolte agli agenti di polizia locale per diffondere e implementare competenze specialistiche di lettura e monitoraggio delle dinamiche presenti sul territorio, al fine di accrescere la capacità di prevenzione e contrasto dei fenomeni criminali, volte a diffondere la cultura dell’etica pubblica e a prevenire la corruzione e gli altri reati contro la pubblica amministrazione nell’ambito della programmazione dell’offerta formativa rivolta al personale.</a:t>
            </a:r>
          </a:p>
        </p:txBody>
      </p:sp>
    </p:spTree>
    <p:extLst>
      <p:ext uri="{BB962C8B-B14F-4D97-AF65-F5344CB8AC3E}">
        <p14:creationId xmlns:p14="http://schemas.microsoft.com/office/powerpoint/2010/main" val="1424271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721621" cy="1072446"/>
          </a:xfrm>
        </p:spPr>
        <p:txBody>
          <a:bodyPr>
            <a:noAutofit/>
          </a:bodyPr>
          <a:lstStyle/>
          <a:p>
            <a:pPr algn="ctr"/>
            <a:r>
              <a:rPr lang="it-IT" sz="2800" dirty="0"/>
              <a:t/>
            </a:r>
            <a:br>
              <a:rPr lang="it-IT" sz="2800" dirty="0"/>
            </a:br>
            <a:r>
              <a:rPr lang="it-IT" sz="2800" dirty="0"/>
              <a:t/>
            </a:r>
            <a:br>
              <a:rPr lang="it-IT" sz="2800" dirty="0"/>
            </a:br>
            <a:r>
              <a:rPr lang="it-IT" sz="2800" b="1" dirty="0"/>
              <a:t/>
            </a:r>
            <a:br>
              <a:rPr lang="it-IT" sz="2800" b="1" dirty="0"/>
            </a:br>
            <a:r>
              <a:rPr lang="it-IT" sz="2800" b="1" dirty="0">
                <a:solidFill>
                  <a:srgbClr val="FF0000"/>
                </a:solidFill>
              </a:rPr>
              <a:t>LEGGE REGIONALE 28 marzo 2019, n. 14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6"/>
            <a:ext cx="11187288" cy="5294487"/>
          </a:xfrm>
        </p:spPr>
        <p:txBody>
          <a:bodyPr>
            <a:normAutofit fontScale="25000" lnSpcReduction="20000"/>
          </a:bodyPr>
          <a:lstStyle/>
          <a:p>
            <a:pPr marL="0" indent="0">
              <a:buNone/>
            </a:pPr>
            <a:r>
              <a:rPr lang="it-IT" sz="8000" b="1" dirty="0"/>
              <a:t>Art. 10 Interventi per la valorizzazione di beni immobili e aziende confiscati alla criminalità organizzata e mafiosa</a:t>
            </a:r>
          </a:p>
          <a:p>
            <a:pPr marL="0" indent="0">
              <a:buNone/>
            </a:pPr>
            <a:r>
              <a:rPr lang="it-IT" sz="7200" dirty="0"/>
              <a:t>La Regione Puglia promuove interventi per la valorizzazione e il riuso dei beni immobili e delle aziende confiscate alla criminalità organizzata e mafiosa allo scopo di trasformare i mezzi e i proventi dell’economia criminale in risorse per la coesione sociale della comunità, per la creazione di occupazione e per lo sviluppo sostenibile del territorio, attraverso:</a:t>
            </a:r>
          </a:p>
          <a:p>
            <a:pPr marL="0" indent="0">
              <a:buNone/>
            </a:pPr>
            <a:r>
              <a:rPr lang="it-IT" sz="7200" dirty="0"/>
              <a:t>attività di assistenza tecnica agli enti locali assegnatari di tali beni e sostegno a progetti per il recupero e il riuso sociale dei beni e delle aziende confiscate;</a:t>
            </a:r>
          </a:p>
          <a:p>
            <a:pPr marL="0" indent="0">
              <a:buNone/>
            </a:pPr>
            <a:r>
              <a:rPr lang="it-IT" sz="7200" dirty="0"/>
              <a:t>iniziative per la raccolta, la catalogazione e la diffusione delle informazioni relative ai beni confiscati immediatamente disponibili per progetti di riuso sociale;</a:t>
            </a:r>
          </a:p>
          <a:p>
            <a:pPr marL="0" indent="0">
              <a:buNone/>
            </a:pPr>
            <a:r>
              <a:rPr lang="it-IT" sz="7200" dirty="0"/>
              <a:t>azioni di sensibilizzazione degli enti locali territoriali per incentivare il riuso sociale dei beni confiscati iscritti nel loro patrimonio anche attraverso la concessione a organizzazioni del terzo settore con bando di evidenza pubblica; promozione di interventi formativi sul tema del riuso sociale dei beni confiscati, destinati ad amministratori e dipendenti pubblici, operatori e aspiranti imprenditori sociali;</a:t>
            </a:r>
          </a:p>
          <a:p>
            <a:pPr marL="0" indent="0">
              <a:buNone/>
            </a:pPr>
            <a:r>
              <a:rPr lang="it-IT" sz="7200" dirty="0"/>
              <a:t>promozione di eventi e iniziative per il coordinamento e la messa in rete di enti locali, associazioni, imprese sociali e altri attori protagonisti di esperienze di riuso sociale di beni confiscati;</a:t>
            </a:r>
          </a:p>
          <a:p>
            <a:pPr marL="0" indent="0">
              <a:buNone/>
            </a:pPr>
            <a:r>
              <a:rPr lang="it-IT" sz="7200" dirty="0"/>
              <a:t>sostegno a progetti per il recupero, la </a:t>
            </a:r>
            <a:r>
              <a:rPr lang="it-IT" sz="7200" dirty="0" err="1"/>
              <a:t>rifunzionalizzazione</a:t>
            </a:r>
            <a:r>
              <a:rPr lang="it-IT" sz="7200" dirty="0"/>
              <a:t> e il riuso sociale dei beni confiscati capaci di generare occasioni di crescita economica e sociale in una prospettiva di auto sostenibilità nel tempo, anche attraverso specifiche </a:t>
            </a:r>
            <a:r>
              <a:rPr lang="it-IT" sz="7200" dirty="0" err="1"/>
              <a:t>premialità</a:t>
            </a:r>
            <a:r>
              <a:rPr lang="it-IT" sz="7200" dirty="0"/>
              <a:t> nei bandi e nelle iniziative regionali a supporto delle organizzazioni del terzo settore;</a:t>
            </a:r>
          </a:p>
          <a:p>
            <a:pPr marL="0" indent="0">
              <a:buNone/>
            </a:pPr>
            <a:r>
              <a:rPr lang="it-IT" sz="7200" dirty="0"/>
              <a:t>erogazione di contributi per la rimozione di ostacoli che impediscano il riutilizzo a fini sociali dei beni confiscati;</a:t>
            </a:r>
          </a:p>
          <a:p>
            <a:pPr marL="0" indent="0">
              <a:buNone/>
            </a:pPr>
            <a:r>
              <a:rPr lang="it-IT" sz="7200" dirty="0"/>
              <a:t>azioni di coinvolgimento della comunità locale, delle organizzazioni di categoria e degli attori sociali pubblici e privati in azioni di accompagnamento e tutoraggio dei progetti di riuso.</a:t>
            </a:r>
          </a:p>
          <a:p>
            <a:pPr marL="0" indent="0">
              <a:buNone/>
            </a:pPr>
            <a:endParaRPr lang="it-IT" sz="7200" dirty="0"/>
          </a:p>
          <a:p>
            <a:pPr marL="0" indent="0" algn="just">
              <a:buNone/>
            </a:pPr>
            <a:endParaRPr lang="it-IT" sz="2600" dirty="0"/>
          </a:p>
        </p:txBody>
      </p:sp>
    </p:spTree>
    <p:extLst>
      <p:ext uri="{BB962C8B-B14F-4D97-AF65-F5344CB8AC3E}">
        <p14:creationId xmlns:p14="http://schemas.microsoft.com/office/powerpoint/2010/main" val="4172804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541000" cy="1072446"/>
          </a:xfrm>
        </p:spPr>
        <p:txBody>
          <a:bodyPr>
            <a:noAutofit/>
          </a:bodyPr>
          <a:lstStyle/>
          <a:p>
            <a:pPr algn="ctr"/>
            <a:r>
              <a:rPr lang="it-IT" sz="2800" dirty="0"/>
              <a:t/>
            </a:r>
            <a:br>
              <a:rPr lang="it-IT" sz="2800" dirty="0"/>
            </a:br>
            <a:r>
              <a:rPr lang="it-IT" sz="2800" dirty="0"/>
              <a:t/>
            </a:r>
            <a:br>
              <a:rPr lang="it-IT" sz="2800" dirty="0"/>
            </a:br>
            <a:r>
              <a:rPr lang="it-IT" sz="2800" b="1" dirty="0">
                <a:solidFill>
                  <a:srgbClr val="FF0000"/>
                </a:solidFill>
              </a:rPr>
              <a:t>LEGGE REGIONALE 28 marzo 2019, n. 14 </a:t>
            </a:r>
            <a:br>
              <a:rPr lang="it-IT" sz="2800" b="1" dirty="0">
                <a:solidFill>
                  <a:srgbClr val="FF0000"/>
                </a:solidFill>
              </a:rPr>
            </a:br>
            <a:r>
              <a:rPr lang="it-IT" sz="2800" b="1" dirty="0">
                <a:solidFill>
                  <a:srgbClr val="FF0000"/>
                </a:solidFill>
              </a:rPr>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66374"/>
          </a:xfrm>
        </p:spPr>
        <p:txBody>
          <a:bodyPr>
            <a:normAutofit fontScale="85000" lnSpcReduction="20000"/>
          </a:bodyPr>
          <a:lstStyle/>
          <a:p>
            <a:pPr marL="0" indent="0">
              <a:buNone/>
            </a:pPr>
            <a:r>
              <a:rPr lang="it-IT" sz="2400" dirty="0"/>
              <a:t>La Regione può riconoscere una </a:t>
            </a:r>
            <a:r>
              <a:rPr lang="it-IT" sz="2400" dirty="0" err="1"/>
              <a:t>premialità</a:t>
            </a:r>
            <a:r>
              <a:rPr lang="it-IT" sz="2400" dirty="0"/>
              <a:t> a quei progetti le cui attività prevedono il riutilizzo sociale dei beni immobili e il miglior riutilizzo delle aziende confiscate, in particolare di quelle agricole, confiscati alla criminalità organizzata e mafiosa. A tale scopo, nel rispetto della normativa vigente, la Regione promuove la stipula di intese e accordi di collaborazione con gli organi dello Stato, altri enti pubblici e privati, nonché associazioni e soggetti che gestiscono i beni confiscati, allo scopo di coordinare e promuovere il migliore utilizzo di beni e aziende confiscate alla criminalità.</a:t>
            </a:r>
          </a:p>
          <a:p>
            <a:pPr marL="0" indent="0">
              <a:buNone/>
            </a:pPr>
            <a:r>
              <a:rPr lang="it-IT" sz="2400" dirty="0"/>
              <a:t>La Regione adotta ogni utile iniziativa finalizzata alla promozione e valorizzazione dei prodotti alimentari provenienti dal riutilizzo di terreni e aziende agricole confiscati, anche nel contesto delle azioni di promozione del settore agroalimentare pugliese e nelle iniziative istituzionali e di rappresentanza di cui alla legge regionale 27 marzo 2018, n. 9 (Disposizioni in materia di agricoltura sociale).</a:t>
            </a:r>
          </a:p>
          <a:p>
            <a:pPr marL="0" indent="0">
              <a:buNone/>
            </a:pPr>
            <a:r>
              <a:rPr lang="it-IT" sz="2400" dirty="0"/>
              <a:t>Al fine di facilitare l’accesso al credito dei soggetti che svolgono attività di impresa sociale nei beni confiscati, è istituito un fondo regionale di garanzia per l’uso sociale dei beni confiscati alle organizzazioni criminali.</a:t>
            </a:r>
          </a:p>
          <a:p>
            <a:pPr marL="0" indent="0">
              <a:buNone/>
            </a:pPr>
            <a:r>
              <a:rPr lang="it-IT" sz="2400" dirty="0"/>
              <a:t>La Regione per agevolare la re-immissione nel mercato legale delle aziende confiscate, la loro continuità produttiva e la tutela occupazionale dei lavoratori, promuove accordi con l’Agenzia nazionale dei beni sequestrati e confiscati, le organizzazioni sindacali confederali e dei lavoratori dipendenti maggiormente rappresentative a livello nazionale, la Procura nazionale antimafia, per l’individuazione delle aziende idonee all’accesso alle agevolazioni finanziarie previste nell’ambito dei programmi regionali per l’autoimprenditorialità delle categorie svantaggiate.</a:t>
            </a:r>
          </a:p>
          <a:p>
            <a:pPr marL="0" indent="0" algn="just">
              <a:buNone/>
            </a:pPr>
            <a:endParaRPr lang="it-IT" sz="2400" dirty="0"/>
          </a:p>
          <a:p>
            <a:pPr marL="0" indent="0" algn="just">
              <a:buNone/>
            </a:pPr>
            <a:endParaRPr lang="it-IT" sz="2400" dirty="0"/>
          </a:p>
          <a:p>
            <a:pPr marL="0" indent="0" algn="just">
              <a:buNone/>
            </a:pPr>
            <a:endParaRPr lang="it-IT" sz="2600" dirty="0"/>
          </a:p>
        </p:txBody>
      </p:sp>
    </p:spTree>
    <p:extLst>
      <p:ext uri="{BB962C8B-B14F-4D97-AF65-F5344CB8AC3E}">
        <p14:creationId xmlns:p14="http://schemas.microsoft.com/office/powerpoint/2010/main" val="46458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541000" cy="1072446"/>
          </a:xfrm>
        </p:spPr>
        <p:txBody>
          <a:bodyPr>
            <a:noAutofit/>
          </a:bodyPr>
          <a:lstStyle/>
          <a:p>
            <a:pPr algn="ctr"/>
            <a:r>
              <a:rPr lang="it-IT" sz="2800" dirty="0"/>
              <a:t/>
            </a:r>
            <a:br>
              <a:rPr lang="it-IT" sz="2800" dirty="0"/>
            </a:br>
            <a:r>
              <a:rPr lang="it-IT" sz="2800" dirty="0"/>
              <a:t/>
            </a:r>
            <a:br>
              <a:rPr lang="it-IT" sz="2800" dirty="0"/>
            </a:br>
            <a:r>
              <a:rPr lang="it-IT" sz="2800" b="1" dirty="0">
                <a:solidFill>
                  <a:srgbClr val="FF0000"/>
                </a:solidFill>
              </a:rPr>
              <a:t>LEGGE REGIONALE 28 marzo 2019, n. 14 </a:t>
            </a:r>
            <a:r>
              <a:rPr lang="it-IT" sz="2800" dirty="0">
                <a:solidFill>
                  <a:srgbClr val="FF0000"/>
                </a:solidFill>
              </a:rPr>
              <a:t/>
            </a:r>
            <a:br>
              <a:rPr lang="it-IT" sz="2800" dirty="0">
                <a:solidFill>
                  <a:srgbClr val="FF0000"/>
                </a:solidFill>
              </a:rPr>
            </a:br>
            <a:r>
              <a:rPr lang="it-IT" sz="2800" b="1" dirty="0">
                <a:solidFill>
                  <a:srgbClr val="FF0000"/>
                </a:solidFill>
              </a:rPr>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66374"/>
          </a:xfrm>
        </p:spPr>
        <p:txBody>
          <a:bodyPr>
            <a:normAutofit fontScale="92500" lnSpcReduction="20000"/>
          </a:bodyPr>
          <a:lstStyle/>
          <a:p>
            <a:pPr marL="0" indent="0">
              <a:buNone/>
            </a:pPr>
            <a:r>
              <a:rPr lang="it-IT" b="1" dirty="0"/>
              <a:t>Art. 20 Politiche di sostegno in materia abitativa e di edilizia residenziale</a:t>
            </a:r>
          </a:p>
          <a:p>
            <a:pPr marL="0" indent="0">
              <a:buNone/>
            </a:pPr>
            <a:r>
              <a:rPr lang="it-IT" sz="2400" dirty="0"/>
              <a:t>La Regione, titolare delle funzioni legislative in materia abitativa, di edilizia residenziale e sociale, impegna le proprie quattro Aziende per la casa e l’abitare a promuovere programmi e azioni per la legalità e la trasparenza, nell’ambito delle linee guida 2015 e 2017 ANAC e dei principi della presente legge con un atto di indirizzo, da adottare entro novanta giorni dalla data di entrata in vigore della presente legge e da attuare nei successivi centottanta giorni.</a:t>
            </a:r>
          </a:p>
          <a:p>
            <a:pPr marL="0" indent="0">
              <a:buNone/>
            </a:pPr>
            <a:r>
              <a:rPr lang="it-IT" sz="2400" dirty="0"/>
              <a:t>La Regione e i comuni affidano alle Aziende per la casa e per l’abitare le funzioni di classificazione, ripristino, assegnazione e manutenzione ordinaria e straordinaria del patrimonio immobiliare utilizzabile o </a:t>
            </a:r>
            <a:r>
              <a:rPr lang="it-IT" sz="2400" dirty="0" err="1"/>
              <a:t>riconvertibile</a:t>
            </a:r>
            <a:r>
              <a:rPr lang="it-IT" sz="2400" dirty="0"/>
              <a:t> a uso abitativo nell’ambito di beni immobili sequestrati o confiscati ai sensi del vigente codice antimafia.</a:t>
            </a:r>
          </a:p>
          <a:p>
            <a:pPr marL="0" indent="0">
              <a:buNone/>
            </a:pPr>
            <a:r>
              <a:rPr lang="it-IT" sz="2400" dirty="0"/>
              <a:t>Per le finalità e l’attuazione di quanto previsto al comma 2 la Regione Puglia promuove la stipula di un protocollo d’intesa con l’Agenzia nazionale per l’amministrazione e la destinazione dei beni sequestrati e confiscati alla criminalità.</a:t>
            </a:r>
          </a:p>
          <a:p>
            <a:pPr marL="0" indent="0">
              <a:buNone/>
            </a:pPr>
            <a:r>
              <a:rPr lang="it-IT" sz="2400" dirty="0"/>
              <a:t>La Regione Puglia riconosce ai soggetti di cui all’articolo 11, comma 2, secondo l’ordine ivi indicato, specifici titoli di preferenza, a parità di requisiti, di accesso all’edilizia residenziale pubblica nei bandi regionali ovvero nei bandi di altri enti e soggetti pubblici basati su fondi regionali che assegnano alloggi di edilizia residenziale o che attribuiscono contributi o vantaggi di qualsiasi tipo quali misure di sostegno alle politiche abitative.</a:t>
            </a:r>
          </a:p>
          <a:p>
            <a:pPr marL="0" indent="0">
              <a:buNone/>
            </a:pPr>
            <a:endParaRPr lang="it-IT" sz="2400" dirty="0"/>
          </a:p>
          <a:p>
            <a:pPr marL="0" indent="0" algn="just">
              <a:buNone/>
            </a:pPr>
            <a:endParaRPr lang="it-IT" sz="2400" dirty="0"/>
          </a:p>
          <a:p>
            <a:pPr marL="0" indent="0" algn="just">
              <a:buNone/>
            </a:pPr>
            <a:endParaRPr lang="it-IT" sz="2600" dirty="0"/>
          </a:p>
        </p:txBody>
      </p:sp>
    </p:spTree>
    <p:extLst>
      <p:ext uri="{BB962C8B-B14F-4D97-AF65-F5344CB8AC3E}">
        <p14:creationId xmlns:p14="http://schemas.microsoft.com/office/powerpoint/2010/main" val="930340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FF0000"/>
                </a:solidFill>
              </a:rPr>
              <a:t>Obiettivo strategico 2</a:t>
            </a:r>
          </a:p>
        </p:txBody>
      </p:sp>
      <p:sp>
        <p:nvSpPr>
          <p:cNvPr id="3" name="Segnaposto contenuto 2"/>
          <p:cNvSpPr>
            <a:spLocks noGrp="1"/>
          </p:cNvSpPr>
          <p:nvPr>
            <p:ph idx="1"/>
          </p:nvPr>
        </p:nvSpPr>
        <p:spPr/>
        <p:txBody>
          <a:bodyPr/>
          <a:lstStyle/>
          <a:p>
            <a:pPr marL="0" indent="0" algn="ctr">
              <a:buNone/>
            </a:pPr>
            <a:r>
              <a:rPr lang="it-IT" b="1" dirty="0"/>
              <a:t>PON LEGALITA’ EURO  14.100.152,00</a:t>
            </a:r>
          </a:p>
          <a:p>
            <a:pPr marL="0" indent="0" algn="ctr">
              <a:buNone/>
            </a:pPr>
            <a:r>
              <a:rPr lang="it-IT" b="1" dirty="0"/>
              <a:t>POR REGIONE PUGLIA EURO 5.500.000,00</a:t>
            </a:r>
          </a:p>
          <a:p>
            <a:pPr algn="just"/>
            <a:endParaRPr lang="it-IT" dirty="0"/>
          </a:p>
          <a:p>
            <a:pPr algn="just"/>
            <a:r>
              <a:rPr lang="it-IT" dirty="0"/>
              <a:t>2.1 Azione riuso e </a:t>
            </a:r>
            <a:r>
              <a:rPr lang="it-IT" dirty="0" err="1"/>
              <a:t>rifunzionalizzazione</a:t>
            </a:r>
            <a:r>
              <a:rPr lang="it-IT" dirty="0"/>
              <a:t> beni confiscati alla criminalità organizzata (C.O.)</a:t>
            </a:r>
          </a:p>
          <a:p>
            <a:pPr algn="just"/>
            <a:r>
              <a:rPr lang="it-IT" dirty="0"/>
              <a:t>2.2 Supporto ai soggetti che gestiscono beni confiscati alla C.O.</a:t>
            </a:r>
          </a:p>
          <a:p>
            <a:pPr algn="just"/>
            <a:r>
              <a:rPr lang="it-IT" dirty="0"/>
              <a:t>2.3 Rafforzamento delle competenze organizzative e gestionali dei soggetti coinvolti nella gestione di beni e aziende confiscati</a:t>
            </a:r>
          </a:p>
          <a:p>
            <a:pPr algn="just"/>
            <a:endParaRPr lang="it-IT" dirty="0"/>
          </a:p>
          <a:p>
            <a:pPr algn="just"/>
            <a:endParaRPr lang="it-IT" dirty="0"/>
          </a:p>
          <a:p>
            <a:pPr marL="0" indent="0" algn="ctr">
              <a:buNone/>
            </a:pPr>
            <a:endParaRPr lang="it-IT" dirty="0"/>
          </a:p>
        </p:txBody>
      </p:sp>
    </p:spTree>
    <p:extLst>
      <p:ext uri="{BB962C8B-B14F-4D97-AF65-F5344CB8AC3E}">
        <p14:creationId xmlns:p14="http://schemas.microsoft.com/office/powerpoint/2010/main" val="9543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2149652"/>
            <a:ext cx="9144000" cy="2387600"/>
          </a:xfrm>
        </p:spPr>
        <p:txBody>
          <a:bodyPr>
            <a:normAutofit fontScale="90000"/>
          </a:bodyPr>
          <a:lstStyle/>
          <a:p>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400" b="1" dirty="0">
                <a:solidFill>
                  <a:srgbClr val="FF0000"/>
                </a:solidFill>
              </a:rPr>
              <a:t>FONTI DI FINANZIAMENTO</a:t>
            </a:r>
            <a:br>
              <a:rPr lang="it-IT" sz="4400" b="1" dirty="0">
                <a:solidFill>
                  <a:srgbClr val="FF0000"/>
                </a:solidFill>
              </a:rPr>
            </a:br>
            <a:r>
              <a:rPr lang="it-IT" sz="4400" b="1" dirty="0">
                <a:solidFill>
                  <a:srgbClr val="FF0000"/>
                </a:solidFill>
              </a:rPr>
              <a:t>ATTIVABILI REGIONE PUGLIA</a:t>
            </a:r>
            <a:br>
              <a:rPr lang="it-IT" sz="4400" b="1" dirty="0">
                <a:solidFill>
                  <a:srgbClr val="FF0000"/>
                </a:solidFill>
              </a:rPr>
            </a:br>
            <a:r>
              <a:rPr lang="it-IT" sz="4000" b="1" dirty="0">
                <a:solidFill>
                  <a:srgbClr val="FF0000"/>
                </a:solidFill>
              </a:rPr>
              <a:t/>
            </a:r>
            <a:br>
              <a:rPr lang="it-IT" sz="4000" b="1" dirty="0">
                <a:solidFill>
                  <a:srgbClr val="FF0000"/>
                </a:solidFill>
              </a:rPr>
            </a:br>
            <a:r>
              <a:rPr lang="it-IT" sz="4400" b="1" dirty="0">
                <a:solidFill>
                  <a:srgbClr val="FF0000"/>
                </a:solidFill>
              </a:rPr>
              <a:t>ciclo di programmazione 2021-2027</a:t>
            </a: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50" y="437206"/>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7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
            </a:r>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 nel Mezzogiorno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Delibera </a:t>
            </a:r>
            <a:r>
              <a:rPr lang="it-IT" dirty="0" err="1"/>
              <a:t>Cipe</a:t>
            </a:r>
            <a:r>
              <a:rPr lang="it-IT" dirty="0"/>
              <a:t> 61 del 2020 : assegnazione di risorse FSC 2014-2020 </a:t>
            </a:r>
          </a:p>
          <a:p>
            <a:pPr marL="0" indent="0" algn="just">
              <a:buNone/>
            </a:pPr>
            <a:r>
              <a:rPr lang="it-IT" dirty="0"/>
              <a:t>Prima assegnazione dell’importo di 10 milioni di euro: 5 milioni di euro per l’</a:t>
            </a:r>
            <a:r>
              <a:rPr lang="it-IT" dirty="0" err="1"/>
              <a:t>annualita</a:t>
            </a:r>
            <a:r>
              <a:rPr lang="it-IT" dirty="0"/>
              <a:t>̀ 2021; 5 milioni di euro per l’</a:t>
            </a:r>
            <a:r>
              <a:rPr lang="it-IT" dirty="0" err="1"/>
              <a:t>annualita</a:t>
            </a:r>
            <a:r>
              <a:rPr lang="it-IT" dirty="0"/>
              <a:t>̀ 2022 </a:t>
            </a:r>
          </a:p>
          <a:p>
            <a:pPr marL="0" indent="0" algn="just">
              <a:buNone/>
            </a:pPr>
            <a:r>
              <a:rPr lang="it-IT" sz="3000" dirty="0"/>
              <a:t>Risorse </a:t>
            </a:r>
            <a:r>
              <a:rPr lang="it-IT" dirty="0"/>
              <a:t>attribuite all’Agenzia per la coesione territoriale per il finanziamento, nell’ambito del «Piano per la valorizzazione di beni confiscati esemplari nel Mezzogiorno» di uno specifico asse destinato al </a:t>
            </a:r>
            <a:r>
              <a:rPr lang="it-IT" b="1" dirty="0"/>
              <a:t>sostegno dell’</a:t>
            </a:r>
            <a:r>
              <a:rPr lang="it-IT" b="1" dirty="0" err="1"/>
              <a:t>attivita</a:t>
            </a:r>
            <a:r>
              <a:rPr lang="it-IT" b="1" dirty="0"/>
              <a:t>̀ progettuale in favore di enti pubblici</a:t>
            </a:r>
            <a:r>
              <a:rPr lang="it-IT" dirty="0"/>
              <a:t> impegnati a definire, per i beni in confisca definitiva ubicati nel Mezzogiorno e qualificati come esemplari, progetti di valorizzazione, declinati in: </a:t>
            </a:r>
          </a:p>
          <a:p>
            <a:pPr marL="0" indent="0" algn="just">
              <a:buNone/>
            </a:pPr>
            <a:r>
              <a:rPr lang="it-IT" i="1" dirty="0"/>
              <a:t> a) </a:t>
            </a:r>
            <a:r>
              <a:rPr lang="it-IT" dirty="0"/>
              <a:t>indizione di concorsi di idee; </a:t>
            </a:r>
          </a:p>
          <a:p>
            <a:pPr marL="0" indent="0" algn="just">
              <a:buNone/>
            </a:pPr>
            <a:r>
              <a:rPr lang="it-IT" i="1" dirty="0"/>
              <a:t> b) </a:t>
            </a:r>
            <a:r>
              <a:rPr lang="it-IT" dirty="0"/>
              <a:t>definizione di piani di gestione; </a:t>
            </a:r>
          </a:p>
          <a:p>
            <a:pPr marL="0" indent="0" algn="just">
              <a:buNone/>
              <a:tabLst>
                <a:tab pos="122238" algn="l"/>
              </a:tabLst>
            </a:pPr>
            <a:r>
              <a:rPr lang="it-IT" i="1" dirty="0"/>
              <a:t> c) </a:t>
            </a:r>
            <a:r>
              <a:rPr lang="it-IT" dirty="0"/>
              <a:t>elaborazione di progetti definitivi o esecutivi, a partire dai progetti di </a:t>
            </a:r>
            <a:r>
              <a:rPr lang="it-IT" dirty="0" err="1"/>
              <a:t>fattibilita</a:t>
            </a:r>
            <a:r>
              <a:rPr lang="it-IT" dirty="0"/>
              <a:t>̀        tecnica ed economica e atti propedeutici. </a:t>
            </a:r>
          </a:p>
          <a:p>
            <a:endParaRPr lang="it-IT" dirty="0"/>
          </a:p>
        </p:txBody>
      </p:sp>
    </p:spTree>
    <p:extLst>
      <p:ext uri="{BB962C8B-B14F-4D97-AF65-F5344CB8AC3E}">
        <p14:creationId xmlns:p14="http://schemas.microsoft.com/office/powerpoint/2010/main" val="312389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
            </a:r>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 nel Mezzogiorno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La dotazione complessiva del «Piano per la valorizzazione dei beni confiscati esemplari nel Mezzogiorno» è affidata all’Agenzia per la coesione territoriale. </a:t>
            </a:r>
          </a:p>
          <a:p>
            <a:pPr marL="0" indent="0" algn="just">
              <a:buNone/>
            </a:pPr>
            <a:endParaRPr lang="it-IT" sz="2400" dirty="0"/>
          </a:p>
          <a:p>
            <a:pPr marL="0" indent="0" algn="just">
              <a:buNone/>
            </a:pPr>
            <a:r>
              <a:rPr lang="it-IT" sz="2400" dirty="0"/>
              <a:t>Le </a:t>
            </a:r>
            <a:r>
              <a:rPr lang="it-IT" sz="2400" dirty="0" err="1"/>
              <a:t>modalita</a:t>
            </a:r>
            <a:r>
              <a:rPr lang="it-IT" sz="2400" dirty="0"/>
              <a:t>̀ di successive assegnazioni finanziarie saranno determinate all’atto dell’approvazione dello stesso ad esito di una ricognizione svolta dal Tavolo di indirizzo e verifica della strategia nazionale per la valorizzazione dei beni confiscati attraverso le politiche di coesione, nel rispetto del criterio normativo di riparto percentuale 80% al Mezzogiorno e del 20% al Centro Nord in relazione alla dotazione complessiva del FSC 2014-2020. </a:t>
            </a:r>
          </a:p>
          <a:p>
            <a:endParaRPr lang="it-IT" dirty="0"/>
          </a:p>
        </p:txBody>
      </p:sp>
    </p:spTree>
    <p:extLst>
      <p:ext uri="{BB962C8B-B14F-4D97-AF65-F5344CB8AC3E}">
        <p14:creationId xmlns:p14="http://schemas.microsoft.com/office/powerpoint/2010/main" val="128318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solidFill>
                  <a:srgbClr val="FF0000"/>
                </a:solidFill>
              </a:rPr>
              <a:t>DPCM 17 luglio 2020- Infrastrutture sociali (c.d. “Decreto Sud”)</a:t>
            </a:r>
          </a:p>
        </p:txBody>
      </p:sp>
      <p:sp>
        <p:nvSpPr>
          <p:cNvPr id="3" name="Segnaposto contenuto 2"/>
          <p:cNvSpPr>
            <a:spLocks noGrp="1"/>
          </p:cNvSpPr>
          <p:nvPr>
            <p:ph idx="1"/>
          </p:nvPr>
        </p:nvSpPr>
        <p:spPr/>
        <p:txBody>
          <a:bodyPr>
            <a:normAutofit/>
          </a:bodyPr>
          <a:lstStyle/>
          <a:p>
            <a:pPr marL="0" indent="0" algn="just">
              <a:buNone/>
            </a:pPr>
            <a:r>
              <a:rPr lang="it-IT" dirty="0"/>
              <a:t>DECRETO DEL PRESIDENTE DEL CONSIGLIO DEI MINISTRI 17 luglio 2020. </a:t>
            </a:r>
            <a:endParaRPr lang="it-IT" sz="2400" dirty="0"/>
          </a:p>
          <a:p>
            <a:pPr marL="0" indent="0" algn="just">
              <a:buNone/>
            </a:pPr>
            <a:r>
              <a:rPr lang="it-IT" sz="2400" dirty="0"/>
              <a:t>Il decreto definisce, in applicazione dei commi 311 e 312 dell’art. 1 della legge 27 dicembre 2019, n. 160, per ciascuno degli anni dal 2020 al 2023, le </a:t>
            </a:r>
            <a:r>
              <a:rPr lang="it-IT" sz="2400" dirty="0" err="1"/>
              <a:t>modalita</a:t>
            </a:r>
            <a:r>
              <a:rPr lang="it-IT" sz="2400" dirty="0"/>
              <a:t>̀ di assegnazione dei contributi per investimenti in infrastrutture sociali ai comuni situati nel territorio delle Regioni Abruzzo, Basilicata, Calabria, Campania, Molise, Puglia, Sardegna e Sicilia, nel limite massimo di </a:t>
            </a:r>
            <a:r>
              <a:rPr lang="it-IT" sz="2400" b="1" dirty="0"/>
              <a:t>75 milioni di euro annui</a:t>
            </a:r>
            <a:r>
              <a:rPr lang="it-IT" sz="2400" dirty="0"/>
              <a:t>, a valere sul Fondo Sviluppo e Coesione (FSC) di cui all’art. 1, comma 6, della legge 27 dicembre 2013, n. 147, nonché le </a:t>
            </a:r>
            <a:r>
              <a:rPr lang="it-IT" sz="2400" dirty="0" err="1"/>
              <a:t>modalita</a:t>
            </a:r>
            <a:r>
              <a:rPr lang="it-IT" sz="2400" dirty="0"/>
              <a:t>̀ di rendicontazione, verifica e recupero delle somme non utilizzate. </a:t>
            </a:r>
          </a:p>
          <a:p>
            <a:pPr marL="0" indent="0" algn="just">
              <a:buNone/>
            </a:pPr>
            <a:r>
              <a:rPr lang="it-IT" sz="2400" dirty="0"/>
              <a:t>Il comune beneficiario del contributo </a:t>
            </a:r>
            <a:r>
              <a:rPr lang="it-IT" sz="2400" dirty="0" err="1"/>
              <a:t>puo</a:t>
            </a:r>
            <a:r>
              <a:rPr lang="it-IT" sz="2400" dirty="0"/>
              <a:t>̀ finanziare uno o più lavori pubblici in infrastrutture sociali, a condizione che gli stessi non siano </a:t>
            </a:r>
            <a:r>
              <a:rPr lang="it-IT" sz="2400" dirty="0" err="1"/>
              <a:t>gia</a:t>
            </a:r>
            <a:r>
              <a:rPr lang="it-IT" sz="2400" dirty="0"/>
              <a:t>̀ integralmente finanziati da altri soggetti. </a:t>
            </a:r>
            <a:endParaRPr lang="it-IT" sz="2000" dirty="0"/>
          </a:p>
          <a:p>
            <a:pPr marL="0" indent="0">
              <a:buNone/>
            </a:pPr>
            <a:endParaRPr lang="it-IT" sz="2400" dirty="0"/>
          </a:p>
        </p:txBody>
      </p:sp>
    </p:spTree>
    <p:extLst>
      <p:ext uri="{BB962C8B-B14F-4D97-AF65-F5344CB8AC3E}">
        <p14:creationId xmlns:p14="http://schemas.microsoft.com/office/powerpoint/2010/main" val="322863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xmlns="" id="{7D7489C3-2EDF-BF45-AE6F-92DDACD4AC3A}"/>
              </a:ext>
            </a:extLst>
          </p:cNvPr>
          <p:cNvPicPr>
            <a:picLocks noChangeAspect="1"/>
          </p:cNvPicPr>
          <p:nvPr/>
        </p:nvPicPr>
        <p:blipFill>
          <a:blip r:embed="rId2"/>
          <a:stretch>
            <a:fillRect/>
          </a:stretch>
        </p:blipFill>
        <p:spPr>
          <a:xfrm>
            <a:off x="466166" y="304799"/>
            <a:ext cx="11295528" cy="6482729"/>
          </a:xfrm>
          <a:prstGeom prst="rect">
            <a:avLst/>
          </a:prstGeom>
        </p:spPr>
      </p:pic>
    </p:spTree>
    <p:extLst>
      <p:ext uri="{BB962C8B-B14F-4D97-AF65-F5344CB8AC3E}">
        <p14:creationId xmlns:p14="http://schemas.microsoft.com/office/powerpoint/2010/main" val="1284791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solidFill>
                  <a:srgbClr val="FF0000"/>
                </a:solidFill>
              </a:rPr>
              <a:t>DPCM 17 luglio 2020- Infrastrutture sociali (c.d. “Decreto Sud”)</a:t>
            </a:r>
          </a:p>
        </p:txBody>
      </p:sp>
      <p:sp>
        <p:nvSpPr>
          <p:cNvPr id="3" name="Segnaposto contenuto 2"/>
          <p:cNvSpPr>
            <a:spLocks noGrp="1"/>
          </p:cNvSpPr>
          <p:nvPr>
            <p:ph idx="1"/>
          </p:nvPr>
        </p:nvSpPr>
        <p:spPr/>
        <p:txBody>
          <a:bodyPr>
            <a:normAutofit fontScale="85000" lnSpcReduction="10000"/>
          </a:bodyPr>
          <a:lstStyle/>
          <a:p>
            <a:pPr marL="0" indent="0" algn="just">
              <a:buNone/>
            </a:pPr>
            <a:r>
              <a:rPr lang="it-IT" sz="3100" b="1" dirty="0"/>
              <a:t>Per “infrastruttura sociale”</a:t>
            </a:r>
            <a:r>
              <a:rPr lang="it-IT" sz="3100" dirty="0"/>
              <a:t> è necessario tenere presente la classificazione CUP per categoria di investimento da riferire a:</a:t>
            </a:r>
            <a:br>
              <a:rPr lang="it-IT" sz="3100" dirty="0"/>
            </a:br>
            <a:r>
              <a:rPr lang="it-IT" sz="3100" dirty="0"/>
              <a:t>- natura 03 – REALIZZAZIONE DI LAVORI PUBBLICI (tipologia 01 - “Nuova realizzazione” o tipologia 07 - “Manutenzione straordinaria”);</a:t>
            </a:r>
            <a:br>
              <a:rPr lang="it-IT" sz="3100" dirty="0"/>
            </a:br>
            <a:r>
              <a:rPr lang="it-IT" sz="3100" dirty="0"/>
              <a:t>- </a:t>
            </a:r>
            <a:r>
              <a:rPr lang="it-IT" sz="3100" b="1" dirty="0"/>
              <a:t>settore 05 – OPERE E INFRASTRUTTURE SOCIALI</a:t>
            </a:r>
            <a:r>
              <a:rPr lang="it-IT" sz="3100" dirty="0"/>
              <a:t> (cfr. pagine 5 e 8-9</a:t>
            </a:r>
            <a:r>
              <a:rPr lang="it-IT" sz="3100" b="1" dirty="0"/>
              <a:t> </a:t>
            </a:r>
            <a:r>
              <a:rPr lang="it-IT" sz="3100" dirty="0"/>
              <a:t>“</a:t>
            </a:r>
            <a:r>
              <a:rPr lang="it-IT" sz="3100" dirty="0">
                <a:hlinkClick r:id="rId2">
                  <a:extLst>
                    <a:ext uri="{A12FA001-AC4F-418D-AE19-62706E023703}">
                      <ahyp:hlinkClr xmlns:ahyp="http://schemas.microsoft.com/office/drawing/2018/hyperlinkcolor" xmlns="" val="tx"/>
                    </a:ext>
                  </a:extLst>
                </a:hlinkClick>
              </a:rPr>
              <a:t>Il sistema di classificazione dei progetti nel CUP</a:t>
            </a:r>
            <a:r>
              <a:rPr lang="it-IT" sz="3100" dirty="0"/>
              <a:t>”)</a:t>
            </a:r>
          </a:p>
          <a:p>
            <a:pPr marL="0" indent="0" algn="just">
              <a:buNone/>
            </a:pPr>
            <a:endParaRPr lang="it-IT" sz="3100" dirty="0"/>
          </a:p>
          <a:p>
            <a:pPr marL="0" indent="0" algn="just">
              <a:buNone/>
            </a:pPr>
            <a:r>
              <a:rPr lang="it-IT" sz="3100" dirty="0"/>
              <a:t>Il comune beneficiario del contributo pluriennale è tenuto ad iniziare i lavori per la realizzazione delle opere pubbliche finanziate ai sensi del comma 1 art. 2 entro: </a:t>
            </a:r>
          </a:p>
          <a:p>
            <a:pPr algn="just"/>
            <a:r>
              <a:rPr lang="it-IT" sz="3100" dirty="0"/>
              <a:t>Il 30 settembre di ciascun anno di assegnazione per i contributi riferiti agli esercizi 2021, 2022 e 2023</a:t>
            </a:r>
          </a:p>
          <a:p>
            <a:pPr marL="0" indent="0">
              <a:buNone/>
            </a:pPr>
            <a:endParaRPr lang="it-IT" sz="3100" dirty="0"/>
          </a:p>
          <a:p>
            <a:endParaRPr lang="it-IT" dirty="0"/>
          </a:p>
        </p:txBody>
      </p:sp>
    </p:spTree>
    <p:extLst>
      <p:ext uri="{BB962C8B-B14F-4D97-AF65-F5344CB8AC3E}">
        <p14:creationId xmlns:p14="http://schemas.microsoft.com/office/powerpoint/2010/main" val="319539575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4947</TotalTime>
  <Words>3010</Words>
  <Application>Microsoft Office PowerPoint</Application>
  <PresentationFormat>Widescreen</PresentationFormat>
  <Paragraphs>133</Paragraphs>
  <Slides>24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24</vt:i4>
      </vt:variant>
    </vt:vector>
  </HeadingPairs>
  <TitlesOfParts>
    <vt:vector size="28" baseType="lpstr">
      <vt:lpstr>Arial</vt:lpstr>
      <vt:lpstr>Calibri</vt:lpstr>
      <vt:lpstr>Calibri Light</vt:lpstr>
      <vt:lpstr>Tema di Office</vt:lpstr>
      <vt:lpstr>                   PRINCIPALI FONTI DI FINANZIAMENTO ATTIVATE NELLA REGIONE PUGLIA ciclo di programmazione  2014-2020  </vt:lpstr>
      <vt:lpstr>Presentazione standard di PowerPoint</vt:lpstr>
      <vt:lpstr>Obiettivo strategico 2</vt:lpstr>
      <vt:lpstr>         FONTI DI FINANZIAMENTO ATTIVABILI REGIONE PUGLIA  ciclo di programmazione 2021-2027</vt:lpstr>
      <vt:lpstr> Strategia nazionale per la valorizzazione dei beni confiscati  Piano per la valorizzazione di beni confiscati esemplari nel Mezzogiorno  </vt:lpstr>
      <vt:lpstr> Strategia nazionale per la valorizzazione dei beni confiscati  Piano per la valorizzazione di beni confiscati esemplari nel Mezzogiorno  </vt:lpstr>
      <vt:lpstr>DPCM 17 luglio 2020- Infrastrutture sociali (c.d. “Decreto Sud”)</vt:lpstr>
      <vt:lpstr>Presentazione standard di PowerPoint</vt:lpstr>
      <vt:lpstr>DPCM 17 luglio 2020- Infrastrutture sociali (c.d. “Decreto Sud”)</vt:lpstr>
      <vt:lpstr>DECRETO DEL PRESIDENTE DEL CONSIGLIO DEI MINISTRI 21 gennaio 2021 DECRETO RIGENERAZIONE URBANA </vt:lpstr>
      <vt:lpstr>DECRETO DEL PRESIDENTE DEL CONSIGLIO DEI MINISTRI 21 gennaio 2021 - DECRETO RIGENERAZIONE URBANA</vt:lpstr>
      <vt:lpstr>DECRETO DEL PRESIDENTE DEL CONSIGLIO DEI MINISTRI 21 gennaio 2021 - DECRETO RIGENERAZIONE URBANA </vt:lpstr>
      <vt:lpstr>  PIANO DI SVILUPPO E COESIONE REGIONE PUGLIA</vt:lpstr>
      <vt:lpstr>   PIANO DI SVILUPPO E COESIONE REGIONE PUGLIA </vt:lpstr>
      <vt:lpstr>  PIANO DI SVILUPPO E COESIONE REGIONE PUGLIA </vt:lpstr>
      <vt:lpstr>  PNRR - Missione 5 “Inclusione e coesione” - Componente 3 , Investimento 2  </vt:lpstr>
      <vt:lpstr> PNRR - Missione 5 “Inclusione e coesione” - Componente 3 , Investimento 2 </vt:lpstr>
      <vt:lpstr> PNRR - Missione 5 “Inclusione e coesione” - Componente 3 , Investimento 2 </vt:lpstr>
      <vt:lpstr>    LEGGE REGIONALE 28 marzo 2019, n. 14     </vt:lpstr>
      <vt:lpstr>   LEGGE REGIONALE 28 marzo 2019, n. 14    </vt:lpstr>
      <vt:lpstr> LEGGE REGIONALE 28 marzo 2019, n. 14  </vt:lpstr>
      <vt:lpstr>   LEGGE REGIONALE 28 marzo 2019, n. 14     </vt:lpstr>
      <vt:lpstr>  LEGGE REGIONALE 28 marzo 2019, n. 14   </vt:lpstr>
      <vt:lpstr>  LEGGE REGIONALE 28 marzo 2019, n. 14   </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SERVIZI CALABRIA</dc:title>
  <dc:creator>Giuseppa Pedà</dc:creator>
  <cp:lastModifiedBy>sonia la piana</cp:lastModifiedBy>
  <cp:revision>60</cp:revision>
  <cp:lastPrinted>2021-11-03T07:49:52Z</cp:lastPrinted>
  <dcterms:created xsi:type="dcterms:W3CDTF">2021-10-27T12:45:40Z</dcterms:created>
  <dcterms:modified xsi:type="dcterms:W3CDTF">2022-01-20T10:24:11Z</dcterms:modified>
</cp:coreProperties>
</file>