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7" r:id="rId5"/>
    <p:sldId id="259" r:id="rId6"/>
    <p:sldId id="262" r:id="rId7"/>
    <p:sldId id="303" r:id="rId8"/>
    <p:sldId id="293" r:id="rId9"/>
    <p:sldId id="304" r:id="rId10"/>
    <p:sldId id="305" r:id="rId11"/>
    <p:sldId id="306" r:id="rId12"/>
    <p:sldId id="307" r:id="rId13"/>
    <p:sldId id="302" r:id="rId14"/>
    <p:sldId id="294" r:id="rId15"/>
    <p:sldId id="295" r:id="rId16"/>
    <p:sldId id="264" r:id="rId17"/>
    <p:sldId id="266" r:id="rId18"/>
    <p:sldId id="275" r:id="rId19"/>
    <p:sldId id="271" r:id="rId20"/>
    <p:sldId id="273" r:id="rId21"/>
    <p:sldId id="296" r:id="rId22"/>
    <p:sldId id="283" r:id="rId23"/>
    <p:sldId id="284" r:id="rId24"/>
    <p:sldId id="285" r:id="rId25"/>
    <p:sldId id="286" r:id="rId26"/>
    <p:sldId id="287" r:id="rId27"/>
    <p:sldId id="288" r:id="rId28"/>
    <p:sldId id="292" r:id="rId29"/>
    <p:sldId id="263" r:id="rId30"/>
    <p:sldId id="279" r:id="rId31"/>
    <p:sldId id="272" r:id="rId32"/>
    <p:sldId id="268" r:id="rId33"/>
    <p:sldId id="267" r:id="rId34"/>
    <p:sldId id="269" r:id="rId35"/>
    <p:sldId id="274" r:id="rId36"/>
    <p:sldId id="276" r:id="rId37"/>
    <p:sldId id="277" r:id="rId38"/>
    <p:sldId id="297" r:id="rId39"/>
    <p:sldId id="298" r:id="rId40"/>
    <p:sldId id="299" r:id="rId41"/>
    <p:sldId id="301" r:id="rId4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4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20/07/22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20/07/22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20/07/22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20/07/22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20/07/22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20/07/22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20/07/22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20/07/22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20/07/22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20/07/22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20/07/22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20/07/22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opencoesione.gov.it/it/programmi/PSC_CALABRIA/documenti/" TargetMode="External"/><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ait.interno.gov.it/finanza-locale/documentazione/decreto-8-gennaio-2022,&#16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ait.interno.gov.it/finanza-locale/notizie/comunicato-del-1deg-febbraio-202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benisequestraticonfiscati.it/opportunita-di-finanziamento-per-i-beni-confiscati-legge-di-bilancio-2022-rigenerazione-urbana-300-milioni-di-euro-per-i-comun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fondazioneifel.it/images/finanza_locale/Classificazione_CPV_a_parte_.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27288" y="1965792"/>
            <a:ext cx="9595555" cy="4176007"/>
          </a:xfrm>
        </p:spPr>
        <p:txBody>
          <a:bodyPr>
            <a:normAutofit fontScale="90000"/>
          </a:bodyPr>
          <a:lstStyle/>
          <a:p>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br>
              <a:rPr lang="it-IT" dirty="0">
                <a:solidFill>
                  <a:srgbClr val="FF0000"/>
                </a:solidFill>
              </a:rPr>
            </a:br>
            <a:r>
              <a:rPr lang="it-IT" sz="4400" b="1" dirty="0"/>
              <a:t>PRINCIPALI FONTI DI FINANZIAMENTO</a:t>
            </a:r>
            <a:br>
              <a:rPr lang="it-IT" sz="4400" b="1" dirty="0"/>
            </a:br>
            <a:r>
              <a:rPr lang="it-IT" sz="4400" b="1" dirty="0"/>
              <a:t>ATTIVATE NELLA REGIONE SICILIANA</a:t>
            </a:r>
            <a:br>
              <a:rPr lang="it-IT" sz="4400" dirty="0"/>
            </a:br>
            <a:r>
              <a:rPr lang="it-IT" sz="4400" b="1" dirty="0"/>
              <a:t>ciclo di programmazione </a:t>
            </a:r>
            <a:br>
              <a:rPr lang="it-IT" sz="4400" b="1" dirty="0"/>
            </a:br>
            <a:r>
              <a:rPr lang="it-IT" sz="4400" b="1" dirty="0"/>
              <a:t>2014-2020</a:t>
            </a:r>
            <a:br>
              <a:rPr lang="it-IT" sz="4400" b="1" dirty="0"/>
            </a:br>
            <a:br>
              <a:rPr lang="it-IT" sz="4400" b="1" dirty="0">
                <a:solidFill>
                  <a:srgbClr val="FF0000"/>
                </a:solidFill>
              </a:rPr>
            </a:br>
            <a:endParaRPr lang="it-IT" sz="4400" b="1" dirty="0">
              <a:solidFill>
                <a:srgbClr val="FF0000"/>
              </a:solidFill>
            </a:endParaRP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8872" y="280687"/>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72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747" y="365125"/>
            <a:ext cx="11340790"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 Strategia regionale per la valorizzazione dei beni confiscati alla </a:t>
            </a:r>
            <a:r>
              <a:rPr lang="it-IT" sz="2800" b="1" dirty="0" err="1">
                <a:solidFill>
                  <a:srgbClr val="FF0000"/>
                </a:solidFill>
              </a:rPr>
              <a:t>criminalita</a:t>
            </a:r>
            <a:r>
              <a:rPr lang="it-IT" sz="2800" b="1" dirty="0">
                <a:solidFill>
                  <a:srgbClr val="FF0000"/>
                </a:solidFill>
              </a:rPr>
              <a:t>̀ </a:t>
            </a:r>
            <a:br>
              <a:rPr lang="it-IT" sz="2800" dirty="0"/>
            </a:br>
            <a:br>
              <a:rPr lang="it-IT" sz="2800" dirty="0"/>
            </a:br>
            <a:br>
              <a:rPr lang="it-IT" sz="2800" dirty="0"/>
            </a:br>
            <a:br>
              <a:rPr lang="it-IT" dirty="0"/>
            </a:br>
            <a:br>
              <a:rPr lang="it-IT" dirty="0"/>
            </a:br>
            <a:endParaRPr lang="it-IT" sz="2800" b="1" dirty="0">
              <a:solidFill>
                <a:srgbClr val="FF0000"/>
              </a:solidFill>
            </a:endParaRPr>
          </a:p>
        </p:txBody>
      </p:sp>
      <p:sp>
        <p:nvSpPr>
          <p:cNvPr id="3" name="Segnaposto contenuto 2">
            <a:extLst>
              <a:ext uri="{FF2B5EF4-FFF2-40B4-BE49-F238E27FC236}">
                <a16:creationId xmlns:a16="http://schemas.microsoft.com/office/drawing/2014/main" id="{A7F2B47F-A8B4-D64B-ADAB-0DBA7393FFD7}"/>
              </a:ext>
            </a:extLst>
          </p:cNvPr>
          <p:cNvSpPr>
            <a:spLocks noGrp="1"/>
          </p:cNvSpPr>
          <p:nvPr>
            <p:ph idx="1"/>
          </p:nvPr>
        </p:nvSpPr>
        <p:spPr>
          <a:xfrm>
            <a:off x="423746" y="1349298"/>
            <a:ext cx="10930053" cy="4827665"/>
          </a:xfrm>
        </p:spPr>
        <p:txBody>
          <a:bodyPr>
            <a:normAutofit fontScale="85000" lnSpcReduction="20000"/>
          </a:bodyPr>
          <a:lstStyle/>
          <a:p>
            <a:pPr marL="0" indent="0">
              <a:buNone/>
            </a:pPr>
            <a:r>
              <a:rPr lang="it-IT" b="1" dirty="0"/>
              <a:t>Obiettivo specifico 2 - Sostegno alla valorizzazione dei beni immobili confiscati. </a:t>
            </a:r>
            <a:endParaRPr lang="it-IT" dirty="0"/>
          </a:p>
          <a:p>
            <a:pPr marL="0" indent="0">
              <a:buNone/>
            </a:pPr>
            <a:r>
              <a:rPr lang="it-IT" dirty="0"/>
              <a:t>La Strategia, attraverso la valorizzazione dei beni confiscati, intende </a:t>
            </a:r>
            <a:r>
              <a:rPr lang="it-IT" b="1" dirty="0"/>
              <a:t>sostenere il percorso di riutilizzo dei beni confiscati mettendo tali beni a servizio della cittadinanza attiva e del bene comune</a:t>
            </a:r>
            <a:r>
              <a:rPr lang="it-IT" dirty="0"/>
              <a:t>, in un’ottica di valorizzazione del principio di </a:t>
            </a:r>
            <a:r>
              <a:rPr lang="it-IT" dirty="0" err="1"/>
              <a:t>sussidiarieta</a:t>
            </a:r>
            <a:r>
              <a:rPr lang="it-IT" dirty="0"/>
              <a:t>̀. A tal fine, si </a:t>
            </a:r>
            <a:r>
              <a:rPr lang="it-IT" dirty="0" err="1"/>
              <a:t>potra</a:t>
            </a:r>
            <a:r>
              <a:rPr lang="it-IT" dirty="0"/>
              <a:t>̀ istituire un </a:t>
            </a:r>
            <a:r>
              <a:rPr lang="it-IT" b="1" dirty="0"/>
              <a:t>Fondo di progettazione </a:t>
            </a:r>
            <a:r>
              <a:rPr lang="it-IT" dirty="0"/>
              <a:t>(o specifica sezione in uno dei Fondi </a:t>
            </a:r>
            <a:r>
              <a:rPr lang="it-IT" dirty="0" err="1"/>
              <a:t>gia</a:t>
            </a:r>
            <a:r>
              <a:rPr lang="it-IT" dirty="0"/>
              <a:t>̀ esistenti) </a:t>
            </a:r>
            <a:r>
              <a:rPr lang="it-IT" b="1" dirty="0"/>
              <a:t>per favorire la definizione degli interventi di valorizzazione da parte dei portatori di interesse</a:t>
            </a:r>
            <a:r>
              <a:rPr lang="it-IT" dirty="0"/>
              <a:t>. </a:t>
            </a:r>
          </a:p>
          <a:p>
            <a:r>
              <a:rPr lang="it-IT" dirty="0"/>
              <a:t>La Regione Siciliana intende intervenire a sostegno dei beni immobili confiscati alla </a:t>
            </a:r>
            <a:r>
              <a:rPr lang="it-IT" dirty="0" err="1"/>
              <a:t>criminalita</a:t>
            </a:r>
            <a:r>
              <a:rPr lang="it-IT" dirty="0"/>
              <a:t>̀ organizzata valorizzando la loro capacità di generare “</a:t>
            </a:r>
            <a:r>
              <a:rPr lang="it-IT" i="1" dirty="0"/>
              <a:t>economia legale</a:t>
            </a:r>
            <a:r>
              <a:rPr lang="it-IT" dirty="0"/>
              <a:t>” in un percorso che coinvolga i soggetti istituzionali, quali le Prefetture, e del privato sociale potenzialmente interessati nell’articolato processo di rigenerazione e valorizzazione dei beni sottratti alla </a:t>
            </a:r>
            <a:r>
              <a:rPr lang="it-IT" dirty="0" err="1"/>
              <a:t>criminalita</a:t>
            </a:r>
            <a:r>
              <a:rPr lang="it-IT" dirty="0"/>
              <a:t>̀ organizzata. La sfida che l’Amministrazione regionale intende affrontare è quella di </a:t>
            </a:r>
            <a:r>
              <a:rPr lang="it-IT" b="1" dirty="0"/>
              <a:t>sostenere gli investimenti materiali e immateriali delle cooperative sociali e altri soggetti di cui all’art. 48, c. 3 del “</a:t>
            </a:r>
            <a:r>
              <a:rPr lang="it-IT" b="1" i="1" dirty="0"/>
              <a:t>Codice Antimafia</a:t>
            </a:r>
            <a:r>
              <a:rPr lang="it-IT" b="1" dirty="0"/>
              <a:t>”, accompagnando il percorso valorizzazione dei beni immobili nel circuito dell’economia legale, favorendo l’occupazione dei soggetti svantaggiati e l’offerta di servizi da parte di soggetti del settore no profit</a:t>
            </a:r>
            <a:r>
              <a:rPr lang="it-IT" dirty="0"/>
              <a:t>. </a:t>
            </a:r>
          </a:p>
          <a:p>
            <a:pPr marL="0" indent="0">
              <a:buNone/>
            </a:pPr>
            <a:endParaRPr lang="it-IT" dirty="0"/>
          </a:p>
          <a:p>
            <a:endParaRPr lang="it-IT" dirty="0"/>
          </a:p>
        </p:txBody>
      </p:sp>
    </p:spTree>
    <p:extLst>
      <p:ext uri="{BB962C8B-B14F-4D97-AF65-F5344CB8AC3E}">
        <p14:creationId xmlns:p14="http://schemas.microsoft.com/office/powerpoint/2010/main" val="194919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747" y="365125"/>
            <a:ext cx="11340790"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 Strategia regionale per la valorizzazione dei beni confiscati alla </a:t>
            </a:r>
            <a:r>
              <a:rPr lang="it-IT" sz="2800" b="1" dirty="0" err="1">
                <a:solidFill>
                  <a:srgbClr val="FF0000"/>
                </a:solidFill>
              </a:rPr>
              <a:t>criminalita</a:t>
            </a:r>
            <a:r>
              <a:rPr lang="it-IT" sz="2800" b="1" dirty="0">
                <a:solidFill>
                  <a:srgbClr val="FF0000"/>
                </a:solidFill>
              </a:rPr>
              <a:t>̀ </a:t>
            </a:r>
            <a:br>
              <a:rPr lang="it-IT" sz="2800" dirty="0"/>
            </a:br>
            <a:br>
              <a:rPr lang="it-IT" sz="2800" dirty="0"/>
            </a:br>
            <a:br>
              <a:rPr lang="it-IT" sz="2800" dirty="0"/>
            </a:br>
            <a:br>
              <a:rPr lang="it-IT" dirty="0"/>
            </a:br>
            <a:br>
              <a:rPr lang="it-IT" dirty="0"/>
            </a:br>
            <a:endParaRPr lang="it-IT" sz="2800" b="1" dirty="0">
              <a:solidFill>
                <a:srgbClr val="FF0000"/>
              </a:solidFill>
            </a:endParaRPr>
          </a:p>
        </p:txBody>
      </p:sp>
      <p:sp>
        <p:nvSpPr>
          <p:cNvPr id="3" name="Segnaposto contenuto 2">
            <a:extLst>
              <a:ext uri="{FF2B5EF4-FFF2-40B4-BE49-F238E27FC236}">
                <a16:creationId xmlns:a16="http://schemas.microsoft.com/office/drawing/2014/main" id="{A7F2B47F-A8B4-D64B-ADAB-0DBA7393FFD7}"/>
              </a:ext>
            </a:extLst>
          </p:cNvPr>
          <p:cNvSpPr>
            <a:spLocks noGrp="1"/>
          </p:cNvSpPr>
          <p:nvPr>
            <p:ph idx="1"/>
          </p:nvPr>
        </p:nvSpPr>
        <p:spPr>
          <a:xfrm>
            <a:off x="423746" y="1349298"/>
            <a:ext cx="10930053" cy="4827665"/>
          </a:xfrm>
        </p:spPr>
        <p:txBody>
          <a:bodyPr>
            <a:normAutofit fontScale="77500" lnSpcReduction="20000"/>
          </a:bodyPr>
          <a:lstStyle/>
          <a:p>
            <a:pPr marL="0" indent="0">
              <a:buNone/>
            </a:pPr>
            <a:r>
              <a:rPr lang="it-IT" b="1" dirty="0"/>
              <a:t>Obiettivo specifico 3</a:t>
            </a:r>
            <a:br>
              <a:rPr lang="it-IT" b="1" dirty="0"/>
            </a:br>
            <a:r>
              <a:rPr lang="it-IT" b="1" dirty="0"/>
              <a:t>Favorire la re-immissione nel circuito dell’economia legale delle aziende confiscate </a:t>
            </a:r>
            <a:endParaRPr lang="it-IT" dirty="0"/>
          </a:p>
          <a:p>
            <a:pPr marL="0" indent="0">
              <a:buNone/>
            </a:pPr>
            <a:r>
              <a:rPr lang="it-IT" dirty="0"/>
              <a:t>La Regione Siciliana intende salvaguardare l’occupazione dei lavoratori di tali imprese soste- </a:t>
            </a:r>
            <a:r>
              <a:rPr lang="it-IT" dirty="0" err="1"/>
              <a:t>nendo</a:t>
            </a:r>
            <a:r>
              <a:rPr lang="it-IT" dirty="0"/>
              <a:t> la </a:t>
            </a:r>
            <a:r>
              <a:rPr lang="it-IT" dirty="0" err="1"/>
              <a:t>competitivita</a:t>
            </a:r>
            <a:r>
              <a:rPr lang="it-IT" dirty="0"/>
              <a:t>̀ delle stesse. La Regione Siciliana, inoltre, interviene a valle delle </a:t>
            </a:r>
            <a:r>
              <a:rPr lang="it-IT" dirty="0" err="1"/>
              <a:t>attivita</a:t>
            </a:r>
            <a:r>
              <a:rPr lang="it-IT" dirty="0"/>
              <a:t>̀ di gestione delle aziende sequestrate e confiscate curate dapprima dall’amministratore giudiziario nominato dal Tribunale e successivamente dall’Agenzia Nazionale per l’Amministrazione e la destinazione dei beni sequestrati e confiscati alla </a:t>
            </a:r>
            <a:r>
              <a:rPr lang="it-IT" dirty="0" err="1"/>
              <a:t>criminalita</a:t>
            </a:r>
            <a:r>
              <a:rPr lang="it-IT" dirty="0"/>
              <a:t>̀ organizzata. </a:t>
            </a:r>
          </a:p>
          <a:p>
            <a:r>
              <a:rPr lang="it-IT" dirty="0"/>
              <a:t>La sfida che l’amministrazione regionale intende affrontare è quella di </a:t>
            </a:r>
            <a:r>
              <a:rPr lang="it-IT" b="1" dirty="0"/>
              <a:t>sostenere gli investimenti materiali e immateriali dei soggetti che hanno affittato o acquisito un’azienda confiscata dalla mafia, accompagnando il percorso di re-immissione della stessa nel circuito dell’eco- </a:t>
            </a:r>
            <a:r>
              <a:rPr lang="it-IT" b="1" dirty="0" err="1"/>
              <a:t>nomia</a:t>
            </a:r>
            <a:r>
              <a:rPr lang="it-IT" b="1" dirty="0"/>
              <a:t> legale e favorendo il rafforzamento della </a:t>
            </a:r>
            <a:r>
              <a:rPr lang="it-IT" b="1" dirty="0" err="1"/>
              <a:t>competitivita</a:t>
            </a:r>
            <a:r>
              <a:rPr lang="it-IT" b="1" dirty="0"/>
              <a:t>̀</a:t>
            </a:r>
            <a:r>
              <a:rPr lang="it-IT" dirty="0"/>
              <a:t>. </a:t>
            </a:r>
          </a:p>
          <a:p>
            <a:r>
              <a:rPr lang="it-IT" dirty="0"/>
              <a:t>Al fine di incrementare significativamente il numero di imprese confiscate da far rientrare nel circuito dell’economia legale è intenzione dell’amministrazione regionale di </a:t>
            </a:r>
            <a:r>
              <a:rPr lang="it-IT" b="1" dirty="0"/>
              <a:t>rendere disponibile un supporto tecnico che favorisca il miglioramento dei programmi di ripresa o prosecuzione ovvero la collaborazione degli operatori economici del territorio con le aziende sequestrate e confiscate nel loro percorso di emersione alla </a:t>
            </a:r>
            <a:r>
              <a:rPr lang="it-IT" b="1" dirty="0" err="1"/>
              <a:t>legalita</a:t>
            </a:r>
            <a:r>
              <a:rPr lang="it-IT" dirty="0"/>
              <a:t>̀. </a:t>
            </a:r>
          </a:p>
          <a:p>
            <a:endParaRPr lang="it-IT" dirty="0"/>
          </a:p>
          <a:p>
            <a:endParaRPr lang="it-IT" dirty="0"/>
          </a:p>
          <a:p>
            <a:endParaRPr lang="it-IT" dirty="0"/>
          </a:p>
          <a:p>
            <a:pPr marL="0" indent="0">
              <a:buNone/>
            </a:pPr>
            <a:endParaRPr lang="it-IT" dirty="0"/>
          </a:p>
          <a:p>
            <a:endParaRPr lang="it-IT" dirty="0"/>
          </a:p>
        </p:txBody>
      </p:sp>
    </p:spTree>
    <p:extLst>
      <p:ext uri="{BB962C8B-B14F-4D97-AF65-F5344CB8AC3E}">
        <p14:creationId xmlns:p14="http://schemas.microsoft.com/office/powerpoint/2010/main" val="46812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747" y="365125"/>
            <a:ext cx="11340790"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L’attuazione della Strategia regionale e il modello di </a:t>
            </a:r>
            <a:r>
              <a:rPr lang="it-IT" sz="2800" b="1" dirty="0" err="1">
                <a:solidFill>
                  <a:srgbClr val="FF0000"/>
                </a:solidFill>
              </a:rPr>
              <a:t>governance</a:t>
            </a:r>
            <a:br>
              <a:rPr lang="it-IT" sz="2800" dirty="0">
                <a:solidFill>
                  <a:srgbClr val="FF0000"/>
                </a:solidFill>
              </a:rPr>
            </a:br>
            <a:br>
              <a:rPr lang="it-IT" sz="2800" dirty="0"/>
            </a:br>
            <a:br>
              <a:rPr lang="it-IT" sz="2800" dirty="0"/>
            </a:br>
            <a:br>
              <a:rPr lang="it-IT" dirty="0"/>
            </a:br>
            <a:br>
              <a:rPr lang="it-IT" dirty="0"/>
            </a:br>
            <a:endParaRPr lang="it-IT" sz="2800" b="1" dirty="0">
              <a:solidFill>
                <a:srgbClr val="FF0000"/>
              </a:solidFill>
            </a:endParaRPr>
          </a:p>
        </p:txBody>
      </p:sp>
      <p:sp>
        <p:nvSpPr>
          <p:cNvPr id="3" name="Segnaposto contenuto 2">
            <a:extLst>
              <a:ext uri="{FF2B5EF4-FFF2-40B4-BE49-F238E27FC236}">
                <a16:creationId xmlns:a16="http://schemas.microsoft.com/office/drawing/2014/main" id="{A7F2B47F-A8B4-D64B-ADAB-0DBA7393FFD7}"/>
              </a:ext>
            </a:extLst>
          </p:cNvPr>
          <p:cNvSpPr>
            <a:spLocks noGrp="1"/>
          </p:cNvSpPr>
          <p:nvPr>
            <p:ph idx="1"/>
          </p:nvPr>
        </p:nvSpPr>
        <p:spPr>
          <a:xfrm>
            <a:off x="423746" y="1349298"/>
            <a:ext cx="10930053" cy="4827665"/>
          </a:xfrm>
        </p:spPr>
        <p:txBody>
          <a:bodyPr>
            <a:normAutofit/>
          </a:bodyPr>
          <a:lstStyle/>
          <a:p>
            <a:pPr marL="0" indent="0">
              <a:buNone/>
            </a:pPr>
            <a:r>
              <a:rPr lang="it-IT" dirty="0"/>
              <a:t>La </a:t>
            </a:r>
            <a:r>
              <a:rPr lang="it-IT" dirty="0" err="1"/>
              <a:t>governance</a:t>
            </a:r>
            <a:r>
              <a:rPr lang="it-IT" dirty="0"/>
              <a:t> della Strategia prevede l’istituzione di un Gruppo tecnico di coordinamento e sorveglianza, coordinato dal Direttore Dipartimento della Programmazione, di cui faranno parte, oltre la Segreteria Generale, le altre </a:t>
            </a:r>
            <a:r>
              <a:rPr lang="it-IT" dirty="0" err="1"/>
              <a:t>Autorita</a:t>
            </a:r>
            <a:r>
              <a:rPr lang="it-IT" dirty="0"/>
              <a:t>̀ di Gestione dei fondi della politica di coesione che dovranno rendere disponibili le risorse per l’attuazione della Strategia.</a:t>
            </a:r>
          </a:p>
          <a:p>
            <a:pPr marL="0" indent="0">
              <a:buNone/>
            </a:pPr>
            <a:r>
              <a:rPr lang="it-IT" i="1" dirty="0"/>
              <a:t>«Con questa Strategia definiamo oggi una </a:t>
            </a:r>
            <a:r>
              <a:rPr lang="it-IT" i="1" dirty="0" err="1"/>
              <a:t>governance</a:t>
            </a:r>
            <a:r>
              <a:rPr lang="it-IT" i="1" dirty="0"/>
              <a:t> rafforzata, tracciando un percorso organico di azioni da mettere in atto per rimuovere gli ostacoli che si frappongono alla dovuta valorizzazione dei beni, rendendo disponibili le risorse e gli strumenti per creare servizi e occasioni di crescita, umana e professionale, per i giovani siciliani» </a:t>
            </a:r>
          </a:p>
          <a:p>
            <a:pPr marL="0" indent="0">
              <a:buNone/>
            </a:pPr>
            <a:r>
              <a:rPr lang="it-IT" i="1" dirty="0"/>
              <a:t>Nello Musumeci – Presidente Regione Sicilia</a:t>
            </a:r>
            <a:endParaRPr lang="it-IT" dirty="0"/>
          </a:p>
          <a:p>
            <a:pPr marL="0" indent="0">
              <a:buNone/>
            </a:pPr>
            <a:endParaRPr lang="it-IT" dirty="0"/>
          </a:p>
          <a:p>
            <a:pPr marL="0" indent="0">
              <a:buNone/>
            </a:pPr>
            <a:endParaRPr lang="it-IT" dirty="0"/>
          </a:p>
          <a:p>
            <a:endParaRPr lang="it-IT" dirty="0"/>
          </a:p>
          <a:p>
            <a:endParaRPr lang="it-IT" dirty="0"/>
          </a:p>
          <a:p>
            <a:endParaRPr lang="it-IT" dirty="0"/>
          </a:p>
          <a:p>
            <a:pPr marL="0" indent="0">
              <a:buNone/>
            </a:pPr>
            <a:endParaRPr lang="it-IT" dirty="0"/>
          </a:p>
          <a:p>
            <a:endParaRPr lang="it-IT" dirty="0"/>
          </a:p>
        </p:txBody>
      </p:sp>
    </p:spTree>
    <p:extLst>
      <p:ext uri="{BB962C8B-B14F-4D97-AF65-F5344CB8AC3E}">
        <p14:creationId xmlns:p14="http://schemas.microsoft.com/office/powerpoint/2010/main" val="136484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br>
              <a:rPr lang="it-IT" sz="2800" dirty="0"/>
            </a:br>
            <a:br>
              <a:rPr lang="it-IT" sz="2800" dirty="0"/>
            </a:br>
            <a:br>
              <a:rPr lang="it-IT" sz="2800" dirty="0"/>
            </a:br>
            <a:r>
              <a:rPr lang="it-IT" sz="3600" b="1" dirty="0">
                <a:solidFill>
                  <a:srgbClr val="FF0000"/>
                </a:solidFill>
              </a:rPr>
              <a:t>FSC 2021-2027: risorse, aree tematiche e criteri generali per la programmazione </a:t>
            </a:r>
            <a:br>
              <a:rPr lang="it-IT" dirty="0"/>
            </a:br>
            <a:br>
              <a:rPr lang="it-IT" dirty="0"/>
            </a:br>
            <a:endParaRPr lang="it-IT" sz="2800" b="1" dirty="0">
              <a:solidFill>
                <a:srgbClr val="FF0000"/>
              </a:solidFill>
            </a:endParaRPr>
          </a:p>
        </p:txBody>
      </p:sp>
      <p:sp>
        <p:nvSpPr>
          <p:cNvPr id="3" name="Segnaposto contenuto 2"/>
          <p:cNvSpPr>
            <a:spLocks noGrp="1"/>
          </p:cNvSpPr>
          <p:nvPr>
            <p:ph idx="1"/>
          </p:nvPr>
        </p:nvSpPr>
        <p:spPr>
          <a:xfrm>
            <a:off x="372533" y="1828799"/>
            <a:ext cx="11328400" cy="4664075"/>
          </a:xfrm>
        </p:spPr>
        <p:txBody>
          <a:bodyPr>
            <a:normAutofit fontScale="55000" lnSpcReduction="20000"/>
          </a:bodyPr>
          <a:lstStyle/>
          <a:p>
            <a:pPr marL="0" indent="0">
              <a:buNone/>
            </a:pPr>
            <a:r>
              <a:rPr lang="it-IT" sz="3800" dirty="0"/>
              <a:t>La programmazione del Fondo sviluppo e coesione per il ciclo 2021-2027 (FSC) interviene in una fase di forte mobilitazione per il rilancio degli investimenti e l’attuazione di riforme per l’intero Paese (80 % delle risorse del Fondo FSC sono stanziate a favore del Mezzogiorno, 20% per le altre Regioni).</a:t>
            </a:r>
          </a:p>
          <a:p>
            <a:pPr marL="0" indent="0">
              <a:buNone/>
            </a:pPr>
            <a:r>
              <a:rPr lang="it-IT" sz="3800" b="1" dirty="0"/>
              <a:t>Il Fondo FSC </a:t>
            </a:r>
            <a:r>
              <a:rPr lang="it-IT" sz="3800" b="1" dirty="0" err="1"/>
              <a:t>puo</a:t>
            </a:r>
            <a:r>
              <a:rPr lang="it-IT" sz="3800" b="1" dirty="0"/>
              <a:t>̀ contare, alla data del 28 febbraio 2022, su una </a:t>
            </a:r>
            <a:r>
              <a:rPr lang="it-IT" sz="3800" b="1" dirty="0" err="1"/>
              <a:t>disponibilita</a:t>
            </a:r>
            <a:r>
              <a:rPr lang="it-IT" sz="3800" b="1" dirty="0"/>
              <a:t>̀ complessiva di circa 58,6 miliardi di euro. </a:t>
            </a:r>
          </a:p>
          <a:p>
            <a:pPr marL="0" indent="0">
              <a:buNone/>
            </a:pPr>
            <a:r>
              <a:rPr lang="it-IT" sz="3800" dirty="0"/>
              <a:t>L’intervento FSC si basa su sinergie con gli altri strumenti di azione per lo sviluppo, quali il PNRR, il Fondo complementare </a:t>
            </a:r>
            <a:r>
              <a:rPr lang="it-IT" sz="3800" dirty="0" err="1"/>
              <a:t>FoC</a:t>
            </a:r>
            <a:r>
              <a:rPr lang="it-IT" sz="3800" dirty="0"/>
              <a:t>, i Fondi strutturali dell'Unione europea FS. Il Fondo ha carattere pluriennale, in coerenza con l'articolazione temporale dei Fondi strutturali dell’Unione europea in periodi di programmazione settennale. </a:t>
            </a:r>
            <a:r>
              <a:rPr lang="it-IT" sz="3800" b="1" dirty="0"/>
              <a:t>Il Fondo FSC è finalizzato al finanziamento di progetti strategici di carattere sia infrastrutturale, sia immateriale, di rilievo nazionale, interregionale e regionale in un quadro di </a:t>
            </a:r>
            <a:r>
              <a:rPr lang="it-IT" sz="3800" b="1" dirty="0" err="1"/>
              <a:t>unitarieta</a:t>
            </a:r>
            <a:r>
              <a:rPr lang="it-IT" sz="3800" b="1" dirty="0"/>
              <a:t>̀ strategica, tenendo conto di principi di </a:t>
            </a:r>
            <a:r>
              <a:rPr lang="it-IT" sz="3800" b="1" dirty="0" err="1"/>
              <a:t>complementarieta</a:t>
            </a:r>
            <a:r>
              <a:rPr lang="it-IT" sz="3800" b="1" dirty="0"/>
              <a:t>̀ e </a:t>
            </a:r>
            <a:r>
              <a:rPr lang="it-IT" sz="3800" b="1" dirty="0" err="1"/>
              <a:t>addizionalita</a:t>
            </a:r>
            <a:r>
              <a:rPr lang="it-IT" sz="3800" b="1" dirty="0"/>
              <a:t>̀ sia con la programmazione dei fondi europei, sia con gli interventi di carattere ordinario</a:t>
            </a:r>
            <a:r>
              <a:rPr lang="it-IT" sz="3800" dirty="0"/>
              <a:t>. </a:t>
            </a:r>
          </a:p>
          <a:p>
            <a:pPr marL="0" indent="0">
              <a:buNone/>
            </a:pPr>
            <a:r>
              <a:rPr lang="it-IT" sz="3800" b="1" dirty="0"/>
              <a:t>Le risorse sono impiegate su obiettivi strategici</a:t>
            </a:r>
            <a:r>
              <a:rPr lang="it-IT" sz="3800" dirty="0"/>
              <a:t>, declinati per aree tematiche</a:t>
            </a:r>
            <a:r>
              <a:rPr lang="it-IT" sz="3800" b="1" dirty="0"/>
              <a:t>, riassunti </a:t>
            </a:r>
            <a:r>
              <a:rPr lang="it-IT" sz="3800" dirty="0"/>
              <a:t>in un obiettivo unificante, il Capitale umano, intrecciato con tutte le medesime aree, e in </a:t>
            </a:r>
            <a:r>
              <a:rPr lang="it-IT" sz="3800" b="1" dirty="0"/>
              <a:t>quattro grandi macro-ambiti trasversali</a:t>
            </a:r>
            <a:r>
              <a:rPr lang="it-IT" sz="3800" dirty="0"/>
              <a:t>: </a:t>
            </a:r>
          </a:p>
          <a:p>
            <a:pPr marL="0" indent="0">
              <a:buNone/>
            </a:pPr>
            <a:endParaRPr lang="it-IT" dirty="0"/>
          </a:p>
        </p:txBody>
      </p:sp>
    </p:spTree>
    <p:extLst>
      <p:ext uri="{BB962C8B-B14F-4D97-AF65-F5344CB8AC3E}">
        <p14:creationId xmlns:p14="http://schemas.microsoft.com/office/powerpoint/2010/main" val="70594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solidFill>
                  <a:srgbClr val="FF0000"/>
                </a:solidFill>
              </a:rPr>
              <a:t>FSC 2021-2027: risorse, aree tematiche e criteri generali per la programmazione</a:t>
            </a:r>
            <a:br>
              <a:rPr lang="it-IT" dirty="0"/>
            </a:br>
            <a:endParaRPr lang="it-IT" sz="2800" b="1" dirty="0">
              <a:solidFill>
                <a:srgbClr val="FF0000"/>
              </a:solidFill>
            </a:endParaRPr>
          </a:p>
        </p:txBody>
      </p:sp>
      <p:sp>
        <p:nvSpPr>
          <p:cNvPr id="3" name="Segnaposto contenuto 2"/>
          <p:cNvSpPr>
            <a:spLocks noGrp="1"/>
          </p:cNvSpPr>
          <p:nvPr>
            <p:ph idx="1"/>
          </p:nvPr>
        </p:nvSpPr>
        <p:spPr>
          <a:xfrm>
            <a:off x="575733" y="1690689"/>
            <a:ext cx="11125200" cy="4737086"/>
          </a:xfrm>
        </p:spPr>
        <p:txBody>
          <a:bodyPr>
            <a:normAutofit fontScale="32500" lnSpcReduction="20000"/>
          </a:bodyPr>
          <a:lstStyle/>
          <a:p>
            <a:pPr lvl="0"/>
            <a:r>
              <a:rPr lang="it-IT" sz="6000" dirty="0"/>
              <a:t>Adeguamento, semplificazione e potenziamento della capacità amministrativa ai compiti del Piano; </a:t>
            </a:r>
          </a:p>
          <a:p>
            <a:pPr lvl="0"/>
            <a:r>
              <a:rPr lang="it-IT" sz="6000" dirty="0"/>
              <a:t>Logistica, digitalizzazione, ambiente e </a:t>
            </a:r>
            <a:r>
              <a:rPr lang="it-IT" sz="6000" b="1" dirty="0"/>
              <a:t>rigenerazione urbana</a:t>
            </a:r>
            <a:r>
              <a:rPr lang="it-IT" sz="6000" dirty="0"/>
              <a:t>, </a:t>
            </a:r>
          </a:p>
          <a:p>
            <a:pPr lvl="0"/>
            <a:r>
              <a:rPr lang="it-IT" sz="6000" dirty="0" err="1"/>
              <a:t>Attivita</a:t>
            </a:r>
            <a:r>
              <a:rPr lang="it-IT" sz="6000" dirty="0"/>
              <a:t>̀ Produttive, Innovazione, Lavoro e </a:t>
            </a:r>
            <a:r>
              <a:rPr lang="it-IT" sz="6000" dirty="0" err="1"/>
              <a:t>Competitivita</a:t>
            </a:r>
            <a:r>
              <a:rPr lang="it-IT" sz="6000" dirty="0"/>
              <a:t>̀; </a:t>
            </a:r>
          </a:p>
          <a:p>
            <a:pPr lvl="0"/>
            <a:r>
              <a:rPr lang="it-IT" sz="6000" dirty="0"/>
              <a:t>Cultura, formazione, salute e </a:t>
            </a:r>
            <a:r>
              <a:rPr lang="it-IT" sz="6000" dirty="0" err="1"/>
              <a:t>societa</a:t>
            </a:r>
            <a:r>
              <a:rPr lang="it-IT" sz="6000" dirty="0"/>
              <a:t>̀ </a:t>
            </a:r>
          </a:p>
          <a:p>
            <a:pPr marL="0" indent="0" algn="just">
              <a:buNone/>
            </a:pPr>
            <a:r>
              <a:rPr lang="it-IT" sz="6000" dirty="0"/>
              <a:t>Gli interventi sono attuati utilizzando lo strumento del </a:t>
            </a:r>
            <a:r>
              <a:rPr lang="it-IT" sz="6000" b="1" dirty="0"/>
              <a:t>“Piano Sviluppo e Coesione” (PSC) </a:t>
            </a:r>
            <a:r>
              <a:rPr lang="it-IT" sz="6000" dirty="0"/>
              <a:t>di cui possono essere titolari le amministrazioni centrali, regionali, le città metropolitane e altre amministrazioni pubbliche individuate con </a:t>
            </a:r>
            <a:r>
              <a:rPr lang="it-IT" sz="6000" b="1" dirty="0"/>
              <a:t>deliberazione del CIPESS</a:t>
            </a:r>
            <a:r>
              <a:rPr lang="it-IT" sz="6000" dirty="0"/>
              <a:t>, su proposta del Ministro per il Sud e la Coesione territoriale. I PSC sono definiti in coerenza con i principi previsti dall'art. 44 del decreto legge “Crescita” (decreto legge n. 34 /2019 e </a:t>
            </a:r>
            <a:r>
              <a:rPr lang="it-IT" sz="6000" dirty="0" err="1"/>
              <a:t>s.m.i</a:t>
            </a:r>
            <a:r>
              <a:rPr lang="it-IT" sz="6000" dirty="0"/>
              <a:t>). </a:t>
            </a:r>
          </a:p>
          <a:p>
            <a:pPr marL="0" indent="0" algn="just">
              <a:buNone/>
            </a:pPr>
            <a:r>
              <a:rPr lang="it-IT" sz="6000" dirty="0"/>
              <a:t>Gli interventi infrastrutturali e gli incentivi alle </a:t>
            </a:r>
            <a:r>
              <a:rPr lang="it-IT" sz="6000" dirty="0" err="1"/>
              <a:t>attivita</a:t>
            </a:r>
            <a:r>
              <a:rPr lang="it-IT" sz="6000" dirty="0"/>
              <a:t>̀ produttive finanziati con le risorse FSC – da attuare su un arco temporale </a:t>
            </a:r>
            <a:r>
              <a:rPr lang="it-IT" sz="6000" dirty="0" err="1"/>
              <a:t>piu</a:t>
            </a:r>
            <a:r>
              <a:rPr lang="it-IT" sz="6000" dirty="0"/>
              <a:t>̀ lungo, anche se da definire attraverso una pianificazione finanziaria e attuativa </a:t>
            </a:r>
            <a:r>
              <a:rPr lang="it-IT" sz="6000" dirty="0" err="1"/>
              <a:t>piu</a:t>
            </a:r>
            <a:r>
              <a:rPr lang="it-IT" sz="6000" dirty="0"/>
              <a:t>̀ vincolante rispetto al passato – devono essere programmati in modo da garantire il soddisfacimento, in termini di volume, </a:t>
            </a:r>
            <a:r>
              <a:rPr lang="it-IT" sz="6000" dirty="0" err="1"/>
              <a:t>qualita</a:t>
            </a:r>
            <a:r>
              <a:rPr lang="it-IT" sz="6000" dirty="0"/>
              <a:t>̀ e </a:t>
            </a:r>
            <a:r>
              <a:rPr lang="it-IT" sz="6000" dirty="0" err="1"/>
              <a:t>accessibilita</a:t>
            </a:r>
            <a:r>
              <a:rPr lang="it-IT" sz="6000" dirty="0"/>
              <a:t>̀, di fabbisogni ulteriori rispetto a quelli assicurati dalle programmazioni a valere sui fondi europei</a:t>
            </a:r>
            <a:endParaRPr lang="it-IT" altLang="it-IT" sz="6000" i="1" dirty="0"/>
          </a:p>
          <a:p>
            <a:pPr marL="0" indent="0" algn="just">
              <a:buNone/>
            </a:pPr>
            <a:r>
              <a:rPr lang="it-IT" altLang="it-IT" sz="5500" i="1" dirty="0"/>
              <a:t>Linee di indirizzo sull’azione del Comitato interministeriale per la programmazione economica e lo sviluppo sostenibile (CIPESS) per l’anno 2022 </a:t>
            </a:r>
            <a:r>
              <a:rPr lang="it-IT" altLang="it-IT" sz="5500" dirty="0" err="1">
                <a:solidFill>
                  <a:srgbClr val="0000FF"/>
                </a:solidFill>
              </a:rPr>
              <a:t>https</a:t>
            </a:r>
            <a:r>
              <a:rPr lang="it-IT" altLang="it-IT" sz="5500" dirty="0">
                <a:solidFill>
                  <a:srgbClr val="0000FF"/>
                </a:solidFill>
              </a:rPr>
              <a:t>://</a:t>
            </a:r>
            <a:r>
              <a:rPr lang="it-IT" altLang="it-IT" sz="5500" dirty="0" err="1">
                <a:solidFill>
                  <a:srgbClr val="0000FF"/>
                </a:solidFill>
              </a:rPr>
              <a:t>www.programmazioneeconomica.gov.it</a:t>
            </a:r>
            <a:r>
              <a:rPr lang="it-IT" altLang="it-IT" sz="5500" dirty="0">
                <a:solidFill>
                  <a:srgbClr val="0000FF"/>
                </a:solidFill>
              </a:rPr>
              <a:t>/direttiva-del-presidente-del-consiglio-mario-draghi-in-materia-di-investimenti-pubblici-sostenibili/</a:t>
            </a:r>
            <a:r>
              <a:rPr lang="it-IT" altLang="it-IT" sz="5500" dirty="0"/>
              <a:t>) </a:t>
            </a:r>
          </a:p>
          <a:p>
            <a:pPr marL="0" indent="0" algn="just">
              <a:buNone/>
            </a:pPr>
            <a:endParaRPr lang="it-IT" dirty="0"/>
          </a:p>
          <a:p>
            <a:pPr marL="0" indent="0" algn="just">
              <a:buNone/>
            </a:pPr>
            <a:endParaRPr lang="it-IT" sz="2400" dirty="0"/>
          </a:p>
          <a:p>
            <a:pPr marL="0" indent="0" algn="just">
              <a:buNone/>
            </a:pPr>
            <a:endParaRPr lang="it-IT" sz="2400" dirty="0"/>
          </a:p>
          <a:p>
            <a:pPr marL="0" indent="0" algn="just">
              <a:buNone/>
            </a:pPr>
            <a:endParaRPr lang="it-IT" sz="2400" dirty="0"/>
          </a:p>
          <a:p>
            <a:pPr marL="0" indent="0">
              <a:buNone/>
            </a:pPr>
            <a:endParaRPr lang="it-IT" dirty="0"/>
          </a:p>
        </p:txBody>
      </p:sp>
      <p:pic>
        <p:nvPicPr>
          <p:cNvPr id="1034" name="Picture 10" descr="page11image311330448">
            <a:extLst>
              <a:ext uri="{FF2B5EF4-FFF2-40B4-BE49-F238E27FC236}">
                <a16:creationId xmlns:a16="http://schemas.microsoft.com/office/drawing/2014/main" id="{5AABEAA5-3F39-9248-A8F6-7A40952D7C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0325"/>
            <a:ext cx="1841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1image311330736">
            <a:extLst>
              <a:ext uri="{FF2B5EF4-FFF2-40B4-BE49-F238E27FC236}">
                <a16:creationId xmlns:a16="http://schemas.microsoft.com/office/drawing/2014/main" id="{A21AD512-B34D-404E-ACC1-226EB4395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60325"/>
            <a:ext cx="3187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1image311331024">
            <a:extLst>
              <a:ext uri="{FF2B5EF4-FFF2-40B4-BE49-F238E27FC236}">
                <a16:creationId xmlns:a16="http://schemas.microsoft.com/office/drawing/2014/main" id="{1C83FF4C-2B2E-DA4F-B2D3-C1627D5217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0" y="-60325"/>
            <a:ext cx="49276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49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solidFill>
                  <a:srgbClr val="FF0000"/>
                </a:solidFill>
              </a:rPr>
              <a:t>FSC 2021-2027: risorse, aree tematiche e criteri generali per la programmazione</a:t>
            </a:r>
            <a:br>
              <a:rPr lang="it-IT" dirty="0"/>
            </a:br>
            <a:endParaRPr lang="it-IT" sz="2800" b="1" dirty="0">
              <a:solidFill>
                <a:srgbClr val="FF0000"/>
              </a:solidFill>
            </a:endParaRPr>
          </a:p>
        </p:txBody>
      </p:sp>
      <p:sp>
        <p:nvSpPr>
          <p:cNvPr id="3" name="Segnaposto contenuto 2"/>
          <p:cNvSpPr>
            <a:spLocks noGrp="1"/>
          </p:cNvSpPr>
          <p:nvPr>
            <p:ph idx="1"/>
          </p:nvPr>
        </p:nvSpPr>
        <p:spPr>
          <a:xfrm>
            <a:off x="575733" y="1690689"/>
            <a:ext cx="11125200" cy="4737086"/>
          </a:xfrm>
        </p:spPr>
        <p:txBody>
          <a:bodyPr>
            <a:normAutofit fontScale="70000" lnSpcReduction="20000"/>
          </a:bodyPr>
          <a:lstStyle/>
          <a:p>
            <a:pPr marL="0" indent="0">
              <a:buNone/>
            </a:pPr>
            <a:r>
              <a:rPr lang="it-IT" b="1" dirty="0"/>
              <a:t>Riqualificazione urbana </a:t>
            </a:r>
          </a:p>
          <a:p>
            <a:pPr marL="0" indent="0">
              <a:buNone/>
            </a:pPr>
            <a:r>
              <a:rPr lang="it-IT" dirty="0"/>
              <a:t>L’area tematica "Riqualificazione urbana" comprende </a:t>
            </a:r>
            <a:r>
              <a:rPr lang="it-IT" b="1" dirty="0"/>
              <a:t>“Interventi di infrastrutturazione e riqualificazione ad uso civile di edifici e spazi pubblici volti ad ospitare servizi e </a:t>
            </a:r>
            <a:r>
              <a:rPr lang="it-IT" b="1" dirty="0" err="1"/>
              <a:t>attivita</a:t>
            </a:r>
            <a:r>
              <a:rPr lang="it-IT" b="1" dirty="0"/>
              <a:t>̀ di interesse collettivo, ivi comprese le </a:t>
            </a:r>
            <a:r>
              <a:rPr lang="it-IT" b="1" dirty="0" err="1"/>
              <a:t>finalita</a:t>
            </a:r>
            <a:r>
              <a:rPr lang="it-IT" b="1" dirty="0"/>
              <a:t>̀ di rigenerazione delle periferie, di infrastrutture verdi urbane, di strutture per la promozione della pratica sportiva, di miglioramento della sicurezza e </a:t>
            </a:r>
            <a:r>
              <a:rPr lang="it-IT" b="1" dirty="0" err="1"/>
              <a:t>legalita</a:t>
            </a:r>
            <a:r>
              <a:rPr lang="it-IT" b="1" dirty="0"/>
              <a:t>̀ dei luo</a:t>
            </a:r>
            <a:r>
              <a:rPr lang="it-IT" dirty="0"/>
              <a:t>ghi”. </a:t>
            </a:r>
          </a:p>
          <a:p>
            <a:pPr marL="0" indent="0" algn="just">
              <a:buNone/>
            </a:pPr>
            <a:r>
              <a:rPr lang="it-IT" dirty="0"/>
              <a:t>Nell’impostare la programmazione del FSC 2021-2027 in questa area tematica, risultano determinanti le scelte operate dalle amministrazioni centrali e locali direttamente responsabili dei meccanismi attuativi e di </a:t>
            </a:r>
            <a:r>
              <a:rPr lang="it-IT" i="1" dirty="0" err="1"/>
              <a:t>governance</a:t>
            </a:r>
            <a:r>
              <a:rPr lang="it-IT" i="1" dirty="0"/>
              <a:t> </a:t>
            </a:r>
            <a:r>
              <a:rPr lang="it-IT" dirty="0"/>
              <a:t>degli interventi. Si rende necessario, fin dalla fase programmatoria, un </a:t>
            </a:r>
            <a:r>
              <a:rPr lang="it-IT" b="1" dirty="0"/>
              <a:t>maggior coinvolgimento diretto sia delle Regioni, sia delle autonomie locali</a:t>
            </a:r>
            <a:r>
              <a:rPr lang="it-IT" dirty="0"/>
              <a:t>, con l’obiettivo di includere nella fase ascendente della </a:t>
            </a:r>
            <a:r>
              <a:rPr lang="it-IT" i="1" dirty="0"/>
              <a:t>policy </a:t>
            </a:r>
            <a:r>
              <a:rPr lang="it-IT" dirty="0"/>
              <a:t>la visione del livello istituzionale che ha migliore conoscenza delle </a:t>
            </a:r>
            <a:r>
              <a:rPr lang="it-IT" dirty="0" err="1"/>
              <a:t>priorita</a:t>
            </a:r>
            <a:r>
              <a:rPr lang="it-IT" dirty="0"/>
              <a:t>̀ territoriali e di settore. </a:t>
            </a:r>
          </a:p>
          <a:p>
            <a:pPr marL="0" indent="0" algn="just">
              <a:buNone/>
            </a:pPr>
            <a:r>
              <a:rPr lang="it-IT" b="1" dirty="0"/>
              <a:t>Gli interventi di recupero ed </a:t>
            </a:r>
            <a:r>
              <a:rPr lang="it-IT" b="1" dirty="0" err="1"/>
              <a:t>efficientamento</a:t>
            </a:r>
            <a:r>
              <a:rPr lang="it-IT" b="1" dirty="0"/>
              <a:t> degli edifici pubblici devono mirare ad aumentare la </a:t>
            </a:r>
            <a:r>
              <a:rPr lang="it-IT" b="1" dirty="0" err="1"/>
              <a:t>qualita</a:t>
            </a:r>
            <a:r>
              <a:rPr lang="it-IT" b="1" dirty="0"/>
              <a:t>̀ del patrimonio pubblico</a:t>
            </a:r>
            <a:r>
              <a:rPr lang="it-IT" dirty="0"/>
              <a:t>, che rappresenta il contenitore infrastrutturale dove </a:t>
            </a:r>
            <a:r>
              <a:rPr lang="it-IT" b="1" dirty="0"/>
              <a:t>promuovere interventi a favore dell’inclusione sociale e della valorizzazione culturale, storica e turistica</a:t>
            </a:r>
            <a:r>
              <a:rPr lang="it-IT" dirty="0"/>
              <a:t>. In particolare </a:t>
            </a:r>
            <a:r>
              <a:rPr lang="it-IT" b="1" dirty="0"/>
              <a:t>contrastare i fenomeni di dismissione e degrado di complessi urbani </a:t>
            </a:r>
            <a:r>
              <a:rPr lang="it-IT" dirty="0"/>
              <a:t>di valenza dimensionale significativa e simbolica, </a:t>
            </a:r>
            <a:r>
              <a:rPr lang="it-IT" b="1" dirty="0"/>
              <a:t>beni monumentali e storici, beni confiscati alla </a:t>
            </a:r>
            <a:r>
              <a:rPr lang="it-IT" b="1" dirty="0" err="1"/>
              <a:t>criminalita</a:t>
            </a:r>
            <a:r>
              <a:rPr lang="it-IT" dirty="0"/>
              <a:t>̀. </a:t>
            </a:r>
            <a:r>
              <a:rPr lang="it-IT" b="1" dirty="0"/>
              <a:t>L’intervento su questa tipologia di beni pubblici consente anche il recupero dei cd. “vuoti urbani” e la creazione di infrastrutture sociali quale importante volano di sviluppo locale; </a:t>
            </a: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sz="2400" dirty="0"/>
          </a:p>
          <a:p>
            <a:pPr marL="0" indent="0" algn="just">
              <a:buNone/>
            </a:pPr>
            <a:endParaRPr lang="it-IT" sz="2400" dirty="0"/>
          </a:p>
          <a:p>
            <a:pPr marL="0" indent="0" algn="just">
              <a:buNone/>
            </a:pPr>
            <a:endParaRPr lang="it-IT" sz="2400" dirty="0"/>
          </a:p>
          <a:p>
            <a:pPr marL="0" indent="0">
              <a:buNone/>
            </a:pPr>
            <a:endParaRPr lang="it-IT" dirty="0"/>
          </a:p>
        </p:txBody>
      </p:sp>
      <p:pic>
        <p:nvPicPr>
          <p:cNvPr id="1034" name="Picture 10" descr="page11image311330448">
            <a:extLst>
              <a:ext uri="{FF2B5EF4-FFF2-40B4-BE49-F238E27FC236}">
                <a16:creationId xmlns:a16="http://schemas.microsoft.com/office/drawing/2014/main" id="{5AABEAA5-3F39-9248-A8F6-7A40952D7C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60325"/>
            <a:ext cx="18415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1image311330736">
            <a:extLst>
              <a:ext uri="{FF2B5EF4-FFF2-40B4-BE49-F238E27FC236}">
                <a16:creationId xmlns:a16="http://schemas.microsoft.com/office/drawing/2014/main" id="{A21AD512-B34D-404E-ACC1-226EB4395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60325"/>
            <a:ext cx="3187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1image311331024">
            <a:extLst>
              <a:ext uri="{FF2B5EF4-FFF2-40B4-BE49-F238E27FC236}">
                <a16:creationId xmlns:a16="http://schemas.microsoft.com/office/drawing/2014/main" id="{1C83FF4C-2B2E-DA4F-B2D3-C1627D5217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0" y="-60325"/>
            <a:ext cx="49276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917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b="1" dirty="0"/>
              <a:t> </a:t>
            </a:r>
            <a:br>
              <a:rPr lang="it-IT" dirty="0"/>
            </a:br>
            <a:r>
              <a:rPr lang="it-IT" sz="2800" b="1" dirty="0">
                <a:solidFill>
                  <a:srgbClr val="FF0000"/>
                </a:solidFill>
              </a:rPr>
              <a:t>PIANO DI SVILUPPO E COESIONE REGIONE SICILIA</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PSC Regione Sicilia - Delibera n. 32/2021 (pubblicata su GU del 9 Agosto 2021)</a:t>
            </a:r>
          </a:p>
          <a:p>
            <a:pPr marL="0" indent="0" algn="just">
              <a:buNone/>
            </a:pPr>
            <a:r>
              <a:rPr lang="it-IT" sz="2400" b="1" dirty="0">
                <a:hlinkClick r:id="rId2"/>
              </a:rPr>
              <a:t>PSC REGIONE </a:t>
            </a:r>
            <a:r>
              <a:rPr lang="it-IT" sz="2400" b="1" dirty="0"/>
              <a:t>SICILIA</a:t>
            </a:r>
            <a:r>
              <a:rPr lang="it-IT" sz="2400" b="1" u="sng" dirty="0"/>
              <a:t> € </a:t>
            </a:r>
            <a:r>
              <a:rPr lang="it-IT" sz="2400" dirty="0"/>
              <a:t>7.018,93 milioni  Delibera CIPESS n. 32 del 29/04/2021 </a:t>
            </a:r>
            <a:r>
              <a:rPr lang="it-IT" sz="2400" b="1" dirty="0">
                <a:hlinkClick r:id="rId3"/>
              </a:rPr>
              <a:t>Documenti</a:t>
            </a:r>
            <a:r>
              <a:rPr lang="it-IT" sz="2400" dirty="0"/>
              <a:t> </a:t>
            </a:r>
          </a:p>
          <a:p>
            <a:pPr marL="0" indent="0" algn="just">
              <a:buNone/>
            </a:pPr>
            <a:r>
              <a:rPr lang="it-IT" sz="2400" dirty="0"/>
              <a:t>Riorganizzazione dei precedenti Piani Operativi Nazionali e Patti per lo sviluppo territoriale, a valere sul Fondo sviluppo e coesione. </a:t>
            </a:r>
          </a:p>
          <a:p>
            <a:pPr marL="0" indent="0" algn="just">
              <a:buNone/>
            </a:pPr>
            <a:r>
              <a:rPr lang="it-IT" sz="2400" dirty="0"/>
              <a:t>Provenienza contabile delle risorse: </a:t>
            </a:r>
          </a:p>
          <a:p>
            <a:pPr algn="just"/>
            <a:r>
              <a:rPr lang="it-IT" sz="2400" dirty="0"/>
              <a:t>FSC 2000-2006 per 3.840,51 milioni di euro; </a:t>
            </a:r>
          </a:p>
          <a:p>
            <a:pPr algn="just"/>
            <a:r>
              <a:rPr lang="it-IT" sz="2400" dirty="0"/>
              <a:t>FSC 2007-2013 per    952,81 milioni di euro; </a:t>
            </a:r>
          </a:p>
          <a:p>
            <a:pPr algn="just"/>
            <a:r>
              <a:rPr lang="it-IT" sz="2400" dirty="0"/>
              <a:t>FSC 2014-2020 per 2.225,61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t> </a:t>
            </a:r>
            <a:br>
              <a:rPr lang="it-IT" dirty="0"/>
            </a:br>
            <a:r>
              <a:rPr lang="it-IT" sz="2800" b="1" dirty="0">
                <a:solidFill>
                  <a:srgbClr val="FF0000"/>
                </a:solidFill>
              </a:rPr>
              <a:t>PIANO DI SVILUPPO E COESIONE REGIONE SICILIA</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Su proposta dell’amministrazione titolare responsabile del PSC, il </a:t>
            </a:r>
            <a:r>
              <a:rPr lang="it-IT" sz="2400" dirty="0" err="1"/>
              <a:t>CdS</a:t>
            </a:r>
            <a:r>
              <a:rPr lang="it-IT" sz="2400" dirty="0"/>
              <a:t> provvede, entro il 31 dicembre 2021, a integrare il PSC con: </a:t>
            </a:r>
          </a:p>
          <a:p>
            <a:pPr marL="0" indent="0" algn="just">
              <a:buNone/>
            </a:pPr>
            <a:endParaRPr lang="it-IT" sz="2400" dirty="0"/>
          </a:p>
          <a:p>
            <a:pPr algn="just"/>
            <a:r>
              <a:rPr lang="it-IT" sz="2400" dirty="0"/>
              <a:t>settori d’intervento per area tematica e corrispondenti importi finanziari</a:t>
            </a:r>
          </a:p>
          <a:p>
            <a:pPr algn="just"/>
            <a:r>
              <a:rPr lang="it-IT" sz="2400" dirty="0"/>
              <a:t>obiettivi perseguiti con indicazione dei principali indicatori di realizzazione e di risultato </a:t>
            </a:r>
          </a:p>
          <a:p>
            <a:pPr algn="just"/>
            <a:r>
              <a:rPr lang="it-IT" sz="2400" dirty="0"/>
              <a:t>piano finanziario complessivo del PSC, con esplicitazione della previsione di spesa per ciascuna annualità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t> </a:t>
            </a:r>
            <a:br>
              <a:rPr lang="it-IT" dirty="0"/>
            </a:br>
            <a:r>
              <a:rPr lang="it-IT" sz="2800" b="1" dirty="0">
                <a:solidFill>
                  <a:srgbClr val="FF0000"/>
                </a:solidFill>
              </a:rPr>
              <a:t>PIANO DI SVILUPPO E COESIONE REGIONE SICILIA</a:t>
            </a:r>
            <a:br>
              <a:rPr lang="it-IT" dirty="0"/>
            </a:br>
            <a:endParaRPr lang="it-IT" sz="2800" b="1" dirty="0">
              <a:solidFill>
                <a:srgbClr val="FF0000"/>
              </a:solidFill>
            </a:endParaRPr>
          </a:p>
        </p:txBody>
      </p:sp>
      <p:pic>
        <p:nvPicPr>
          <p:cNvPr id="8" name="Segnaposto contenuto 7">
            <a:extLst>
              <a:ext uri="{FF2B5EF4-FFF2-40B4-BE49-F238E27FC236}">
                <a16:creationId xmlns:a16="http://schemas.microsoft.com/office/drawing/2014/main" id="{7E02FA7B-C2AF-924D-BBC0-9351C1F4305E}"/>
              </a:ext>
            </a:extLst>
          </p:cNvPr>
          <p:cNvPicPr>
            <a:picLocks noGrp="1" noChangeAspect="1"/>
          </p:cNvPicPr>
          <p:nvPr>
            <p:ph idx="1"/>
          </p:nvPr>
        </p:nvPicPr>
        <p:blipFill>
          <a:blip r:embed="rId2"/>
          <a:stretch>
            <a:fillRect/>
          </a:stretch>
        </p:blipFill>
        <p:spPr>
          <a:xfrm>
            <a:off x="486113" y="1600200"/>
            <a:ext cx="10345173" cy="4550229"/>
          </a:xfrm>
          <a:prstGeom prst="rect">
            <a:avLst/>
          </a:prstGeom>
        </p:spPr>
      </p:pic>
    </p:spTree>
    <p:extLst>
      <p:ext uri="{BB962C8B-B14F-4D97-AF65-F5344CB8AC3E}">
        <p14:creationId xmlns:p14="http://schemas.microsoft.com/office/powerpoint/2010/main" val="205444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br>
              <a:rPr lang="it-IT" sz="2800" dirty="0"/>
            </a:br>
            <a:r>
              <a:rPr lang="it-IT" sz="2800" b="1" dirty="0">
                <a:solidFill>
                  <a:srgbClr val="FF0000"/>
                </a:solidFill>
              </a:rPr>
              <a:t> PNRR  - Progetti per la valorizzazione dei beni confiscati alle mafie  - </a:t>
            </a:r>
            <a:br>
              <a:rPr lang="it-IT" sz="2800" b="1" dirty="0">
                <a:solidFill>
                  <a:srgbClr val="FF0000"/>
                </a:solidFill>
              </a:rPr>
            </a:br>
            <a:r>
              <a:rPr lang="it-IT" sz="2800" b="1" dirty="0">
                <a:solidFill>
                  <a:srgbClr val="FF0000"/>
                </a:solidFill>
              </a:rPr>
              <a:t>Missione 5 Componente 3 Interventi speciali per la coesione territoriale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a:bodyPr>
          <a:lstStyle/>
          <a:p>
            <a:pPr marL="0" indent="0">
              <a:buNone/>
            </a:pPr>
            <a:r>
              <a:rPr lang="it-IT" sz="2400" dirty="0"/>
              <a:t>L’Avviso - pubblicato il 23 novembre 2021 e chiuso il 22 Aprile 2022 - ha lo scopo di individuare, mediante procedura valutativa selettiva con graduatoria, proposte progettuali finalizzate al recupero, </a:t>
            </a:r>
            <a:r>
              <a:rPr lang="it-IT" sz="2400" dirty="0" err="1"/>
              <a:t>ri</a:t>
            </a:r>
            <a:r>
              <a:rPr lang="it-IT" sz="2400" dirty="0"/>
              <a:t>-funzionalizzazione e valorizzazione di beni confiscati alla </a:t>
            </a:r>
            <a:r>
              <a:rPr lang="it-IT" sz="2400" dirty="0" err="1"/>
              <a:t>criminalita</a:t>
            </a:r>
            <a:r>
              <a:rPr lang="it-IT" sz="2400" dirty="0"/>
              <a:t>̀ organizzata, attraverso opere di demolizione e ricostruzione, di ristrutturazione e/o adeguamento per le </a:t>
            </a:r>
            <a:r>
              <a:rPr lang="it-IT" sz="2400" dirty="0" err="1"/>
              <a:t>finalita</a:t>
            </a:r>
            <a:r>
              <a:rPr lang="it-IT" sz="2400" dirty="0"/>
              <a:t>̀ prescritte nel decreto di destinazione, ex art. 47, comma 2, del </a:t>
            </a:r>
            <a:r>
              <a:rPr lang="it-IT" sz="2400" dirty="0" err="1"/>
              <a:t>D.Lgs.</a:t>
            </a:r>
            <a:r>
              <a:rPr lang="it-IT" sz="2400" dirty="0"/>
              <a:t> n. 159/2011, per la restituzione alla </a:t>
            </a:r>
            <a:r>
              <a:rPr lang="it-IT" sz="2400" dirty="0" err="1"/>
              <a:t>collettivita</a:t>
            </a:r>
            <a:r>
              <a:rPr lang="it-IT" sz="2400" dirty="0"/>
              <a:t>̀ ed il reinserimento di tali beni nel circuito legale dei territori di appartenenza. </a:t>
            </a:r>
          </a:p>
          <a:p>
            <a:pPr marL="0" indent="0" algn="just">
              <a:buNone/>
            </a:pPr>
            <a:r>
              <a:rPr lang="it-IT" sz="2400" dirty="0"/>
              <a:t>Le risorse oggetto dell’Avviso ammontano complessivamente a 250 mln di euro, da destinare alla realizzazione di almeno 200 proposte progettuali per la riqualificazione di intere aree o per la valorizzazione di beni confiscati alle mafie a beneficio della </a:t>
            </a:r>
            <a:r>
              <a:rPr lang="it-IT" sz="2400" dirty="0" err="1"/>
              <a:t>collettivita</a:t>
            </a:r>
            <a:r>
              <a:rPr lang="it-IT" sz="2400" dirty="0"/>
              <a:t>̀ e delle nuove generazioni nelle otto Regioni del Mezzogiorno (Abruzzo, Basilicata, Calabria, Campania, Molise, Puglia, Sardegna e Sicilia). </a:t>
            </a:r>
          </a:p>
          <a:p>
            <a:pPr marL="0" indent="0" algn="just">
              <a:buNone/>
            </a:pPr>
            <a:endParaRPr lang="it-IT" sz="2400" dirty="0"/>
          </a:p>
          <a:p>
            <a:pPr marL="0" indent="0" algn="just">
              <a:buNone/>
            </a:pPr>
            <a:endParaRPr lang="it-IT" sz="3400" dirty="0"/>
          </a:p>
          <a:p>
            <a:pPr marL="0" indent="0">
              <a:buNone/>
            </a:pPr>
            <a:endParaRPr lang="it-IT" dirty="0"/>
          </a:p>
        </p:txBody>
      </p:sp>
    </p:spTree>
    <p:extLst>
      <p:ext uri="{BB962C8B-B14F-4D97-AF65-F5344CB8AC3E}">
        <p14:creationId xmlns:p14="http://schemas.microsoft.com/office/powerpoint/2010/main" val="25835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08919"/>
            <a:ext cx="10515600" cy="5868044"/>
          </a:xfrm>
        </p:spPr>
        <p:txBody>
          <a:bodyPr>
            <a:normAutofit/>
          </a:bodyPr>
          <a:lstStyle/>
          <a:p>
            <a:pPr marL="0" indent="0" algn="ctr">
              <a:lnSpc>
                <a:spcPct val="100000"/>
              </a:lnSpc>
              <a:buNone/>
            </a:pPr>
            <a:r>
              <a:rPr lang="it-IT" dirty="0"/>
              <a:t>PROTOCOLLO DI INTESA </a:t>
            </a:r>
          </a:p>
          <a:p>
            <a:pPr marL="0" indent="0" algn="ctr">
              <a:lnSpc>
                <a:spcPct val="100000"/>
              </a:lnSpc>
              <a:buNone/>
            </a:pPr>
            <a:r>
              <a:rPr lang="it-IT" dirty="0"/>
              <a:t>Per la realizzazione di azioni nei settori della legalità e sicurezza </a:t>
            </a:r>
          </a:p>
          <a:p>
            <a:pPr marL="0" indent="0" algn="ctr">
              <a:lnSpc>
                <a:spcPct val="100000"/>
              </a:lnSpc>
              <a:buNone/>
            </a:pPr>
            <a:r>
              <a:rPr lang="it-IT" dirty="0"/>
              <a:t>POR Regione Sicilia 2014-2020</a:t>
            </a:r>
          </a:p>
          <a:p>
            <a:pPr marL="0" indent="0" algn="ctr">
              <a:lnSpc>
                <a:spcPct val="100000"/>
              </a:lnSpc>
              <a:buNone/>
            </a:pPr>
            <a:r>
              <a:rPr lang="it-IT" dirty="0"/>
              <a:t>– PON LEGALITA’ 2014-2020 –</a:t>
            </a:r>
          </a:p>
          <a:p>
            <a:pPr marL="0" indent="0" algn="ctr">
              <a:buNone/>
            </a:pPr>
            <a:endParaRPr lang="it-IT" dirty="0"/>
          </a:p>
          <a:p>
            <a:pPr marL="0" indent="0" algn="ctr">
              <a:buNone/>
            </a:pPr>
            <a:r>
              <a:rPr lang="it-IT" dirty="0"/>
              <a:t>Obiettivo Strategico 2 </a:t>
            </a:r>
          </a:p>
          <a:p>
            <a:pPr marL="0" indent="0" algn="ctr">
              <a:buNone/>
            </a:pPr>
            <a:r>
              <a:rPr lang="it-IT" dirty="0"/>
              <a:t>«</a:t>
            </a:r>
            <a:r>
              <a:rPr lang="it-IT" i="1" dirty="0"/>
              <a:t>Rafforzare la coesione sociale attraverso il recupero dei patrimoni confiscati»</a:t>
            </a:r>
          </a:p>
          <a:p>
            <a:pPr marL="0" indent="0" algn="ctr">
              <a:buNone/>
            </a:pPr>
            <a:r>
              <a:rPr lang="it-IT" sz="3600" dirty="0"/>
              <a:t> Totale </a:t>
            </a:r>
            <a:r>
              <a:rPr lang="it-IT" sz="3600" dirty="0">
                <a:solidFill>
                  <a:srgbClr val="FF0000"/>
                </a:solidFill>
              </a:rPr>
              <a:t>EURO 69.206.595,68</a:t>
            </a:r>
          </a:p>
          <a:p>
            <a:pPr marL="0" indent="0" algn="ctr">
              <a:buNone/>
            </a:pPr>
            <a:r>
              <a:rPr lang="it-IT" dirty="0"/>
              <a:t>Protocollo di Intesa Sottoscritto ad Aprile 2018</a:t>
            </a:r>
          </a:p>
        </p:txBody>
      </p:sp>
    </p:spTree>
    <p:extLst>
      <p:ext uri="{BB962C8B-B14F-4D97-AF65-F5344CB8AC3E}">
        <p14:creationId xmlns:p14="http://schemas.microsoft.com/office/powerpoint/2010/main" val="4030478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b="1" dirty="0">
                <a:solidFill>
                  <a:srgbClr val="FF0000"/>
                </a:solidFill>
              </a:rPr>
              <a:t>PNRR  - Progetti per la valorizzazione dei beni confiscati alle mafie  - </a:t>
            </a:r>
            <a:br>
              <a:rPr lang="it-IT" sz="2800" b="1" dirty="0">
                <a:solidFill>
                  <a:srgbClr val="FF0000"/>
                </a:solidFill>
              </a:rPr>
            </a:br>
            <a:r>
              <a:rPr lang="it-IT" sz="2800" b="1" dirty="0">
                <a:solidFill>
                  <a:srgbClr val="FF0000"/>
                </a:solidFill>
              </a:rPr>
              <a:t>Missione 5 Componente 3 Interventi speciali per la coesione territoriale </a:t>
            </a:r>
          </a:p>
        </p:txBody>
      </p:sp>
      <p:sp>
        <p:nvSpPr>
          <p:cNvPr id="3" name="Segnaposto contenuto 2"/>
          <p:cNvSpPr>
            <a:spLocks noGrp="1"/>
          </p:cNvSpPr>
          <p:nvPr>
            <p:ph idx="1"/>
          </p:nvPr>
        </p:nvSpPr>
        <p:spPr>
          <a:xfrm>
            <a:off x="609601" y="1433690"/>
            <a:ext cx="11142132" cy="5294488"/>
          </a:xfrm>
        </p:spPr>
        <p:txBody>
          <a:bodyPr>
            <a:normAutofit/>
          </a:bodyPr>
          <a:lstStyle/>
          <a:p>
            <a:pPr marL="0" indent="0">
              <a:buNone/>
            </a:pPr>
            <a:r>
              <a:rPr lang="it-IT" sz="2400" dirty="0"/>
              <a:t>Il bando del PNRR ha consentito di elaborare nuovi progetti che qualora non riuscissero a essere immediatamente finanziati per l'esaurimento delle risorse messe a disposizione dal PNRR, </a:t>
            </a:r>
            <a:r>
              <a:rPr lang="it-IT" sz="2400" b="1" dirty="0"/>
              <a:t>potranno comunque essere ripresentati alle iniziative promosse nell'ambito della programmazione 2021-2027 dei Fondi strutturali europei o del Fondo nazionale per lo Sviluppo e la Coesione</a:t>
            </a:r>
            <a:r>
              <a:rPr lang="it-IT" sz="2400" dirty="0"/>
              <a:t>.</a:t>
            </a:r>
          </a:p>
          <a:p>
            <a:pPr marL="0" indent="0">
              <a:buNone/>
            </a:pPr>
            <a:r>
              <a:rPr lang="it-IT" sz="2400" dirty="0"/>
              <a:t>Il decreto-legge 'PNRR 2', recentemente approvato dal Consiglio dei ministri, prevede una norma che finanzia le </a:t>
            </a:r>
            <a:r>
              <a:rPr lang="it-IT" sz="2400" b="1" dirty="0"/>
              <a:t>spese iniziali di gestione</a:t>
            </a:r>
            <a:r>
              <a:rPr lang="it-IT" sz="2400" dirty="0"/>
              <a:t> dei beni che risulteranno vincitori del presente bando, con una dotazione iniziale pari a 2 milioni di euro per l'anno 2022.</a:t>
            </a:r>
          </a:p>
          <a:p>
            <a:pPr marL="0" indent="0">
              <a:buNone/>
            </a:pPr>
            <a:r>
              <a:rPr lang="it-IT" sz="2400" dirty="0"/>
              <a:t>Sono state </a:t>
            </a:r>
            <a:r>
              <a:rPr lang="it-IT" sz="2400" b="1" dirty="0"/>
              <a:t>605</a:t>
            </a:r>
            <a:r>
              <a:rPr lang="it-IT" sz="2400" dirty="0"/>
              <a:t> le domande per accedere alle risorse messe a disposizione dal Piano Nazionale di Ripresa e Resilienza per la valorizzazione di beni confiscati alla mafia nel Mezzogiorno. Nel dettaglio, </a:t>
            </a:r>
            <a:r>
              <a:rPr lang="it-IT" sz="2400" b="1" dirty="0"/>
              <a:t>528 richieste riguardano l'avviso pubblico dal valore di 250 milioni di euro</a:t>
            </a:r>
            <a:r>
              <a:rPr lang="it-IT" sz="2400" dirty="0"/>
              <a:t>, mentre </a:t>
            </a:r>
            <a:r>
              <a:rPr lang="it-IT" sz="2400" b="1" dirty="0"/>
              <a:t>77 domande sono rivolte alla partecipazione alla procedura negoziata che assegnerà ulteriori 50 milioni di euro</a:t>
            </a:r>
            <a:endParaRPr lang="it-IT" sz="2400" dirty="0"/>
          </a:p>
        </p:txBody>
      </p:sp>
    </p:spTree>
    <p:extLst>
      <p:ext uri="{BB962C8B-B14F-4D97-AF65-F5344CB8AC3E}">
        <p14:creationId xmlns:p14="http://schemas.microsoft.com/office/powerpoint/2010/main" val="373056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b="1" dirty="0">
                <a:solidFill>
                  <a:srgbClr val="FF0000"/>
                </a:solidFill>
              </a:rPr>
              <a:t>PNRR - Progetti per la valorizzazione dei beni confiscati alle mafie  - </a:t>
            </a:r>
            <a:br>
              <a:rPr lang="it-IT" sz="2800" b="1" dirty="0">
                <a:solidFill>
                  <a:srgbClr val="FF0000"/>
                </a:solidFill>
              </a:rPr>
            </a:br>
            <a:r>
              <a:rPr lang="it-IT" sz="2800" b="1" dirty="0">
                <a:solidFill>
                  <a:srgbClr val="FF0000"/>
                </a:solidFill>
              </a:rPr>
              <a:t>Missione 5 Componente 3 Interventi speciali per la coesione territoriale </a:t>
            </a:r>
          </a:p>
        </p:txBody>
      </p:sp>
      <p:graphicFrame>
        <p:nvGraphicFramePr>
          <p:cNvPr id="4" name="Segnaposto contenuto 3">
            <a:extLst>
              <a:ext uri="{FF2B5EF4-FFF2-40B4-BE49-F238E27FC236}">
                <a16:creationId xmlns:a16="http://schemas.microsoft.com/office/drawing/2014/main" id="{ECD39489-AFEB-1D4D-BAC8-979E51A5B6AB}"/>
              </a:ext>
            </a:extLst>
          </p:cNvPr>
          <p:cNvGraphicFramePr>
            <a:graphicFrameLocks noGrp="1"/>
          </p:cNvGraphicFramePr>
          <p:nvPr>
            <p:ph idx="1"/>
            <p:extLst>
              <p:ext uri="{D42A27DB-BD31-4B8C-83A1-F6EECF244321}">
                <p14:modId xmlns:p14="http://schemas.microsoft.com/office/powerpoint/2010/main" val="3330881418"/>
              </p:ext>
            </p:extLst>
          </p:nvPr>
        </p:nvGraphicFramePr>
        <p:xfrm>
          <a:off x="1706138" y="1668660"/>
          <a:ext cx="7477770" cy="3931920"/>
        </p:xfrm>
        <a:graphic>
          <a:graphicData uri="http://schemas.openxmlformats.org/drawingml/2006/table">
            <a:tbl>
              <a:tblPr/>
              <a:tblGrid>
                <a:gridCol w="1162368">
                  <a:extLst>
                    <a:ext uri="{9D8B030D-6E8A-4147-A177-3AD203B41FA5}">
                      <a16:colId xmlns:a16="http://schemas.microsoft.com/office/drawing/2014/main" val="853808769"/>
                    </a:ext>
                  </a:extLst>
                </a:gridCol>
                <a:gridCol w="2105134">
                  <a:extLst>
                    <a:ext uri="{9D8B030D-6E8A-4147-A177-3AD203B41FA5}">
                      <a16:colId xmlns:a16="http://schemas.microsoft.com/office/drawing/2014/main" val="985881719"/>
                    </a:ext>
                  </a:extLst>
                </a:gridCol>
                <a:gridCol w="2105134">
                  <a:extLst>
                    <a:ext uri="{9D8B030D-6E8A-4147-A177-3AD203B41FA5}">
                      <a16:colId xmlns:a16="http://schemas.microsoft.com/office/drawing/2014/main" val="797983735"/>
                    </a:ext>
                  </a:extLst>
                </a:gridCol>
                <a:gridCol w="2105134">
                  <a:extLst>
                    <a:ext uri="{9D8B030D-6E8A-4147-A177-3AD203B41FA5}">
                      <a16:colId xmlns:a16="http://schemas.microsoft.com/office/drawing/2014/main" val="1833879185"/>
                    </a:ext>
                  </a:extLst>
                </a:gridCol>
              </a:tblGrid>
              <a:tr h="200025">
                <a:tc>
                  <a:txBody>
                    <a:bodyPr/>
                    <a:lstStyle/>
                    <a:p>
                      <a:r>
                        <a:rPr lang="it-IT" b="1">
                          <a:effectLst/>
                        </a:rPr>
                        <a:t>Regioni</a:t>
                      </a:r>
                      <a:endParaRPr lang="it-IT">
                        <a:effectLst/>
                      </a:endParaRPr>
                    </a:p>
                  </a:txBody>
                  <a:tcPr anchor="ctr">
                    <a:lnL>
                      <a:noFill/>
                    </a:lnL>
                    <a:lnR>
                      <a:noFill/>
                    </a:lnR>
                    <a:lnT>
                      <a:noFill/>
                    </a:lnT>
                    <a:lnB>
                      <a:noFill/>
                    </a:lnB>
                  </a:tcPr>
                </a:tc>
                <a:tc>
                  <a:txBody>
                    <a:bodyPr/>
                    <a:lstStyle/>
                    <a:p>
                      <a:pPr algn="ctr"/>
                      <a:r>
                        <a:rPr lang="it-IT" b="1">
                          <a:effectLst/>
                        </a:rPr>
                        <a:t>Avviso pubblico</a:t>
                      </a:r>
                      <a:endParaRPr lang="it-IT">
                        <a:effectLst/>
                      </a:endParaRPr>
                    </a:p>
                  </a:txBody>
                  <a:tcPr anchor="ctr">
                    <a:lnL>
                      <a:noFill/>
                    </a:lnL>
                    <a:lnR>
                      <a:noFill/>
                    </a:lnR>
                    <a:lnT>
                      <a:noFill/>
                    </a:lnT>
                    <a:lnB>
                      <a:noFill/>
                    </a:lnB>
                  </a:tcPr>
                </a:tc>
                <a:tc>
                  <a:txBody>
                    <a:bodyPr/>
                    <a:lstStyle/>
                    <a:p>
                      <a:pPr algn="ctr"/>
                      <a:r>
                        <a:rPr lang="it-IT" b="1">
                          <a:effectLst/>
                        </a:rPr>
                        <a:t>Procedura negoziata</a:t>
                      </a:r>
                      <a:endParaRPr lang="it-IT">
                        <a:effectLst/>
                      </a:endParaRPr>
                    </a:p>
                  </a:txBody>
                  <a:tcPr anchor="ctr">
                    <a:lnL>
                      <a:noFill/>
                    </a:lnL>
                    <a:lnR>
                      <a:noFill/>
                    </a:lnR>
                    <a:lnT>
                      <a:noFill/>
                    </a:lnT>
                    <a:lnB>
                      <a:noFill/>
                    </a:lnB>
                  </a:tcPr>
                </a:tc>
                <a:tc>
                  <a:txBody>
                    <a:bodyPr/>
                    <a:lstStyle/>
                    <a:p>
                      <a:pPr algn="ctr"/>
                      <a:r>
                        <a:rPr lang="it-IT" b="1">
                          <a:effectLst/>
                        </a:rPr>
                        <a:t>Totale domande</a:t>
                      </a:r>
                      <a:endParaRPr lang="it-IT">
                        <a:effectLst/>
                      </a:endParaRPr>
                    </a:p>
                  </a:txBody>
                  <a:tcPr anchor="ctr">
                    <a:lnL>
                      <a:noFill/>
                    </a:lnL>
                    <a:lnR>
                      <a:noFill/>
                    </a:lnR>
                    <a:lnT>
                      <a:noFill/>
                    </a:lnT>
                    <a:lnB>
                      <a:noFill/>
                    </a:lnB>
                  </a:tcPr>
                </a:tc>
                <a:extLst>
                  <a:ext uri="{0D108BD9-81ED-4DB2-BD59-A6C34878D82A}">
                    <a16:rowId xmlns:a16="http://schemas.microsoft.com/office/drawing/2014/main" val="2010344264"/>
                  </a:ext>
                </a:extLst>
              </a:tr>
              <a:tr h="200025">
                <a:tc>
                  <a:txBody>
                    <a:bodyPr/>
                    <a:lstStyle/>
                    <a:p>
                      <a:r>
                        <a:rPr lang="it-IT">
                          <a:effectLst/>
                        </a:rPr>
                        <a:t>Abruzzo</a:t>
                      </a:r>
                    </a:p>
                  </a:txBody>
                  <a:tcPr anchor="ctr">
                    <a:lnL>
                      <a:noFill/>
                    </a:lnL>
                    <a:lnR>
                      <a:noFill/>
                    </a:lnR>
                    <a:lnT>
                      <a:noFill/>
                    </a:lnT>
                    <a:lnB>
                      <a:noFill/>
                    </a:lnB>
                  </a:tcPr>
                </a:tc>
                <a:tc>
                  <a:txBody>
                    <a:bodyPr/>
                    <a:lstStyle/>
                    <a:p>
                      <a:pPr algn="ctr"/>
                      <a:r>
                        <a:rPr lang="it-IT">
                          <a:effectLst/>
                        </a:rPr>
                        <a:t>15</a:t>
                      </a:r>
                    </a:p>
                  </a:txBody>
                  <a:tcPr anchor="ctr">
                    <a:lnL>
                      <a:noFill/>
                    </a:lnL>
                    <a:lnR>
                      <a:noFill/>
                    </a:lnR>
                    <a:lnT>
                      <a:noFill/>
                    </a:lnT>
                    <a:lnB>
                      <a:noFill/>
                    </a:lnB>
                  </a:tcPr>
                </a:tc>
                <a:tc>
                  <a:txBody>
                    <a:bodyPr/>
                    <a:lstStyle/>
                    <a:p>
                      <a:pPr algn="ctr"/>
                      <a:r>
                        <a:rPr lang="it-IT">
                          <a:effectLst/>
                        </a:rPr>
                        <a:t>7</a:t>
                      </a:r>
                    </a:p>
                  </a:txBody>
                  <a:tcPr anchor="ctr">
                    <a:lnL>
                      <a:noFill/>
                    </a:lnL>
                    <a:lnR>
                      <a:noFill/>
                    </a:lnR>
                    <a:lnT>
                      <a:noFill/>
                    </a:lnT>
                    <a:lnB>
                      <a:noFill/>
                    </a:lnB>
                  </a:tcPr>
                </a:tc>
                <a:tc>
                  <a:txBody>
                    <a:bodyPr/>
                    <a:lstStyle/>
                    <a:p>
                      <a:pPr algn="ctr"/>
                      <a:r>
                        <a:rPr lang="it-IT">
                          <a:effectLst/>
                        </a:rPr>
                        <a:t>22</a:t>
                      </a:r>
                    </a:p>
                  </a:txBody>
                  <a:tcPr anchor="ctr">
                    <a:lnL>
                      <a:noFill/>
                    </a:lnL>
                    <a:lnR>
                      <a:noFill/>
                    </a:lnR>
                    <a:lnT>
                      <a:noFill/>
                    </a:lnT>
                    <a:lnB>
                      <a:noFill/>
                    </a:lnB>
                  </a:tcPr>
                </a:tc>
                <a:extLst>
                  <a:ext uri="{0D108BD9-81ED-4DB2-BD59-A6C34878D82A}">
                    <a16:rowId xmlns:a16="http://schemas.microsoft.com/office/drawing/2014/main" val="1025465857"/>
                  </a:ext>
                </a:extLst>
              </a:tr>
              <a:tr h="200025">
                <a:tc>
                  <a:txBody>
                    <a:bodyPr/>
                    <a:lstStyle/>
                    <a:p>
                      <a:r>
                        <a:rPr lang="it-IT">
                          <a:effectLst/>
                        </a:rPr>
                        <a:t>Basilicata</a:t>
                      </a:r>
                    </a:p>
                  </a:txBody>
                  <a:tcPr anchor="ctr">
                    <a:lnL>
                      <a:noFill/>
                    </a:lnL>
                    <a:lnR>
                      <a:noFill/>
                    </a:lnR>
                    <a:lnT>
                      <a:noFill/>
                    </a:lnT>
                    <a:lnB>
                      <a:noFill/>
                    </a:lnB>
                  </a:tcPr>
                </a:tc>
                <a:tc>
                  <a:txBody>
                    <a:bodyPr/>
                    <a:lstStyle/>
                    <a:p>
                      <a:pPr algn="ctr"/>
                      <a:r>
                        <a:rPr lang="it-IT">
                          <a:effectLst/>
                        </a:rPr>
                        <a:t>3</a:t>
                      </a:r>
                    </a:p>
                  </a:txBody>
                  <a:tcPr anchor="ctr">
                    <a:lnL>
                      <a:noFill/>
                    </a:lnL>
                    <a:lnR>
                      <a:noFill/>
                    </a:lnR>
                    <a:lnT>
                      <a:noFill/>
                    </a:lnT>
                    <a:lnB>
                      <a:noFill/>
                    </a:lnB>
                  </a:tcPr>
                </a:tc>
                <a:tc>
                  <a:txBody>
                    <a:bodyPr/>
                    <a:lstStyle/>
                    <a:p>
                      <a:pPr algn="ctr"/>
                      <a:r>
                        <a:rPr lang="it-IT">
                          <a:effectLst/>
                        </a:rPr>
                        <a:t>0</a:t>
                      </a:r>
                    </a:p>
                  </a:txBody>
                  <a:tcPr anchor="ctr">
                    <a:lnL>
                      <a:noFill/>
                    </a:lnL>
                    <a:lnR>
                      <a:noFill/>
                    </a:lnR>
                    <a:lnT>
                      <a:noFill/>
                    </a:lnT>
                    <a:lnB>
                      <a:noFill/>
                    </a:lnB>
                  </a:tcPr>
                </a:tc>
                <a:tc>
                  <a:txBody>
                    <a:bodyPr/>
                    <a:lstStyle/>
                    <a:p>
                      <a:pPr algn="ctr"/>
                      <a:r>
                        <a:rPr lang="it-IT">
                          <a:effectLst/>
                        </a:rPr>
                        <a:t>3</a:t>
                      </a:r>
                    </a:p>
                  </a:txBody>
                  <a:tcPr anchor="ctr">
                    <a:lnL>
                      <a:noFill/>
                    </a:lnL>
                    <a:lnR>
                      <a:noFill/>
                    </a:lnR>
                    <a:lnT>
                      <a:noFill/>
                    </a:lnT>
                    <a:lnB>
                      <a:noFill/>
                    </a:lnB>
                  </a:tcPr>
                </a:tc>
                <a:extLst>
                  <a:ext uri="{0D108BD9-81ED-4DB2-BD59-A6C34878D82A}">
                    <a16:rowId xmlns:a16="http://schemas.microsoft.com/office/drawing/2014/main" val="3466188095"/>
                  </a:ext>
                </a:extLst>
              </a:tr>
              <a:tr h="200025">
                <a:tc>
                  <a:txBody>
                    <a:bodyPr/>
                    <a:lstStyle/>
                    <a:p>
                      <a:r>
                        <a:rPr lang="it-IT">
                          <a:effectLst/>
                        </a:rPr>
                        <a:t>Calabria</a:t>
                      </a:r>
                    </a:p>
                  </a:txBody>
                  <a:tcPr anchor="ctr">
                    <a:lnL>
                      <a:noFill/>
                    </a:lnL>
                    <a:lnR>
                      <a:noFill/>
                    </a:lnR>
                    <a:lnT>
                      <a:noFill/>
                    </a:lnT>
                    <a:lnB>
                      <a:noFill/>
                    </a:lnB>
                  </a:tcPr>
                </a:tc>
                <a:tc>
                  <a:txBody>
                    <a:bodyPr/>
                    <a:lstStyle/>
                    <a:p>
                      <a:pPr algn="ctr"/>
                      <a:r>
                        <a:rPr lang="it-IT">
                          <a:effectLst/>
                        </a:rPr>
                        <a:t>121</a:t>
                      </a:r>
                    </a:p>
                  </a:txBody>
                  <a:tcPr anchor="ctr">
                    <a:lnL>
                      <a:noFill/>
                    </a:lnL>
                    <a:lnR>
                      <a:noFill/>
                    </a:lnR>
                    <a:lnT>
                      <a:noFill/>
                    </a:lnT>
                    <a:lnB>
                      <a:noFill/>
                    </a:lnB>
                  </a:tcPr>
                </a:tc>
                <a:tc>
                  <a:txBody>
                    <a:bodyPr/>
                    <a:lstStyle/>
                    <a:p>
                      <a:pPr algn="ctr"/>
                      <a:r>
                        <a:rPr lang="it-IT">
                          <a:effectLst/>
                        </a:rPr>
                        <a:t>7</a:t>
                      </a:r>
                    </a:p>
                  </a:txBody>
                  <a:tcPr anchor="ctr">
                    <a:lnL>
                      <a:noFill/>
                    </a:lnL>
                    <a:lnR>
                      <a:noFill/>
                    </a:lnR>
                    <a:lnT>
                      <a:noFill/>
                    </a:lnT>
                    <a:lnB>
                      <a:noFill/>
                    </a:lnB>
                  </a:tcPr>
                </a:tc>
                <a:tc>
                  <a:txBody>
                    <a:bodyPr/>
                    <a:lstStyle/>
                    <a:p>
                      <a:pPr algn="ctr"/>
                      <a:r>
                        <a:rPr lang="it-IT">
                          <a:effectLst/>
                        </a:rPr>
                        <a:t>128</a:t>
                      </a:r>
                    </a:p>
                  </a:txBody>
                  <a:tcPr anchor="ctr">
                    <a:lnL>
                      <a:noFill/>
                    </a:lnL>
                    <a:lnR>
                      <a:noFill/>
                    </a:lnR>
                    <a:lnT>
                      <a:noFill/>
                    </a:lnT>
                    <a:lnB>
                      <a:noFill/>
                    </a:lnB>
                  </a:tcPr>
                </a:tc>
                <a:extLst>
                  <a:ext uri="{0D108BD9-81ED-4DB2-BD59-A6C34878D82A}">
                    <a16:rowId xmlns:a16="http://schemas.microsoft.com/office/drawing/2014/main" val="2432180559"/>
                  </a:ext>
                </a:extLst>
              </a:tr>
              <a:tr h="200025">
                <a:tc>
                  <a:txBody>
                    <a:bodyPr/>
                    <a:lstStyle/>
                    <a:p>
                      <a:r>
                        <a:rPr lang="it-IT" b="0" dirty="0">
                          <a:solidFill>
                            <a:schemeClr val="tx1"/>
                          </a:solidFill>
                          <a:effectLst/>
                        </a:rPr>
                        <a:t>Campania</a:t>
                      </a:r>
                    </a:p>
                  </a:txBody>
                  <a:tcPr anchor="ctr">
                    <a:lnL>
                      <a:noFill/>
                    </a:lnL>
                    <a:lnR>
                      <a:noFill/>
                    </a:lnR>
                    <a:lnT>
                      <a:noFill/>
                    </a:lnT>
                    <a:lnB>
                      <a:noFill/>
                    </a:lnB>
                  </a:tcPr>
                </a:tc>
                <a:tc>
                  <a:txBody>
                    <a:bodyPr/>
                    <a:lstStyle/>
                    <a:p>
                      <a:pPr algn="ctr"/>
                      <a:r>
                        <a:rPr lang="it-IT" b="0" dirty="0">
                          <a:solidFill>
                            <a:schemeClr val="tx1"/>
                          </a:solidFill>
                          <a:effectLst/>
                        </a:rPr>
                        <a:t>145</a:t>
                      </a:r>
                    </a:p>
                  </a:txBody>
                  <a:tcPr anchor="ctr">
                    <a:lnL>
                      <a:noFill/>
                    </a:lnL>
                    <a:lnR>
                      <a:noFill/>
                    </a:lnR>
                    <a:lnT>
                      <a:noFill/>
                    </a:lnT>
                    <a:lnB>
                      <a:noFill/>
                    </a:lnB>
                  </a:tcPr>
                </a:tc>
                <a:tc>
                  <a:txBody>
                    <a:bodyPr/>
                    <a:lstStyle/>
                    <a:p>
                      <a:pPr algn="ctr"/>
                      <a:r>
                        <a:rPr lang="it-IT" b="0" dirty="0">
                          <a:solidFill>
                            <a:schemeClr val="tx1"/>
                          </a:solidFill>
                          <a:effectLst/>
                        </a:rPr>
                        <a:t>31</a:t>
                      </a:r>
                    </a:p>
                  </a:txBody>
                  <a:tcPr anchor="ctr">
                    <a:lnL>
                      <a:noFill/>
                    </a:lnL>
                    <a:lnR>
                      <a:noFill/>
                    </a:lnR>
                    <a:lnT>
                      <a:noFill/>
                    </a:lnT>
                    <a:lnB>
                      <a:noFill/>
                    </a:lnB>
                  </a:tcPr>
                </a:tc>
                <a:tc>
                  <a:txBody>
                    <a:bodyPr/>
                    <a:lstStyle/>
                    <a:p>
                      <a:pPr algn="ctr"/>
                      <a:r>
                        <a:rPr lang="it-IT" b="0" dirty="0">
                          <a:solidFill>
                            <a:schemeClr val="tx1"/>
                          </a:solidFill>
                          <a:effectLst/>
                        </a:rPr>
                        <a:t>176</a:t>
                      </a:r>
                    </a:p>
                  </a:txBody>
                  <a:tcPr anchor="ctr">
                    <a:lnL>
                      <a:noFill/>
                    </a:lnL>
                    <a:lnR>
                      <a:noFill/>
                    </a:lnR>
                    <a:lnT>
                      <a:noFill/>
                    </a:lnT>
                    <a:lnB>
                      <a:noFill/>
                    </a:lnB>
                  </a:tcPr>
                </a:tc>
                <a:extLst>
                  <a:ext uri="{0D108BD9-81ED-4DB2-BD59-A6C34878D82A}">
                    <a16:rowId xmlns:a16="http://schemas.microsoft.com/office/drawing/2014/main" val="494283134"/>
                  </a:ext>
                </a:extLst>
              </a:tr>
              <a:tr h="200025">
                <a:tc>
                  <a:txBody>
                    <a:bodyPr/>
                    <a:lstStyle/>
                    <a:p>
                      <a:r>
                        <a:rPr lang="it-IT">
                          <a:effectLst/>
                        </a:rPr>
                        <a:t>Molise</a:t>
                      </a:r>
                    </a:p>
                  </a:txBody>
                  <a:tcPr anchor="ctr">
                    <a:lnL>
                      <a:noFill/>
                    </a:lnL>
                    <a:lnR>
                      <a:noFill/>
                    </a:lnR>
                    <a:lnT>
                      <a:noFill/>
                    </a:lnT>
                    <a:lnB>
                      <a:noFill/>
                    </a:lnB>
                  </a:tcPr>
                </a:tc>
                <a:tc>
                  <a:txBody>
                    <a:bodyPr/>
                    <a:lstStyle/>
                    <a:p>
                      <a:pPr algn="ctr"/>
                      <a:r>
                        <a:rPr lang="it-IT">
                          <a:effectLst/>
                        </a:rPr>
                        <a:t>1</a:t>
                      </a:r>
                    </a:p>
                  </a:txBody>
                  <a:tcPr anchor="ctr">
                    <a:lnL>
                      <a:noFill/>
                    </a:lnL>
                    <a:lnR>
                      <a:noFill/>
                    </a:lnR>
                    <a:lnT>
                      <a:noFill/>
                    </a:lnT>
                    <a:lnB>
                      <a:noFill/>
                    </a:lnB>
                  </a:tcPr>
                </a:tc>
                <a:tc>
                  <a:txBody>
                    <a:bodyPr/>
                    <a:lstStyle/>
                    <a:p>
                      <a:pPr algn="ctr"/>
                      <a:r>
                        <a:rPr lang="it-IT">
                          <a:effectLst/>
                        </a:rPr>
                        <a:t>0</a:t>
                      </a:r>
                    </a:p>
                  </a:txBody>
                  <a:tcPr anchor="ctr">
                    <a:lnL>
                      <a:noFill/>
                    </a:lnL>
                    <a:lnR>
                      <a:noFill/>
                    </a:lnR>
                    <a:lnT>
                      <a:noFill/>
                    </a:lnT>
                    <a:lnB>
                      <a:noFill/>
                    </a:lnB>
                  </a:tcPr>
                </a:tc>
                <a:tc>
                  <a:txBody>
                    <a:bodyPr/>
                    <a:lstStyle/>
                    <a:p>
                      <a:pPr algn="ctr"/>
                      <a:r>
                        <a:rPr lang="it-IT">
                          <a:effectLst/>
                        </a:rPr>
                        <a:t>1</a:t>
                      </a:r>
                    </a:p>
                  </a:txBody>
                  <a:tcPr anchor="ctr">
                    <a:lnL>
                      <a:noFill/>
                    </a:lnL>
                    <a:lnR>
                      <a:noFill/>
                    </a:lnR>
                    <a:lnT>
                      <a:noFill/>
                    </a:lnT>
                    <a:lnB>
                      <a:noFill/>
                    </a:lnB>
                  </a:tcPr>
                </a:tc>
                <a:extLst>
                  <a:ext uri="{0D108BD9-81ED-4DB2-BD59-A6C34878D82A}">
                    <a16:rowId xmlns:a16="http://schemas.microsoft.com/office/drawing/2014/main" val="2885434525"/>
                  </a:ext>
                </a:extLst>
              </a:tr>
              <a:tr h="200025">
                <a:tc>
                  <a:txBody>
                    <a:bodyPr/>
                    <a:lstStyle/>
                    <a:p>
                      <a:r>
                        <a:rPr lang="it-IT">
                          <a:effectLst/>
                        </a:rPr>
                        <a:t>Puglia</a:t>
                      </a:r>
                    </a:p>
                  </a:txBody>
                  <a:tcPr anchor="ctr">
                    <a:lnL>
                      <a:noFill/>
                    </a:lnL>
                    <a:lnR>
                      <a:noFill/>
                    </a:lnR>
                    <a:lnT>
                      <a:noFill/>
                    </a:lnT>
                    <a:lnB>
                      <a:noFill/>
                    </a:lnB>
                  </a:tcPr>
                </a:tc>
                <a:tc>
                  <a:txBody>
                    <a:bodyPr/>
                    <a:lstStyle/>
                    <a:p>
                      <a:pPr algn="ctr"/>
                      <a:r>
                        <a:rPr lang="it-IT">
                          <a:effectLst/>
                        </a:rPr>
                        <a:t>83</a:t>
                      </a:r>
                    </a:p>
                  </a:txBody>
                  <a:tcPr anchor="ctr">
                    <a:lnL>
                      <a:noFill/>
                    </a:lnL>
                    <a:lnR>
                      <a:noFill/>
                    </a:lnR>
                    <a:lnT>
                      <a:noFill/>
                    </a:lnT>
                    <a:lnB>
                      <a:noFill/>
                    </a:lnB>
                  </a:tcPr>
                </a:tc>
                <a:tc>
                  <a:txBody>
                    <a:bodyPr/>
                    <a:lstStyle/>
                    <a:p>
                      <a:pPr algn="ctr"/>
                      <a:r>
                        <a:rPr lang="it-IT">
                          <a:effectLst/>
                        </a:rPr>
                        <a:t>10</a:t>
                      </a:r>
                    </a:p>
                  </a:txBody>
                  <a:tcPr anchor="ctr">
                    <a:lnL>
                      <a:noFill/>
                    </a:lnL>
                    <a:lnR>
                      <a:noFill/>
                    </a:lnR>
                    <a:lnT>
                      <a:noFill/>
                    </a:lnT>
                    <a:lnB>
                      <a:noFill/>
                    </a:lnB>
                  </a:tcPr>
                </a:tc>
                <a:tc>
                  <a:txBody>
                    <a:bodyPr/>
                    <a:lstStyle/>
                    <a:p>
                      <a:pPr algn="ctr"/>
                      <a:r>
                        <a:rPr lang="it-IT">
                          <a:effectLst/>
                        </a:rPr>
                        <a:t>93</a:t>
                      </a:r>
                    </a:p>
                  </a:txBody>
                  <a:tcPr anchor="ctr">
                    <a:lnL>
                      <a:noFill/>
                    </a:lnL>
                    <a:lnR>
                      <a:noFill/>
                    </a:lnR>
                    <a:lnT>
                      <a:noFill/>
                    </a:lnT>
                    <a:lnB>
                      <a:noFill/>
                    </a:lnB>
                  </a:tcPr>
                </a:tc>
                <a:extLst>
                  <a:ext uri="{0D108BD9-81ED-4DB2-BD59-A6C34878D82A}">
                    <a16:rowId xmlns:a16="http://schemas.microsoft.com/office/drawing/2014/main" val="1812364929"/>
                  </a:ext>
                </a:extLst>
              </a:tr>
              <a:tr h="200025">
                <a:tc>
                  <a:txBody>
                    <a:bodyPr/>
                    <a:lstStyle/>
                    <a:p>
                      <a:r>
                        <a:rPr lang="it-IT">
                          <a:effectLst/>
                        </a:rPr>
                        <a:t>Sardegna</a:t>
                      </a:r>
                    </a:p>
                  </a:txBody>
                  <a:tcPr anchor="ctr">
                    <a:lnL>
                      <a:noFill/>
                    </a:lnL>
                    <a:lnR>
                      <a:noFill/>
                    </a:lnR>
                    <a:lnT>
                      <a:noFill/>
                    </a:lnT>
                    <a:lnB>
                      <a:noFill/>
                    </a:lnB>
                  </a:tcPr>
                </a:tc>
                <a:tc>
                  <a:txBody>
                    <a:bodyPr/>
                    <a:lstStyle/>
                    <a:p>
                      <a:pPr algn="ctr"/>
                      <a:r>
                        <a:rPr lang="it-IT">
                          <a:effectLst/>
                        </a:rPr>
                        <a:t>5</a:t>
                      </a:r>
                    </a:p>
                  </a:txBody>
                  <a:tcPr anchor="ctr">
                    <a:lnL>
                      <a:noFill/>
                    </a:lnL>
                    <a:lnR>
                      <a:noFill/>
                    </a:lnR>
                    <a:lnT>
                      <a:noFill/>
                    </a:lnT>
                    <a:lnB>
                      <a:noFill/>
                    </a:lnB>
                  </a:tcPr>
                </a:tc>
                <a:tc>
                  <a:txBody>
                    <a:bodyPr/>
                    <a:lstStyle/>
                    <a:p>
                      <a:pPr algn="ctr"/>
                      <a:r>
                        <a:rPr lang="it-IT" dirty="0">
                          <a:effectLst/>
                        </a:rPr>
                        <a:t>2</a:t>
                      </a:r>
                    </a:p>
                  </a:txBody>
                  <a:tcPr anchor="ctr">
                    <a:lnL>
                      <a:noFill/>
                    </a:lnL>
                    <a:lnR>
                      <a:noFill/>
                    </a:lnR>
                    <a:lnT>
                      <a:noFill/>
                    </a:lnT>
                    <a:lnB>
                      <a:noFill/>
                    </a:lnB>
                  </a:tcPr>
                </a:tc>
                <a:tc>
                  <a:txBody>
                    <a:bodyPr/>
                    <a:lstStyle/>
                    <a:p>
                      <a:pPr algn="ctr"/>
                      <a:r>
                        <a:rPr lang="it-IT">
                          <a:effectLst/>
                        </a:rPr>
                        <a:t>7</a:t>
                      </a:r>
                    </a:p>
                  </a:txBody>
                  <a:tcPr anchor="ctr">
                    <a:lnL>
                      <a:noFill/>
                    </a:lnL>
                    <a:lnR>
                      <a:noFill/>
                    </a:lnR>
                    <a:lnT>
                      <a:noFill/>
                    </a:lnT>
                    <a:lnB>
                      <a:noFill/>
                    </a:lnB>
                  </a:tcPr>
                </a:tc>
                <a:extLst>
                  <a:ext uri="{0D108BD9-81ED-4DB2-BD59-A6C34878D82A}">
                    <a16:rowId xmlns:a16="http://schemas.microsoft.com/office/drawing/2014/main" val="3176744807"/>
                  </a:ext>
                </a:extLst>
              </a:tr>
              <a:tr h="200025">
                <a:tc>
                  <a:txBody>
                    <a:bodyPr/>
                    <a:lstStyle/>
                    <a:p>
                      <a:r>
                        <a:rPr lang="it-IT" b="1" dirty="0">
                          <a:solidFill>
                            <a:srgbClr val="FF0000"/>
                          </a:solidFill>
                          <a:effectLst/>
                        </a:rPr>
                        <a:t>Sicilia</a:t>
                      </a:r>
                    </a:p>
                  </a:txBody>
                  <a:tcPr anchor="ctr">
                    <a:lnL>
                      <a:noFill/>
                    </a:lnL>
                    <a:lnR>
                      <a:noFill/>
                    </a:lnR>
                    <a:lnT>
                      <a:noFill/>
                    </a:lnT>
                    <a:lnB>
                      <a:noFill/>
                    </a:lnB>
                  </a:tcPr>
                </a:tc>
                <a:tc>
                  <a:txBody>
                    <a:bodyPr/>
                    <a:lstStyle/>
                    <a:p>
                      <a:pPr algn="ctr"/>
                      <a:r>
                        <a:rPr lang="it-IT" b="1" dirty="0">
                          <a:solidFill>
                            <a:srgbClr val="FF0000"/>
                          </a:solidFill>
                          <a:effectLst/>
                        </a:rPr>
                        <a:t>155</a:t>
                      </a:r>
                    </a:p>
                  </a:txBody>
                  <a:tcPr anchor="ctr">
                    <a:lnL>
                      <a:noFill/>
                    </a:lnL>
                    <a:lnR>
                      <a:noFill/>
                    </a:lnR>
                    <a:lnT>
                      <a:noFill/>
                    </a:lnT>
                    <a:lnB>
                      <a:noFill/>
                    </a:lnB>
                  </a:tcPr>
                </a:tc>
                <a:tc>
                  <a:txBody>
                    <a:bodyPr/>
                    <a:lstStyle/>
                    <a:p>
                      <a:pPr algn="ctr"/>
                      <a:r>
                        <a:rPr lang="it-IT" b="1" dirty="0">
                          <a:solidFill>
                            <a:srgbClr val="FF0000"/>
                          </a:solidFill>
                          <a:effectLst/>
                        </a:rPr>
                        <a:t>20</a:t>
                      </a:r>
                    </a:p>
                  </a:txBody>
                  <a:tcPr anchor="ctr">
                    <a:lnL>
                      <a:noFill/>
                    </a:lnL>
                    <a:lnR>
                      <a:noFill/>
                    </a:lnR>
                    <a:lnT>
                      <a:noFill/>
                    </a:lnT>
                    <a:lnB>
                      <a:noFill/>
                    </a:lnB>
                  </a:tcPr>
                </a:tc>
                <a:tc>
                  <a:txBody>
                    <a:bodyPr/>
                    <a:lstStyle/>
                    <a:p>
                      <a:pPr algn="ctr"/>
                      <a:r>
                        <a:rPr lang="it-IT" b="1" dirty="0">
                          <a:solidFill>
                            <a:srgbClr val="FF0000"/>
                          </a:solidFill>
                          <a:effectLst/>
                        </a:rPr>
                        <a:t>175</a:t>
                      </a:r>
                    </a:p>
                  </a:txBody>
                  <a:tcPr anchor="ctr">
                    <a:lnL>
                      <a:noFill/>
                    </a:lnL>
                    <a:lnR>
                      <a:noFill/>
                    </a:lnR>
                    <a:lnT>
                      <a:noFill/>
                    </a:lnT>
                    <a:lnB>
                      <a:noFill/>
                    </a:lnB>
                  </a:tcPr>
                </a:tc>
                <a:extLst>
                  <a:ext uri="{0D108BD9-81ED-4DB2-BD59-A6C34878D82A}">
                    <a16:rowId xmlns:a16="http://schemas.microsoft.com/office/drawing/2014/main" val="613140291"/>
                  </a:ext>
                </a:extLst>
              </a:tr>
              <a:tr h="200025">
                <a:tc>
                  <a:txBody>
                    <a:bodyPr/>
                    <a:lstStyle/>
                    <a:p>
                      <a:r>
                        <a:rPr lang="it-IT" b="1">
                          <a:effectLst/>
                        </a:rPr>
                        <a:t>TOTALE</a:t>
                      </a:r>
                      <a:endParaRPr lang="it-IT">
                        <a:effectLst/>
                      </a:endParaRPr>
                    </a:p>
                  </a:txBody>
                  <a:tcPr anchor="ctr">
                    <a:lnL>
                      <a:noFill/>
                    </a:lnL>
                    <a:lnR>
                      <a:noFill/>
                    </a:lnR>
                    <a:lnT>
                      <a:noFill/>
                    </a:lnT>
                    <a:lnB>
                      <a:noFill/>
                    </a:lnB>
                  </a:tcPr>
                </a:tc>
                <a:tc>
                  <a:txBody>
                    <a:bodyPr/>
                    <a:lstStyle/>
                    <a:p>
                      <a:pPr algn="ctr"/>
                      <a:r>
                        <a:rPr lang="it-IT" b="1">
                          <a:effectLst/>
                        </a:rPr>
                        <a:t>528</a:t>
                      </a:r>
                      <a:endParaRPr lang="it-IT">
                        <a:effectLst/>
                      </a:endParaRPr>
                    </a:p>
                  </a:txBody>
                  <a:tcPr anchor="ctr">
                    <a:lnL>
                      <a:noFill/>
                    </a:lnL>
                    <a:lnR>
                      <a:noFill/>
                    </a:lnR>
                    <a:lnT>
                      <a:noFill/>
                    </a:lnT>
                    <a:lnB>
                      <a:noFill/>
                    </a:lnB>
                  </a:tcPr>
                </a:tc>
                <a:tc>
                  <a:txBody>
                    <a:bodyPr/>
                    <a:lstStyle/>
                    <a:p>
                      <a:pPr algn="ctr"/>
                      <a:r>
                        <a:rPr lang="it-IT" b="1">
                          <a:effectLst/>
                        </a:rPr>
                        <a:t>77</a:t>
                      </a:r>
                      <a:endParaRPr lang="it-IT">
                        <a:effectLst/>
                      </a:endParaRPr>
                    </a:p>
                  </a:txBody>
                  <a:tcPr anchor="ctr">
                    <a:lnL>
                      <a:noFill/>
                    </a:lnL>
                    <a:lnR>
                      <a:noFill/>
                    </a:lnR>
                    <a:lnT>
                      <a:noFill/>
                    </a:lnT>
                    <a:lnB>
                      <a:noFill/>
                    </a:lnB>
                  </a:tcPr>
                </a:tc>
                <a:tc>
                  <a:txBody>
                    <a:bodyPr/>
                    <a:lstStyle/>
                    <a:p>
                      <a:pPr algn="ctr"/>
                      <a:r>
                        <a:rPr lang="it-IT" b="1" dirty="0">
                          <a:effectLst/>
                        </a:rPr>
                        <a:t>605</a:t>
                      </a:r>
                      <a:endParaRPr lang="it-IT" dirty="0">
                        <a:effectLst/>
                      </a:endParaRPr>
                    </a:p>
                  </a:txBody>
                  <a:tcPr anchor="ctr">
                    <a:lnL>
                      <a:noFill/>
                    </a:lnL>
                    <a:lnR>
                      <a:noFill/>
                    </a:lnR>
                    <a:lnT>
                      <a:noFill/>
                    </a:lnT>
                    <a:lnB>
                      <a:noFill/>
                    </a:lnB>
                  </a:tcPr>
                </a:tc>
                <a:extLst>
                  <a:ext uri="{0D108BD9-81ED-4DB2-BD59-A6C34878D82A}">
                    <a16:rowId xmlns:a16="http://schemas.microsoft.com/office/drawing/2014/main" val="4226534721"/>
                  </a:ext>
                </a:extLst>
              </a:tr>
            </a:tbl>
          </a:graphicData>
        </a:graphic>
      </p:graphicFrame>
      <p:sp>
        <p:nvSpPr>
          <p:cNvPr id="5" name="Rectangle 1">
            <a:extLst>
              <a:ext uri="{FF2B5EF4-FFF2-40B4-BE49-F238E27FC236}">
                <a16:creationId xmlns:a16="http://schemas.microsoft.com/office/drawing/2014/main" id="{EA6DE9D3-C925-0C43-89EF-91C9E0B0A24B}"/>
              </a:ext>
            </a:extLst>
          </p:cNvPr>
          <p:cNvSpPr>
            <a:spLocks noChangeArrowheads="1"/>
          </p:cNvSpPr>
          <p:nvPr/>
        </p:nvSpPr>
        <p:spPr bwMode="auto">
          <a:xfrm>
            <a:off x="-702526" y="-4460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300" b="0" i="0" u="none" strike="noStrike" cap="none" normalizeH="0" baseline="0">
                <a:ln>
                  <a:noFill/>
                </a:ln>
                <a:solidFill>
                  <a:srgbClr val="1C2024"/>
                </a:solidFill>
                <a:effectLst/>
                <a:latin typeface="Titillium Web" pitchFamily="2" charset="77"/>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629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6953" y="285008"/>
            <a:ext cx="10515600" cy="1453182"/>
          </a:xfrm>
        </p:spPr>
        <p:txBody>
          <a:bodyPr>
            <a:noAutofit/>
          </a:bodyPr>
          <a:lstStyle/>
          <a:p>
            <a:br>
              <a:rPr lang="it-IT" b="1" dirty="0">
                <a:solidFill>
                  <a:srgbClr val="FF0000"/>
                </a:solidFill>
              </a:rPr>
            </a:br>
            <a:br>
              <a:rPr lang="it-IT" b="1" dirty="0">
                <a:solidFill>
                  <a:srgbClr val="FF0000"/>
                </a:solidFill>
              </a:rPr>
            </a:br>
            <a:r>
              <a:rPr lang="it-IT" b="1" dirty="0">
                <a:solidFill>
                  <a:srgbClr val="FF0000"/>
                </a:solidFill>
              </a:rPr>
              <a:t>                           </a:t>
            </a:r>
            <a:r>
              <a:rPr lang="it-IT" sz="3600" b="1" dirty="0">
                <a:solidFill>
                  <a:srgbClr val="FF0000"/>
                </a:solidFill>
              </a:rPr>
              <a:t>Bandi PNRR 2022</a:t>
            </a:r>
            <a:br>
              <a:rPr lang="it-IT" sz="3600" b="1" dirty="0">
                <a:solidFill>
                  <a:srgbClr val="FF0000"/>
                </a:solidFill>
              </a:rPr>
            </a:br>
            <a:r>
              <a:rPr lang="it-IT" sz="2800" b="1" i="1" dirty="0">
                <a:solidFill>
                  <a:srgbClr val="FF0000"/>
                </a:solidFill>
              </a:rPr>
              <a:t>Opportunità di finanziamento per i Beni immobili confiscati alla criminalità organizzata</a:t>
            </a:r>
            <a:br>
              <a:rPr lang="it-IT" dirty="0"/>
            </a:br>
            <a:br>
              <a:rPr lang="it-IT" dirty="0">
                <a:solidFill>
                  <a:srgbClr val="FF0000"/>
                </a:solidFill>
              </a:rPr>
            </a:br>
            <a:br>
              <a:rPr lang="it-IT" sz="2800"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Autofit/>
          </a:bodyPr>
          <a:lstStyle/>
          <a:p>
            <a:pPr marL="0" indent="0">
              <a:buNone/>
            </a:pPr>
            <a:r>
              <a:rPr lang="it-IT" sz="2400" dirty="0"/>
              <a:t>PNRR – Missione n. 5 “Inclusione e Coesione” Componente 3: “Interventi speciali per la coesione territoriale” </a:t>
            </a:r>
            <a:r>
              <a:rPr lang="it-IT" sz="2400" b="1" dirty="0"/>
              <a:t>– Investimento 1: “Strategia nazionale per le aree interne – Linea di intervento 1.1.1 “Potenziamento dei servizi e delle infrastrutture sociali di comunità” </a:t>
            </a:r>
            <a:r>
              <a:rPr lang="it-IT" sz="2400" dirty="0"/>
              <a:t>(chiuso</a:t>
            </a:r>
            <a:r>
              <a:rPr lang="it-IT" sz="2400" b="1" dirty="0"/>
              <a:t> </a:t>
            </a:r>
            <a:r>
              <a:rPr lang="it-IT" sz="2400" dirty="0"/>
              <a:t>15/06/22)</a:t>
            </a:r>
            <a:endParaRPr lang="it-IT" sz="2400" i="1" dirty="0"/>
          </a:p>
          <a:p>
            <a:pPr marL="0" indent="0">
              <a:buNone/>
            </a:pPr>
            <a:r>
              <a:rPr lang="it-IT" sz="2400" dirty="0"/>
              <a:t>L’Avviso mira a favorire le attività di inclusione sociale di determinate categorie di soggetti fragili e vulnerabili come famiglie e bambini, anziani non autosufficienti, disabili e persone senza dimora. </a:t>
            </a:r>
          </a:p>
          <a:p>
            <a:pPr marL="0" indent="0">
              <a:buNone/>
            </a:pPr>
            <a:r>
              <a:rPr lang="it-IT" sz="2400" dirty="0"/>
              <a:t>La misura prevede interventi per soluzioni alloggiative da attuare anche mediante la destinazione a tale finalità di beni sequestrati e confiscati alla criminalità organizzata.</a:t>
            </a:r>
            <a:br>
              <a:rPr lang="it-IT" sz="2400" dirty="0"/>
            </a:br>
            <a:r>
              <a:rPr lang="it-IT" sz="2400" dirty="0"/>
              <a:t>Destinatari : gli Ambiti Territoriali Sociali (ATS) e i Comuni singoli.</a:t>
            </a:r>
            <a:br>
              <a:rPr lang="it-IT" sz="2400" i="1" dirty="0"/>
            </a:br>
            <a:endParaRPr lang="it-IT" sz="2400" dirty="0"/>
          </a:p>
        </p:txBody>
      </p:sp>
    </p:spTree>
    <p:extLst>
      <p:ext uri="{BB962C8B-B14F-4D97-AF65-F5344CB8AC3E}">
        <p14:creationId xmlns:p14="http://schemas.microsoft.com/office/powerpoint/2010/main" val="1152839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58247"/>
            <a:ext cx="10515600" cy="1460500"/>
          </a:xfrm>
        </p:spPr>
        <p:txBody>
          <a:bodyPr>
            <a:noAutofit/>
          </a:bodyPr>
          <a:lstStyle/>
          <a:p>
            <a:br>
              <a:rPr lang="it-IT" sz="3600" b="1" dirty="0">
                <a:solidFill>
                  <a:srgbClr val="FF0000"/>
                </a:solidFill>
              </a:rPr>
            </a:br>
            <a:br>
              <a:rPr lang="it-IT" sz="3600" b="1" dirty="0">
                <a:solidFill>
                  <a:srgbClr val="FF0000"/>
                </a:solidFill>
              </a:rPr>
            </a:br>
            <a:r>
              <a:rPr lang="it-IT" sz="3600" b="1" dirty="0">
                <a:solidFill>
                  <a:srgbClr val="FF0000"/>
                </a:solidFill>
              </a:rPr>
              <a:t>                                 Bandi PNRR 2022</a:t>
            </a:r>
            <a:br>
              <a:rPr lang="it-IT" sz="3600" b="1" dirty="0">
                <a:solidFill>
                  <a:srgbClr val="FF0000"/>
                </a:solidFill>
              </a:rPr>
            </a:br>
            <a:r>
              <a:rPr lang="it-IT" sz="2800" b="1" i="1" dirty="0">
                <a:solidFill>
                  <a:srgbClr val="FF0000"/>
                </a:solidFill>
              </a:rPr>
              <a:t>Opportunità di finanziamento per i Beni immobili confiscati alla criminalità organizzata</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PNRR M5C2 Investimento 2.2: Piani Urbani Integrati (Decreto 6 dicembre 2021)</a:t>
            </a:r>
          </a:p>
          <a:p>
            <a:pPr marL="0" indent="0">
              <a:buNone/>
            </a:pPr>
            <a:br>
              <a:rPr lang="it-IT" dirty="0"/>
            </a:br>
            <a:r>
              <a:rPr lang="it-IT" b="1" dirty="0"/>
              <a:t>Le Città Metropolitane</a:t>
            </a:r>
            <a:r>
              <a:rPr lang="it-IT" dirty="0"/>
              <a:t>, in attuazione della linea progettuale «Piani Integrati – M5C2 – Investimento 2.2» </a:t>
            </a:r>
            <a:r>
              <a:rPr lang="it-IT" b="1" dirty="0"/>
              <a:t>individuano gli interventi finanziabili per investimenti in progetti relativi a Piani Urbani Integrati</a:t>
            </a:r>
            <a:r>
              <a:rPr lang="it-IT" dirty="0"/>
              <a:t>, nel limite massimo delle risorse assegnate dall’Allegato 1 dell’articolo 21, comma 3, D.L. 6 novembre 2021, n.152, pubblicato nella G.U. n.265 del 6 novembre 2021.</a:t>
            </a:r>
            <a:br>
              <a:rPr lang="it-IT" dirty="0"/>
            </a:br>
            <a:r>
              <a:rPr lang="it-IT" b="1" dirty="0"/>
              <a:t>Il modello, presentato da parte delle Città Metropolitane consente  interventi di valore non inferiore a 50 milioni di euro, è stato comunicato al Ministero dell’interno</a:t>
            </a:r>
            <a:r>
              <a:rPr lang="it-IT" dirty="0"/>
              <a:t> – Dipartimento per gli affari interni e territoriali, Direzione Centrale della Finanza Locale, </a:t>
            </a:r>
            <a:r>
              <a:rPr lang="it-IT" b="1" dirty="0"/>
              <a:t>secondo le modalità indicate nel decreto del 6 dicembre 2021</a:t>
            </a:r>
            <a:r>
              <a:rPr lang="it-IT" dirty="0"/>
              <a:t>.</a:t>
            </a:r>
          </a:p>
          <a:p>
            <a:pPr marL="0" indent="0">
              <a:buNone/>
            </a:pPr>
            <a:endParaRPr lang="it-IT" dirty="0"/>
          </a:p>
          <a:p>
            <a:endParaRPr lang="it-IT" dirty="0"/>
          </a:p>
        </p:txBody>
      </p:sp>
    </p:spTree>
    <p:extLst>
      <p:ext uri="{BB962C8B-B14F-4D97-AF65-F5344CB8AC3E}">
        <p14:creationId xmlns:p14="http://schemas.microsoft.com/office/powerpoint/2010/main" val="476960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3600" b="1" dirty="0">
                <a:solidFill>
                  <a:srgbClr val="FF0000"/>
                </a:solidFill>
              </a:rPr>
            </a:br>
            <a:br>
              <a:rPr lang="it-IT" sz="3600" b="1" dirty="0">
                <a:solidFill>
                  <a:srgbClr val="FF0000"/>
                </a:solidFill>
              </a:rPr>
            </a:br>
            <a:r>
              <a:rPr lang="it-IT" sz="3600" b="1" dirty="0">
                <a:solidFill>
                  <a:srgbClr val="FF0000"/>
                </a:solidFill>
              </a:rPr>
              <a:t>                                 Bandi PNRR 2022</a:t>
            </a:r>
            <a:br>
              <a:rPr lang="it-IT" sz="3600" b="1" dirty="0">
                <a:solidFill>
                  <a:srgbClr val="FF0000"/>
                </a:solidFill>
              </a:rPr>
            </a:br>
            <a:r>
              <a:rPr lang="it-IT" sz="2800" b="1" i="1" dirty="0">
                <a:solidFill>
                  <a:srgbClr val="FF0000"/>
                </a:solidFill>
              </a:rPr>
              <a:t>Opportunità di finanziamento per i Beni immobili confiscati alla criminalità organizzata</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pPr marL="0" indent="0">
              <a:buNone/>
            </a:pPr>
            <a:r>
              <a:rPr lang="it-IT" dirty="0"/>
              <a:t>PNRR M1C3 – INVESTIMENTO 2.1 – LINEA B – </a:t>
            </a:r>
            <a:r>
              <a:rPr lang="it-IT" b="1" dirty="0"/>
              <a:t>ATTRATTIVITÀ DEI BORGHI </a:t>
            </a:r>
            <a:r>
              <a:rPr lang="it-IT" dirty="0"/>
              <a:t>– Amministrazione Emittente: Ministero della Cultura (</a:t>
            </a:r>
            <a:r>
              <a:rPr lang="it-IT" dirty="0" err="1"/>
              <a:t>MiC</a:t>
            </a:r>
            <a:r>
              <a:rPr lang="it-IT" dirty="0"/>
              <a:t>)</a:t>
            </a:r>
          </a:p>
          <a:p>
            <a:pPr marL="0" indent="0">
              <a:buNone/>
            </a:pPr>
            <a:br>
              <a:rPr lang="it-IT" dirty="0"/>
            </a:br>
            <a:r>
              <a:rPr lang="it-IT" dirty="0"/>
              <a:t>I</a:t>
            </a:r>
            <a:r>
              <a:rPr lang="it-IT" b="1" dirty="0"/>
              <a:t>l MIC ha pubblicato l’Avviso «Progetti di Rigenerazione Culturale e Sociale dei Piccoli Borghi Storici»</a:t>
            </a:r>
            <a:r>
              <a:rPr lang="it-IT" dirty="0"/>
              <a:t>. L’Avviso, dedicato ai piccoli borghi storici, è finalizzato a promuovere progetti per la rigenerazione, valorizzazione e gestione del grande patrimonio di storia, arte, cultura e tradizioni presenti nei piccoli centri italiani, integrando obiettivi di tutela del patrimonio culturale con le esigenze di rivitalizzazione sociale ed economica, di rilancio occupazionale e di contrasto dello spopolamento. </a:t>
            </a:r>
            <a:r>
              <a:rPr lang="it-IT" b="1" dirty="0"/>
              <a:t>La misura proposta è suscettibile di un utilizzo a favore dei beni confiscati già destinati agli Enti territoriali, qualora tali cespiti, per la loro collocazione e la loro natura, risultino coerenti con le finalità dell’intervento</a:t>
            </a:r>
            <a:r>
              <a:rPr lang="it-IT" dirty="0"/>
              <a:t>. (domande bando: 15.03.2022).</a:t>
            </a:r>
            <a:br>
              <a:rPr lang="it-IT" dirty="0"/>
            </a:br>
            <a:endParaRPr lang="it-IT" dirty="0"/>
          </a:p>
          <a:p>
            <a:pPr marL="0" indent="0">
              <a:buNone/>
            </a:pPr>
            <a:endParaRPr lang="it-IT" dirty="0"/>
          </a:p>
          <a:p>
            <a:endParaRPr lang="it-IT" dirty="0"/>
          </a:p>
        </p:txBody>
      </p:sp>
    </p:spTree>
    <p:extLst>
      <p:ext uri="{BB962C8B-B14F-4D97-AF65-F5344CB8AC3E}">
        <p14:creationId xmlns:p14="http://schemas.microsoft.com/office/powerpoint/2010/main" val="2857531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119291"/>
          </a:xfrm>
        </p:spPr>
        <p:txBody>
          <a:bodyPr>
            <a:noAutofit/>
          </a:bodyPr>
          <a:lstStyle/>
          <a:p>
            <a:br>
              <a:rPr lang="it-IT" sz="3600" b="1" dirty="0">
                <a:solidFill>
                  <a:srgbClr val="FF0000"/>
                </a:solidFill>
              </a:rPr>
            </a:br>
            <a:br>
              <a:rPr lang="it-IT" sz="3600" b="1" dirty="0">
                <a:solidFill>
                  <a:srgbClr val="FF0000"/>
                </a:solidFill>
              </a:rPr>
            </a:br>
            <a:r>
              <a:rPr lang="it-IT" sz="2800" b="1" dirty="0">
                <a:solidFill>
                  <a:srgbClr val="FF0000"/>
                </a:solidFill>
              </a:rPr>
              <a:t>Messa in sicurezza di edifici e del territorio – Contributi per la realizzazione di opere pubbliche</a:t>
            </a:r>
            <a:br>
              <a:rPr lang="it-IT" sz="3600" b="1" dirty="0">
                <a:solidFill>
                  <a:srgbClr val="FF0000"/>
                </a:solidFill>
              </a:rPr>
            </a:b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1745673"/>
            <a:ext cx="10783784" cy="4597545"/>
          </a:xfrm>
        </p:spPr>
        <p:txBody>
          <a:bodyPr>
            <a:normAutofit/>
          </a:bodyPr>
          <a:lstStyle/>
          <a:p>
            <a:pPr marL="0" indent="0">
              <a:buNone/>
            </a:pPr>
            <a:r>
              <a:rPr lang="it-IT" dirty="0"/>
              <a:t>Con </a:t>
            </a:r>
            <a:r>
              <a:rPr lang="it-IT" b="1" dirty="0"/>
              <a:t>Decreto del Ministero dell’interno in data 8 gennaio 2022</a:t>
            </a:r>
            <a:r>
              <a:rPr lang="it-IT" dirty="0"/>
              <a:t>, consultabile sul sito della Finanza locale </a:t>
            </a:r>
            <a:r>
              <a:rPr lang="it-IT" u="sng" dirty="0">
                <a:hlinkClick r:id="rId2"/>
              </a:rPr>
              <a:t>https://dait.interno.gov.it/finanza-locale/documentazione/decreto-8-gennaio-2022, </a:t>
            </a:r>
            <a:endParaRPr lang="it-IT" u="sng" dirty="0"/>
          </a:p>
          <a:p>
            <a:pPr marL="0" indent="0" algn="just">
              <a:buNone/>
            </a:pPr>
            <a:r>
              <a:rPr lang="it-IT" dirty="0"/>
              <a:t>sono state definite le modalità di </a:t>
            </a:r>
            <a:r>
              <a:rPr lang="it-IT" b="1" dirty="0"/>
              <a:t>presentazione da parte dei Comuni dell’istanza per richiedere</a:t>
            </a:r>
            <a:r>
              <a:rPr lang="it-IT" dirty="0"/>
              <a:t> </a:t>
            </a:r>
            <a:r>
              <a:rPr lang="it-IT" b="1" dirty="0"/>
              <a:t>contributi, per l’annualità 2022 per interventi riferiti a opere pubbliche di messa in sicurezza degli edifici e del territorio</a:t>
            </a:r>
            <a:r>
              <a:rPr lang="it-IT" dirty="0"/>
              <a:t>, nel limite complessivo di 450 milioni di euro, ai sensi all’articolo 1, comma 139 e seguenti, della legge 30 dicembre 2018,n.145.</a:t>
            </a:r>
            <a:br>
              <a:rPr lang="it-IT" dirty="0"/>
            </a:br>
            <a:r>
              <a:rPr lang="it-IT" dirty="0"/>
              <a:t>(15 febbraio 2022).</a:t>
            </a:r>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3765423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13" y="415637"/>
            <a:ext cx="10760034" cy="1199408"/>
          </a:xfrm>
        </p:spPr>
        <p:txBody>
          <a:bodyPr>
            <a:noAutofit/>
          </a:bodyPr>
          <a:lstStyle/>
          <a:p>
            <a:r>
              <a:rPr lang="it-IT" sz="2800" b="1" dirty="0">
                <a:solidFill>
                  <a:srgbClr val="FF0000"/>
                </a:solidFill>
              </a:rPr>
              <a:t>Decreto Ministero dell’Interno 1 Febbraio 2022. Contributo agli enti locali per la spesa di progettazione definitiva ed esecutiva- art. 1, commi da 51 a 58, legge 27 dicembre 2019, n. 160 e </a:t>
            </a:r>
            <a:r>
              <a:rPr lang="it-IT" sz="2800" b="1" dirty="0" err="1">
                <a:solidFill>
                  <a:srgbClr val="FF0000"/>
                </a:solidFill>
              </a:rPr>
              <a:t>s.m.i.</a:t>
            </a:r>
            <a:r>
              <a:rPr lang="it-IT" sz="2800" b="1" dirty="0">
                <a:solidFill>
                  <a:srgbClr val="FF0000"/>
                </a:solidFill>
              </a:rPr>
              <a:t> – Annualità 2022</a:t>
            </a:r>
          </a:p>
        </p:txBody>
      </p:sp>
      <p:sp>
        <p:nvSpPr>
          <p:cNvPr id="4" name="Segnaposto contenuto 3">
            <a:extLst>
              <a:ext uri="{FF2B5EF4-FFF2-40B4-BE49-F238E27FC236}">
                <a16:creationId xmlns:a16="http://schemas.microsoft.com/office/drawing/2014/main" id="{1E5C9DBC-F358-4E46-AC06-9242B79EAEF3}"/>
              </a:ext>
            </a:extLst>
          </p:cNvPr>
          <p:cNvSpPr>
            <a:spLocks noGrp="1"/>
          </p:cNvSpPr>
          <p:nvPr>
            <p:ph idx="1"/>
          </p:nvPr>
        </p:nvSpPr>
        <p:spPr>
          <a:xfrm>
            <a:off x="593766" y="1852551"/>
            <a:ext cx="10760034" cy="4324412"/>
          </a:xfrm>
        </p:spPr>
        <p:txBody>
          <a:bodyPr>
            <a:normAutofit fontScale="92500" lnSpcReduction="20000"/>
          </a:bodyPr>
          <a:lstStyle/>
          <a:p>
            <a:pPr marL="0" indent="0">
              <a:buNone/>
            </a:pPr>
            <a:r>
              <a:rPr lang="it-IT" dirty="0"/>
              <a:t>Con </a:t>
            </a:r>
            <a:r>
              <a:rPr lang="it-IT" b="1" dirty="0"/>
              <a:t>Decreto del Ministero dell’Interno in data 1° febbraio 2022 </a:t>
            </a:r>
            <a:r>
              <a:rPr lang="it-IT" dirty="0"/>
              <a:t>è stato approvato il modello di certificazione per la presentazione della richiesta per </a:t>
            </a:r>
            <a:r>
              <a:rPr lang="it-IT" b="1" dirty="0"/>
              <a:t>l’attribuzione di un</a:t>
            </a:r>
            <a:r>
              <a:rPr lang="it-IT" dirty="0"/>
              <a:t> </a:t>
            </a:r>
            <a:r>
              <a:rPr lang="it-IT" b="1" dirty="0"/>
              <a:t>contributo, annualità 2022, a copertura della spesa di progettazione definitiva ed esecutiva, relativa ad interventi di messa in sicurezza</a:t>
            </a:r>
            <a:r>
              <a:rPr lang="it-IT" dirty="0"/>
              <a:t> del territorio a rischio idrogeologico, di messa in sicurezza ed </a:t>
            </a:r>
            <a:r>
              <a:rPr lang="it-IT" dirty="0" err="1"/>
              <a:t>efficientamento</a:t>
            </a:r>
            <a:r>
              <a:rPr lang="it-IT" dirty="0"/>
              <a:t> energetico delle scuole, </a:t>
            </a:r>
            <a:r>
              <a:rPr lang="it-IT" b="1" dirty="0"/>
              <a:t>degli edifici pubblici e del patrimonio degli enti locali</a:t>
            </a:r>
            <a:r>
              <a:rPr lang="it-IT" dirty="0"/>
              <a:t>, nonché per investimenti di messa in sicurezza di strade, ponti e viadotti, nel limite di 320 milioni di euro, previsto dall’articolo 1, commi da 51 a 58, della legge 27 dicembre 2019, n.160, e successive modifiche ed integrazioni (vedi, da ultimo, le novità introdotte dall’articolo 1, comma 415, della legge 30 dicembre 2021, n.234).</a:t>
            </a:r>
            <a:br>
              <a:rPr lang="it-IT" dirty="0"/>
            </a:br>
            <a:br>
              <a:rPr lang="it-IT" b="1" dirty="0"/>
            </a:br>
            <a:r>
              <a:rPr lang="it-IT" u="sng" dirty="0">
                <a:hlinkClick r:id="rId2"/>
              </a:rPr>
              <a:t>https://dait.interno.gov.it/finanza-locale/notizie/comunicato-del-1deg-febbraio-2022</a:t>
            </a:r>
            <a:endParaRPr lang="it-IT" dirty="0"/>
          </a:p>
        </p:txBody>
      </p:sp>
    </p:spTree>
    <p:extLst>
      <p:ext uri="{BB962C8B-B14F-4D97-AF65-F5344CB8AC3E}">
        <p14:creationId xmlns:p14="http://schemas.microsoft.com/office/powerpoint/2010/main" val="1456714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119291"/>
          </a:xfrm>
        </p:spPr>
        <p:txBody>
          <a:bodyPr>
            <a:noAutofit/>
          </a:bodyPr>
          <a:lstStyle/>
          <a:p>
            <a:br>
              <a:rPr lang="it-IT" sz="3600" b="1" dirty="0">
                <a:solidFill>
                  <a:srgbClr val="FF0000"/>
                </a:solidFill>
              </a:rPr>
            </a:br>
            <a:br>
              <a:rPr lang="it-IT" sz="3600" b="1" dirty="0">
                <a:solidFill>
                  <a:srgbClr val="FF0000"/>
                </a:solidFill>
              </a:rPr>
            </a:br>
            <a:r>
              <a:rPr lang="it-IT" sz="2800" b="1" dirty="0">
                <a:solidFill>
                  <a:srgbClr val="FF0000"/>
                </a:solidFill>
              </a:rPr>
              <a:t>Legge di Bilancio 2022 – Rigenerazione urbana 300 milioni di euro per i Comuni</a:t>
            </a:r>
            <a:br>
              <a:rPr lang="it-IT" sz="3600" b="1"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1745673"/>
            <a:ext cx="10783784" cy="4597545"/>
          </a:xfrm>
        </p:spPr>
        <p:txBody>
          <a:bodyPr>
            <a:normAutofit lnSpcReduction="10000"/>
          </a:bodyPr>
          <a:lstStyle/>
          <a:p>
            <a:pPr marL="0" indent="0">
              <a:buNone/>
            </a:pPr>
            <a:r>
              <a:rPr lang="it-IT" b="1" dirty="0"/>
              <a:t>La Legge di Bilancio 2022 </a:t>
            </a:r>
            <a:r>
              <a:rPr lang="it-IT" dirty="0"/>
              <a:t>(Art. 1 commi 534-542) assegna </a:t>
            </a:r>
            <a:r>
              <a:rPr lang="it-IT" b="1" dirty="0"/>
              <a:t>300 milioni di euro ai Comuni per progetti di rigenerazione urbana</a:t>
            </a:r>
            <a:r>
              <a:rPr lang="it-IT" dirty="0"/>
              <a:t>, volti alla riduzione della  marginalizzazione e del degrado sociale e al miglioramento della qualità del decoro urbano e del tessuto sociale ed ambientale. </a:t>
            </a:r>
            <a:r>
              <a:rPr lang="it-IT" b="1" dirty="0"/>
              <a:t>Le risorse possono essere utilizzate per interventi di manutenzione per il riuso, </a:t>
            </a:r>
            <a:r>
              <a:rPr lang="it-IT" b="1" dirty="0" err="1"/>
              <a:t>ri</a:t>
            </a:r>
            <a:r>
              <a:rPr lang="it-IT" b="1" dirty="0"/>
              <a:t>-funzionalizzazione e ristrutturazione edilizia dei beni confiscati </a:t>
            </a:r>
            <a:r>
              <a:rPr lang="it-IT" b="1" dirty="0" err="1"/>
              <a:t>gia</a:t>
            </a:r>
            <a:r>
              <a:rPr lang="it-IT" b="1" dirty="0"/>
              <a:t>̀ destinati agli Enti territoriali, in coerenza con le </a:t>
            </a:r>
            <a:r>
              <a:rPr lang="it-IT" b="1" dirty="0" err="1"/>
              <a:t>finalita</a:t>
            </a:r>
            <a:r>
              <a:rPr lang="it-IT" b="1" dirty="0"/>
              <a:t>̀ dei progetti finanziabili.</a:t>
            </a:r>
            <a:br>
              <a:rPr lang="it-IT" dirty="0"/>
            </a:br>
            <a:r>
              <a:rPr lang="it-IT" dirty="0"/>
              <a:t>Per il dettaglio si rimanda al seguente </a:t>
            </a:r>
            <a:r>
              <a:rPr lang="it-IT" dirty="0" err="1"/>
              <a:t>Link:</a:t>
            </a:r>
            <a:r>
              <a:rPr lang="it-IT" u="sng" dirty="0" err="1">
                <a:hlinkClick r:id="rId2"/>
              </a:rPr>
              <a:t>https</a:t>
            </a:r>
            <a:r>
              <a:rPr lang="it-IT" u="sng" dirty="0">
                <a:hlinkClick r:id="rId2"/>
              </a:rPr>
              <a:t>://benisequestraticonfiscati.it/opportunita-di-finanziamento-per-i-beni-confiscati-legge-di-bilancio-2022-rigenerazione-urbana-300-milioni-di-euro-per-i-comuni/</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289826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460500"/>
          </a:xfrm>
        </p:spPr>
        <p:txBody>
          <a:bodyPr>
            <a:noAutofit/>
          </a:bodyPr>
          <a:lstStyle/>
          <a:p>
            <a:br>
              <a:rPr lang="it-IT" sz="3600" b="1" dirty="0">
                <a:solidFill>
                  <a:srgbClr val="FF0000"/>
                </a:solidFill>
              </a:rPr>
            </a:br>
            <a:br>
              <a:rPr lang="it-IT" sz="3600" b="1" dirty="0">
                <a:solidFill>
                  <a:srgbClr val="FF0000"/>
                </a:solidFill>
              </a:rPr>
            </a:br>
            <a:r>
              <a:rPr lang="it-IT" sz="2800" b="1" dirty="0">
                <a:solidFill>
                  <a:srgbClr val="FF0000"/>
                </a:solidFill>
              </a:rPr>
              <a:t>Legge di bilancio 2022 L. 234 del 30 dicembre 2021 – Articolo 1 comma 589 - </a:t>
            </a:r>
            <a:r>
              <a:rPr lang="it-IT" sz="2800" b="1" i="1" dirty="0">
                <a:solidFill>
                  <a:srgbClr val="FF0000"/>
                </a:solidFill>
              </a:rPr>
              <a:t>Fondo per legalità e tutela degli amministratori locali vittime di atti intimidatori</a:t>
            </a:r>
            <a:br>
              <a:rPr lang="it-IT" sz="2800" b="1"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2042556"/>
            <a:ext cx="10783784" cy="4300662"/>
          </a:xfrm>
        </p:spPr>
        <p:txBody>
          <a:bodyPr>
            <a:normAutofit/>
          </a:bodyPr>
          <a:lstStyle/>
          <a:p>
            <a:pPr marL="0" indent="0">
              <a:buNone/>
            </a:pPr>
            <a:r>
              <a:rPr lang="it-IT" b="1" dirty="0"/>
              <a:t>Legge di bilancio 2022 </a:t>
            </a:r>
            <a:r>
              <a:rPr lang="it-IT" dirty="0"/>
              <a:t>L. 234 del 30 dicembre 2021 – Articolo 1 comma 589- </a:t>
            </a:r>
            <a:r>
              <a:rPr lang="it-IT" b="1" dirty="0"/>
              <a:t>Fondo per legalità e tutela degli amministratori locali vittime di atti intimidatori</a:t>
            </a:r>
            <a:br>
              <a:rPr lang="it-IT" dirty="0"/>
            </a:br>
            <a:r>
              <a:rPr lang="it-IT" dirty="0"/>
              <a:t>Al fine di consentire agli enti locali l’</a:t>
            </a:r>
            <a:r>
              <a:rPr lang="it-IT" b="1" dirty="0"/>
              <a:t>adozione di iniziative per la promozione della legalità</a:t>
            </a:r>
            <a:r>
              <a:rPr lang="it-IT" dirty="0"/>
              <a:t>, nonché di </a:t>
            </a:r>
            <a:r>
              <a:rPr lang="it-IT" b="1" dirty="0"/>
              <a:t>misure di ristoro del patrimonio dell’ente </a:t>
            </a:r>
            <a:r>
              <a:rPr lang="it-IT" dirty="0"/>
              <a:t>o in favore degli amministratori locali che hanno subito episodi di intimidazione connessi all’esercizio delle funzioni istituzionali esercitate, nello stato di previsione del </a:t>
            </a:r>
            <a:r>
              <a:rPr lang="it-IT" b="1" dirty="0"/>
              <a:t>Ministero dell’interno è istituito un fondo con una dotazione finanziaria pari a 5 milioni di euro per ciascuno degli anni dal 2022 al 2024</a:t>
            </a:r>
            <a:r>
              <a:rPr lang="it-IT" dirty="0"/>
              <a:t>. </a:t>
            </a:r>
          </a:p>
          <a:p>
            <a:endParaRPr lang="it-IT" dirty="0"/>
          </a:p>
        </p:txBody>
      </p:sp>
    </p:spTree>
    <p:extLst>
      <p:ext uri="{BB962C8B-B14F-4D97-AF65-F5344CB8AC3E}">
        <p14:creationId xmlns:p14="http://schemas.microsoft.com/office/powerpoint/2010/main" val="3765273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a:bodyPr>
          <a:lstStyle/>
          <a:p>
            <a:pPr marL="0" indent="0" algn="just">
              <a:buNone/>
            </a:pPr>
            <a:r>
              <a:rPr lang="it-IT" dirty="0"/>
              <a:t>DECRETO DEL PRESIDENTE DEL CONSIGLIO DEI MINISTRI 17 luglio 2020. </a:t>
            </a:r>
            <a:endParaRPr lang="it-IT" sz="2400" dirty="0"/>
          </a:p>
          <a:p>
            <a:pPr marL="0" indent="0" algn="just">
              <a:buNone/>
            </a:pPr>
            <a:r>
              <a:rPr lang="it-IT" sz="2400" dirty="0"/>
              <a:t>Il decreto definisce, in applicazione dei commi 311 e 312 dell’art. 1 della legge 27 dicembre 2019, n. 160, per ciascuno degli anni dal 2020 al 2023, le </a:t>
            </a:r>
            <a:r>
              <a:rPr lang="it-IT" sz="2400" dirty="0" err="1"/>
              <a:t>modalita</a:t>
            </a:r>
            <a:r>
              <a:rPr lang="it-IT" sz="2400" dirty="0"/>
              <a:t>̀ di assegnazione dei contributi per investimenti in infrastrutture sociali ai comuni situati nel territorio delle Regioni Abruzzo, Basilicata, Calabria, Campania, Molise, Puglia, Sardegna e Sicilia, nel limite massimo di </a:t>
            </a:r>
            <a:r>
              <a:rPr lang="it-IT" sz="2400" b="1" dirty="0"/>
              <a:t>75 milioni di euro annui</a:t>
            </a:r>
            <a:r>
              <a:rPr lang="it-IT" sz="2400" dirty="0"/>
              <a:t>, a valere sul Fondo Sviluppo e Coesione (FSC) di cui all’art. 1, comma 6, della legge 27 dicembre 2013, n. 147, nonché le </a:t>
            </a:r>
            <a:r>
              <a:rPr lang="it-IT" sz="2400" dirty="0" err="1"/>
              <a:t>modalita</a:t>
            </a:r>
            <a:r>
              <a:rPr lang="it-IT" sz="2400" dirty="0"/>
              <a:t>̀ di rendicontazione, verifica e recupero delle somme non utilizzate. </a:t>
            </a:r>
          </a:p>
          <a:p>
            <a:pPr marL="0" indent="0" algn="just">
              <a:buNone/>
            </a:pPr>
            <a:r>
              <a:rPr lang="it-IT" sz="2400" dirty="0"/>
              <a:t>Il comune beneficiario del contributo </a:t>
            </a:r>
            <a:r>
              <a:rPr lang="it-IT" sz="2400" dirty="0" err="1"/>
              <a:t>puo</a:t>
            </a:r>
            <a:r>
              <a:rPr lang="it-IT" sz="2400" dirty="0"/>
              <a:t>̀ finanziare uno o più lavori pubblici in infrastrutture sociali, a condizione che gli stessi non siano </a:t>
            </a:r>
            <a:r>
              <a:rPr lang="it-IT" sz="2400" dirty="0" err="1"/>
              <a:t>gia</a:t>
            </a:r>
            <a:r>
              <a:rPr lang="it-IT" sz="2400" dirty="0"/>
              <a:t>̀ integralmente finanziati da altri soggetti. </a:t>
            </a:r>
            <a:endParaRPr lang="it-IT" sz="2000" dirty="0"/>
          </a:p>
          <a:p>
            <a:pPr marL="0" indent="0">
              <a:buNone/>
            </a:pPr>
            <a:endParaRPr lang="it-IT" sz="2400" dirty="0"/>
          </a:p>
        </p:txBody>
      </p:sp>
    </p:spTree>
    <p:extLst>
      <p:ext uri="{BB962C8B-B14F-4D97-AF65-F5344CB8AC3E}">
        <p14:creationId xmlns:p14="http://schemas.microsoft.com/office/powerpoint/2010/main" val="134636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Obiettivo strategico 2</a:t>
            </a:r>
          </a:p>
        </p:txBody>
      </p:sp>
      <p:sp>
        <p:nvSpPr>
          <p:cNvPr id="3" name="Segnaposto contenuto 2"/>
          <p:cNvSpPr>
            <a:spLocks noGrp="1"/>
          </p:cNvSpPr>
          <p:nvPr>
            <p:ph idx="1"/>
          </p:nvPr>
        </p:nvSpPr>
        <p:spPr/>
        <p:txBody>
          <a:bodyPr/>
          <a:lstStyle/>
          <a:p>
            <a:pPr marL="0" indent="0" algn="ctr">
              <a:buNone/>
            </a:pPr>
            <a:r>
              <a:rPr lang="it-IT" b="1" dirty="0"/>
              <a:t>PON LEGALITA’ EURO  25.888.288,00</a:t>
            </a:r>
          </a:p>
          <a:p>
            <a:pPr marL="0" indent="0" algn="ctr">
              <a:buNone/>
            </a:pPr>
            <a:r>
              <a:rPr lang="it-IT" b="1" dirty="0"/>
              <a:t>POR REGIONE SICILIA EURO 43.318.307,68</a:t>
            </a:r>
          </a:p>
          <a:p>
            <a:pPr algn="just"/>
            <a:endParaRPr lang="it-IT" dirty="0"/>
          </a:p>
          <a:p>
            <a:pPr algn="just"/>
            <a:r>
              <a:rPr lang="it-IT" dirty="0"/>
              <a:t>2.1 Azione riuso e </a:t>
            </a:r>
            <a:r>
              <a:rPr lang="it-IT" dirty="0" err="1"/>
              <a:t>rifunzionalizzazione</a:t>
            </a:r>
            <a:r>
              <a:rPr lang="it-IT" dirty="0"/>
              <a:t> beni confiscati alla criminalità organizzata (C.O.)</a:t>
            </a:r>
          </a:p>
          <a:p>
            <a:pPr algn="just"/>
            <a:r>
              <a:rPr lang="it-IT" dirty="0"/>
              <a:t>2.2 Supporto ai soggetti che gestiscono beni confiscati alla C.O.</a:t>
            </a:r>
          </a:p>
          <a:p>
            <a:pPr algn="just"/>
            <a:r>
              <a:rPr lang="it-IT" dirty="0"/>
              <a:t>2.3 Rafforzamento delle competenze organizzative e gestionali dei soggetti coinvolti nella gestione di beni e aziende confiscati</a:t>
            </a:r>
          </a:p>
          <a:p>
            <a:pPr algn="just"/>
            <a:endParaRPr lang="it-IT" dirty="0"/>
          </a:p>
          <a:p>
            <a:pPr marL="0" indent="0" algn="ctr">
              <a:buNone/>
            </a:pPr>
            <a:endParaRPr lang="it-IT" dirty="0"/>
          </a:p>
        </p:txBody>
      </p:sp>
    </p:spTree>
    <p:extLst>
      <p:ext uri="{BB962C8B-B14F-4D97-AF65-F5344CB8AC3E}">
        <p14:creationId xmlns:p14="http://schemas.microsoft.com/office/powerpoint/2010/main" val="95435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0519"/>
          </a:xfrm>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a:xfrm>
            <a:off x="541867" y="1444978"/>
            <a:ext cx="10811933" cy="4731985"/>
          </a:xfrm>
        </p:spPr>
        <p:txBody>
          <a:bodyPr>
            <a:normAutofit/>
          </a:bodyPr>
          <a:lstStyle/>
          <a:p>
            <a:pPr marL="0" indent="0">
              <a:buNone/>
            </a:pPr>
            <a:endParaRPr lang="it-IT" sz="2400" dirty="0"/>
          </a:p>
        </p:txBody>
      </p:sp>
      <p:pic>
        <p:nvPicPr>
          <p:cNvPr id="6" name="Immagine 5">
            <a:extLst>
              <a:ext uri="{FF2B5EF4-FFF2-40B4-BE49-F238E27FC236}">
                <a16:creationId xmlns:a16="http://schemas.microsoft.com/office/drawing/2014/main" id="{3C18299B-6E2A-D247-8ED8-C4B86D55E4A1}"/>
              </a:ext>
            </a:extLst>
          </p:cNvPr>
          <p:cNvPicPr>
            <a:picLocks noChangeAspect="1"/>
          </p:cNvPicPr>
          <p:nvPr/>
        </p:nvPicPr>
        <p:blipFill>
          <a:blip r:embed="rId2"/>
          <a:stretch>
            <a:fillRect/>
          </a:stretch>
        </p:blipFill>
        <p:spPr>
          <a:xfrm>
            <a:off x="180621" y="203200"/>
            <a:ext cx="11695289" cy="6558843"/>
          </a:xfrm>
          <a:prstGeom prst="rect">
            <a:avLst/>
          </a:prstGeom>
        </p:spPr>
      </p:pic>
    </p:spTree>
    <p:extLst>
      <p:ext uri="{BB962C8B-B14F-4D97-AF65-F5344CB8AC3E}">
        <p14:creationId xmlns:p14="http://schemas.microsoft.com/office/powerpoint/2010/main" val="4278814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3100" b="1" dirty="0"/>
              <a:t>Per “infrastruttura sociale”</a:t>
            </a:r>
            <a:r>
              <a:rPr lang="it-IT" sz="3100" dirty="0"/>
              <a:t> è necessario tenere presente la classificazione CUP per categoria di investimento da riferire a:</a:t>
            </a:r>
            <a:br>
              <a:rPr lang="it-IT" sz="3100" dirty="0"/>
            </a:br>
            <a:r>
              <a:rPr lang="it-IT" sz="3100" dirty="0"/>
              <a:t>- natura 03 – REALIZZAZIONE DI LAVORI PUBBLICI (tipologia 01 - “Nuova realizzazione” o tipologia 07 - “Manutenzione straordinaria”);</a:t>
            </a:r>
            <a:br>
              <a:rPr lang="it-IT" sz="3100" dirty="0"/>
            </a:br>
            <a:r>
              <a:rPr lang="it-IT" sz="3100" dirty="0"/>
              <a:t>- </a:t>
            </a:r>
            <a:r>
              <a:rPr lang="it-IT" sz="3100" b="1" dirty="0"/>
              <a:t>settore 05 – OPERE E INFRASTRUTTURE SOCIALI</a:t>
            </a:r>
            <a:r>
              <a:rPr lang="it-IT" sz="3100" dirty="0"/>
              <a:t> (cfr. pagine 5 e 8-9</a:t>
            </a:r>
            <a:r>
              <a:rPr lang="it-IT" sz="3100" b="1" dirty="0"/>
              <a:t> </a:t>
            </a:r>
            <a:r>
              <a:rPr lang="it-IT" sz="3100" dirty="0"/>
              <a:t>“</a:t>
            </a:r>
            <a:r>
              <a:rPr lang="it-IT" sz="3100" dirty="0">
                <a:hlinkClick r:id="rId2">
                  <a:extLst>
                    <a:ext uri="{A12FA001-AC4F-418D-AE19-62706E023703}">
                      <ahyp:hlinkClr xmlns:ahyp="http://schemas.microsoft.com/office/drawing/2018/hyperlinkcolor" val="tx"/>
                    </a:ext>
                  </a:extLst>
                </a:hlinkClick>
              </a:rPr>
              <a:t>Il sistema di classificazione dei progetti nel CUP</a:t>
            </a:r>
            <a:r>
              <a:rPr lang="it-IT" sz="3100" dirty="0"/>
              <a:t>”)</a:t>
            </a:r>
          </a:p>
          <a:p>
            <a:pPr marL="0" indent="0" algn="just">
              <a:buNone/>
            </a:pPr>
            <a:endParaRPr lang="it-IT" sz="3100" dirty="0"/>
          </a:p>
          <a:p>
            <a:pPr marL="0" indent="0" algn="just">
              <a:buNone/>
            </a:pPr>
            <a:r>
              <a:rPr lang="it-IT" sz="3100" dirty="0"/>
              <a:t>Il comune beneficiario del contributo pluriennale è tenuto ad iniziare i lavori per la realizzazione delle opere pubbliche finanziate ai sensi del comma 1 art. 2 entro: </a:t>
            </a:r>
          </a:p>
          <a:p>
            <a:pPr algn="just"/>
            <a:r>
              <a:rPr lang="it-IT" sz="3100" dirty="0"/>
              <a:t>Il 30 settembre di ciascun anno di assegnazione per i contributi riferiti agli esercizi 2021, 2022 e 2023</a:t>
            </a:r>
          </a:p>
          <a:p>
            <a:pPr marL="0" indent="0">
              <a:buNone/>
            </a:pPr>
            <a:endParaRPr lang="it-IT" sz="3100" dirty="0"/>
          </a:p>
          <a:p>
            <a:endParaRPr lang="it-IT" dirty="0"/>
          </a:p>
        </p:txBody>
      </p:sp>
    </p:spTree>
    <p:extLst>
      <p:ext uri="{BB962C8B-B14F-4D97-AF65-F5344CB8AC3E}">
        <p14:creationId xmlns:p14="http://schemas.microsoft.com/office/powerpoint/2010/main" val="2335100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DECRETO RIGENERAZIONE URBANA</a:t>
            </a: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2400" b="1" dirty="0"/>
              <a:t>Assegnazione ai comuni di contributi per investimenti in progetti di rigenerazione urbana, volti alla riduzione di fenomeni di marginalizzazione e degrado sociale. </a:t>
            </a:r>
          </a:p>
          <a:p>
            <a:pPr marL="0" indent="0" algn="just">
              <a:buNone/>
            </a:pPr>
            <a:r>
              <a:rPr lang="it-IT" sz="2400" dirty="0"/>
              <a:t>Il decreto definisce, in prima applicazione e in via sperimentale per il triennio 2021-2023, i criteri e le </a:t>
            </a:r>
            <a:r>
              <a:rPr lang="it-IT" sz="2400" dirty="0" err="1"/>
              <a:t>modalita</a:t>
            </a:r>
            <a:r>
              <a:rPr lang="it-IT" sz="2400" dirty="0"/>
              <a:t>̀ di </a:t>
            </a:r>
            <a:r>
              <a:rPr lang="it-IT" sz="2400" dirty="0" err="1"/>
              <a:t>ammissibilita</a:t>
            </a:r>
            <a:r>
              <a:rPr lang="it-IT" sz="2400" dirty="0"/>
              <a:t>̀ delle istanze e di assegnazione dei contributi per investimenti in progetti di rigenerazione urbana, volti alla riduzione di fenomeni di marginalizzazione e degrado sociale, miglioramento della qualità del decoro urbano e del tessuto sociale ed ambientale, di cui all’art. 1, comma 42, della legge 27 dicembre 2019, n. 160, nonché le </a:t>
            </a:r>
            <a:r>
              <a:rPr lang="it-IT" sz="2400" dirty="0" err="1"/>
              <a:t>modalita</a:t>
            </a:r>
            <a:r>
              <a:rPr lang="it-IT" sz="2400" dirty="0"/>
              <a:t>̀ di utilizzo dei ribassi d’asta, di monitoraggio anche in termini di effettivo utilizzo delle risorse assegnate, di rendicontazione e di verifica, nonché le </a:t>
            </a:r>
            <a:r>
              <a:rPr lang="it-IT" sz="2400" dirty="0" err="1"/>
              <a:t>modalita</a:t>
            </a:r>
            <a:r>
              <a:rPr lang="it-IT" sz="2400" dirty="0"/>
              <a:t>̀ di revoca, recupero e riassegnazione delle somme non utilizzate. </a:t>
            </a:r>
          </a:p>
          <a:p>
            <a:pPr marL="0" indent="0">
              <a:buNone/>
            </a:pPr>
            <a:endParaRPr lang="it-IT" dirty="0"/>
          </a:p>
          <a:p>
            <a:endParaRPr lang="it-IT" dirty="0"/>
          </a:p>
        </p:txBody>
      </p:sp>
    </p:spTree>
    <p:extLst>
      <p:ext uri="{BB962C8B-B14F-4D97-AF65-F5344CB8AC3E}">
        <p14:creationId xmlns:p14="http://schemas.microsoft.com/office/powerpoint/2010/main" val="3232284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p>
        </p:txBody>
      </p:sp>
      <p:sp>
        <p:nvSpPr>
          <p:cNvPr id="3" name="Segnaposto contenuto 2"/>
          <p:cNvSpPr>
            <a:spLocks noGrp="1"/>
          </p:cNvSpPr>
          <p:nvPr>
            <p:ph idx="1"/>
          </p:nvPr>
        </p:nvSpPr>
        <p:spPr/>
        <p:txBody>
          <a:bodyPr>
            <a:normAutofit/>
          </a:bodyPr>
          <a:lstStyle/>
          <a:p>
            <a:pPr marL="0" indent="0" algn="just">
              <a:buNone/>
            </a:pPr>
            <a:r>
              <a:rPr lang="it-IT" sz="2400" dirty="0"/>
              <a:t>Per i trienni successivi al 2023 e per l’ultimo biennio 2033-2034, in assenza di emanazione di un successivo decreto entro il 31 marzo dell’anno precedente il periodo di riferimento, sono applicate le disposizioni del presente decreto, utilizzando i dati più recenti disponibili per quanto attiene l’indicatore di cui all’art. 5, comma 2. </a:t>
            </a:r>
          </a:p>
          <a:p>
            <a:pPr marL="0" indent="0" algn="just">
              <a:buNone/>
            </a:pPr>
            <a:r>
              <a:rPr lang="it-IT" sz="2400" dirty="0"/>
              <a:t>Le istanze per la concessione dei contributi sono presentate entro il 30 giugno dell’anno precedente il periodo di riferimento secondo le disposizioni di cui all’art. 1, comma 43, della legge n. 160 del 2019</a:t>
            </a:r>
            <a:r>
              <a:rPr lang="it-IT" dirty="0"/>
              <a:t>. </a:t>
            </a:r>
          </a:p>
          <a:p>
            <a:pPr marL="0" indent="0" algn="just">
              <a:buNone/>
            </a:pPr>
            <a:r>
              <a:rPr lang="it-IT" sz="2400" dirty="0"/>
              <a:t>I contributi sono concessi per singole opere pubbliche o insiemi coordinati di interventi pubblici anche ricompresi nell’elenco delle opere incompiute, volti a </a:t>
            </a:r>
            <a:r>
              <a:rPr lang="it-IT" sz="2400" dirty="0" err="1"/>
              <a:t>ri</a:t>
            </a:r>
            <a:r>
              <a:rPr lang="it-IT" sz="2400" dirty="0"/>
              <a:t>- durre i fenomeni di marginalizzazione, degrado sociale e a migliorare la qualità del decoro urbano e del tessuto sociale ed ambientale </a:t>
            </a:r>
          </a:p>
          <a:p>
            <a:pPr marL="0" indent="0">
              <a:buNone/>
            </a:pPr>
            <a:endParaRPr lang="it-IT" sz="2600" dirty="0"/>
          </a:p>
          <a:p>
            <a:pPr marL="0" indent="0">
              <a:buNone/>
            </a:pPr>
            <a:endParaRPr lang="it-IT" sz="2400" dirty="0"/>
          </a:p>
        </p:txBody>
      </p:sp>
    </p:spTree>
    <p:extLst>
      <p:ext uri="{BB962C8B-B14F-4D97-AF65-F5344CB8AC3E}">
        <p14:creationId xmlns:p14="http://schemas.microsoft.com/office/powerpoint/2010/main" val="805817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br>
              <a:rPr lang="it-IT" sz="2800" dirty="0"/>
            </a:br>
            <a:endParaRPr lang="it-IT" sz="2800" b="1" dirty="0">
              <a:solidFill>
                <a:srgbClr val="FF0000"/>
              </a:solidFill>
            </a:endParaRPr>
          </a:p>
        </p:txBody>
      </p:sp>
      <p:sp>
        <p:nvSpPr>
          <p:cNvPr id="3" name="Segnaposto contenuto 2"/>
          <p:cNvSpPr>
            <a:spLocks noGrp="1"/>
          </p:cNvSpPr>
          <p:nvPr>
            <p:ph idx="1"/>
          </p:nvPr>
        </p:nvSpPr>
        <p:spPr>
          <a:xfrm>
            <a:off x="838200" y="1501422"/>
            <a:ext cx="10515600" cy="4675541"/>
          </a:xfrm>
        </p:spPr>
        <p:txBody>
          <a:bodyPr>
            <a:normAutofit fontScale="25000" lnSpcReduction="20000"/>
          </a:bodyPr>
          <a:lstStyle/>
          <a:p>
            <a:pPr marL="0" indent="0" algn="just">
              <a:buNone/>
            </a:pPr>
            <a:r>
              <a:rPr lang="it-IT" sz="9600" dirty="0"/>
              <a:t>Le richieste devono riferirsi ad opere pubbliche inserite nella programmazione annuale o triennale degli enti locali e che rientrano nello strumento urbanistico comunale denominato approvato e vigente nell’ambito territoriale del comune</a:t>
            </a:r>
          </a:p>
          <a:p>
            <a:pPr marL="0" indent="0" algn="just">
              <a:buNone/>
            </a:pPr>
            <a:endParaRPr lang="it-IT" sz="9600" dirty="0"/>
          </a:p>
          <a:p>
            <a:pPr marL="0" indent="0" algn="just">
              <a:buNone/>
            </a:pPr>
            <a:r>
              <a:rPr lang="it-IT" sz="9600" dirty="0"/>
              <a:t>Come previsto dall’art. 2 del D.P.C.M. del 21 gennaio 2021 ciascun Comune </a:t>
            </a:r>
            <a:r>
              <a:rPr lang="it-IT" sz="9600" dirty="0" err="1"/>
              <a:t>puo</a:t>
            </a:r>
            <a:r>
              <a:rPr lang="it-IT" sz="9600" dirty="0"/>
              <a:t>̀ fare richiesta di contributo per uno o più interventi nel limite massimo di: </a:t>
            </a:r>
          </a:p>
          <a:p>
            <a:pPr algn="just"/>
            <a:r>
              <a:rPr lang="it-IT" sz="9600" dirty="0"/>
              <a:t>a)  5.000.000 di euro per i comuni con popolazione da 15.000 a 49.999 abitanti; </a:t>
            </a:r>
          </a:p>
          <a:p>
            <a:pPr algn="just"/>
            <a:r>
              <a:rPr lang="it-IT" sz="9600" dirty="0"/>
              <a:t>b)  10.000.000 di euro per i comuni con popolazione da 50.000 a 100.000 abitanti; </a:t>
            </a:r>
          </a:p>
          <a:p>
            <a:pPr algn="just"/>
            <a:r>
              <a:rPr lang="it-IT" sz="9600" dirty="0"/>
              <a:t>c)  20.000.000 di euro per i comuni con popolazione superiore o uguale a 100.001  abitanti e per i comuni capoluogo di provincia o sede di città metropolitana. </a:t>
            </a:r>
          </a:p>
          <a:p>
            <a:pPr marL="0" indent="0" algn="just">
              <a:buNone/>
            </a:pPr>
            <a:endParaRPr lang="it-IT" sz="9600" dirty="0"/>
          </a:p>
          <a:p>
            <a:pPr marL="0" indent="0" algn="just">
              <a:buNone/>
            </a:pPr>
            <a:r>
              <a:rPr lang="it-IT" sz="9600" dirty="0"/>
              <a:t>Pertanto, nei limiti sopra citati, è ammissibile una sola istanza con più opere ciascuna delle quali identificata con il proprio Cup. </a:t>
            </a:r>
          </a:p>
          <a:p>
            <a:pPr marL="0" indent="0">
              <a:buNone/>
            </a:pPr>
            <a:br>
              <a:rPr lang="it-IT" sz="9600" dirty="0"/>
            </a:br>
            <a:endParaRPr lang="it-IT" sz="9600" dirty="0"/>
          </a:p>
          <a:p>
            <a:pPr marL="0" indent="0">
              <a:buNone/>
            </a:pPr>
            <a:endParaRPr lang="it-IT" sz="9600" dirty="0"/>
          </a:p>
          <a:p>
            <a:endParaRPr lang="it-IT" dirty="0"/>
          </a:p>
        </p:txBody>
      </p:sp>
    </p:spTree>
    <p:extLst>
      <p:ext uri="{BB962C8B-B14F-4D97-AF65-F5344CB8AC3E}">
        <p14:creationId xmlns:p14="http://schemas.microsoft.com/office/powerpoint/2010/main" val="529388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br>
              <a:rPr lang="it-IT" sz="2800" dirty="0"/>
            </a:br>
            <a:br>
              <a:rPr lang="it-IT" sz="2800" dirty="0"/>
            </a:br>
            <a:r>
              <a:rPr lang="it-IT" sz="2800" b="1" dirty="0">
                <a:solidFill>
                  <a:srgbClr val="FF0000"/>
                </a:solidFill>
              </a:rPr>
              <a:t>Legge regionale 20 novembre 2008, n. 15</a:t>
            </a: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a:bodyPr>
          <a:lstStyle/>
          <a:p>
            <a:pPr marL="0" indent="0" algn="just">
              <a:buNone/>
            </a:pPr>
            <a:r>
              <a:rPr lang="it-IT" sz="2400" dirty="0"/>
              <a:t>Misure di contrasto alla criminalità organizzata </a:t>
            </a:r>
          </a:p>
          <a:p>
            <a:pPr marL="0" indent="0" algn="just">
              <a:buNone/>
            </a:pPr>
            <a:r>
              <a:rPr lang="it-IT" sz="2400" b="1" dirty="0"/>
              <a:t>Art. 5 Fondo di rotazione</a:t>
            </a:r>
            <a:r>
              <a:rPr lang="it-IT" sz="2400" dirty="0"/>
              <a:t>. Per la riutilizzazione e la fruizione sociale dei beni confiscati alla mafia e assegnati ai comuni ai sensi della legge 31 maggio 1965, n. 575 e successive modifiche ed integrazioni, anche se da questi dati in gestione a consorzi di comuni, il 15 per cento delle risorse a valere sul fondo istituito ai sensi dell'articolo 43 della legge regionale 26 marzo 2002, n. 2 e successive modifiche ed integrazioni, è destinato per la progettazione tecnica delle opere necessarie ad adeguare tali beni agli obiettivi sociali o produttivi da perseguire.</a:t>
            </a:r>
          </a:p>
          <a:p>
            <a:pPr marL="0" indent="0" algn="just">
              <a:buNone/>
            </a:pPr>
            <a:r>
              <a:rPr lang="it-IT" sz="2400" b="1" dirty="0"/>
              <a:t>Art. 6 Concorso della Regione al pagamento degli interessi</a:t>
            </a:r>
            <a:r>
              <a:rPr lang="it-IT" sz="2400" dirty="0"/>
              <a:t>. La Regione concorre, nella misura del 50 per cento, al pagamento degli interessi a carico dei comuni per i prestiti contratti per il finanziamento degli interventi e delle opere di cui all'articolo 5. Per le finalità di cui al comma 1 è autorizzato, a decorrere dall'esercizio finanziario 2009, il limite decennale di impegno di 100 migliaia di euro. La relativa spesa trova riscontro nel bilancio pluriennale della Regione, UPB 4.2.2.8.2, accantonamento 2001.</a:t>
            </a:r>
          </a:p>
        </p:txBody>
      </p:sp>
    </p:spTree>
    <p:extLst>
      <p:ext uri="{BB962C8B-B14F-4D97-AF65-F5344CB8AC3E}">
        <p14:creationId xmlns:p14="http://schemas.microsoft.com/office/powerpoint/2010/main" val="1603017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br>
              <a:rPr lang="it-IT" sz="2800" dirty="0"/>
            </a:br>
            <a:br>
              <a:rPr lang="it-IT" sz="2800" dirty="0"/>
            </a:br>
            <a:r>
              <a:rPr lang="it-IT" sz="2800" b="1" dirty="0">
                <a:solidFill>
                  <a:srgbClr val="FF0000"/>
                </a:solidFill>
              </a:rPr>
              <a:t>Legge regionale 20 novembre 2008, n. 15</a:t>
            </a: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fontScale="92500" lnSpcReduction="10000"/>
          </a:bodyPr>
          <a:lstStyle/>
          <a:p>
            <a:pPr marL="0" indent="0" algn="just">
              <a:buNone/>
            </a:pPr>
            <a:r>
              <a:rPr lang="it-IT" sz="2400" dirty="0"/>
              <a:t>Misure di contrasto alla criminalità organizzata </a:t>
            </a:r>
          </a:p>
          <a:p>
            <a:pPr marL="0" indent="0">
              <a:buNone/>
            </a:pPr>
            <a:r>
              <a:rPr lang="it-IT" sz="2400" b="1" dirty="0"/>
              <a:t>Art. 7 Concessione di fidejussioni</a:t>
            </a:r>
            <a:r>
              <a:rPr lang="it-IT" sz="2400" dirty="0"/>
              <a:t>. </a:t>
            </a:r>
            <a:r>
              <a:rPr lang="it-IT" sz="2600" dirty="0"/>
              <a:t>Al fine di favorire la migliore utilizzazione dei beni confiscati, alle cooperative sociali, alle associazioni </a:t>
            </a:r>
            <a:r>
              <a:rPr lang="it-IT" sz="2600" dirty="0" err="1"/>
              <a:t>onlus</a:t>
            </a:r>
            <a:r>
              <a:rPr lang="it-IT" sz="2600" dirty="0"/>
              <a:t>, alle comunità di recupero, alle cooperative dei lavoratori dipendenti dell'impresa confiscata e ai comuni sono accordate fidejussioni prestate dalla Regione a copertura fino al 75 per cento dei prestiti di esercizio a tasso agevolato e dei mutui richiesti dalle cooperative per le attività di progettazione e la realizzazione delle opere di adattamento.</a:t>
            </a:r>
          </a:p>
          <a:p>
            <a:pPr marL="0" indent="0">
              <a:buNone/>
            </a:pPr>
            <a:r>
              <a:rPr lang="it-IT" sz="2600" dirty="0"/>
              <a:t>Nei bandi previsti dalle misure e dai programmi di finanziamento, sia regionali che comunitari, la Regione assegna alle cooperative, alle associazioni </a:t>
            </a:r>
            <a:r>
              <a:rPr lang="it-IT" sz="2600" dirty="0" err="1"/>
              <a:t>onlus</a:t>
            </a:r>
            <a:r>
              <a:rPr lang="it-IT" sz="2600" dirty="0"/>
              <a:t>, alle comunità di recupero ed ai comuni, assegnatari di beni confiscati, un punteggio specifico per i progetti che prevedono il riutilizzo a fini sociali di tali beni.</a:t>
            </a:r>
          </a:p>
          <a:p>
            <a:pPr marL="0" indent="0" algn="just">
              <a:buNone/>
            </a:pPr>
            <a:r>
              <a:rPr lang="it-IT" sz="2400" b="1" dirty="0"/>
              <a:t>Art. 8 Semplificazione delle procedure</a:t>
            </a:r>
            <a:r>
              <a:rPr lang="it-IT" sz="2400" dirty="0"/>
              <a:t>. </a:t>
            </a:r>
            <a:r>
              <a:rPr lang="it-IT" sz="2600" dirty="0"/>
              <a:t>Per l'istruttoria e l'espletamento delle pratiche amministrative relative alle misure di cui agli articoli 5, 6 e 7, è assicurata celerità di trattamento secondo i criteri delle conferenze di servizi indette per la pronta assunzione delle decisioni necessarie.</a:t>
            </a:r>
          </a:p>
        </p:txBody>
      </p:sp>
    </p:spTree>
    <p:extLst>
      <p:ext uri="{BB962C8B-B14F-4D97-AF65-F5344CB8AC3E}">
        <p14:creationId xmlns:p14="http://schemas.microsoft.com/office/powerpoint/2010/main" val="3485929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br>
              <a:rPr lang="it-IT" sz="2800" dirty="0"/>
            </a:br>
            <a:br>
              <a:rPr lang="it-IT" sz="2800" dirty="0"/>
            </a:br>
            <a:r>
              <a:rPr lang="it-IT" sz="2800" b="1" dirty="0">
                <a:solidFill>
                  <a:srgbClr val="FF0000"/>
                </a:solidFill>
              </a:rPr>
              <a:t>Legge regionale 3 gennaio 2012, n. 3</a:t>
            </a: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85000" lnSpcReduction="10000"/>
          </a:bodyPr>
          <a:lstStyle/>
          <a:p>
            <a:pPr marL="0" indent="0" algn="just">
              <a:buNone/>
            </a:pPr>
            <a:r>
              <a:rPr lang="it-IT" sz="2400" b="1" dirty="0"/>
              <a:t>Norme per il contrasto e la prevenzione della violenza di genere </a:t>
            </a:r>
          </a:p>
          <a:p>
            <a:pPr marL="0" indent="0" algn="just">
              <a:buNone/>
            </a:pPr>
            <a:r>
              <a:rPr lang="it-IT" sz="2400" b="1" dirty="0"/>
              <a:t>Art. 13 Contributi regionali</a:t>
            </a:r>
            <a:r>
              <a:rPr lang="it-IT" sz="2400" dirty="0"/>
              <a:t>. </a:t>
            </a:r>
            <a:r>
              <a:rPr lang="it-IT" sz="2600" dirty="0"/>
              <a:t>La Regione concede contributi per il finanziamento dei centri antiviolenza e delle case di accoglienza, nei limiti degli stanziamenti relativi agli arti coli 7 ed 8 , come stabiliti nell'articolo 16 , garantendone la diffusa e articolata presenza sul territorio regionale.</a:t>
            </a:r>
          </a:p>
          <a:p>
            <a:pPr marL="0" indent="0" algn="just">
              <a:buNone/>
            </a:pPr>
            <a:r>
              <a:rPr lang="it-IT" sz="2600" dirty="0"/>
              <a:t>I criteri e le modalità per la concessione dei contributi sono stabiliti dalla Giunta regionale, previo parere della competente commissione legislativa dell'Assemblea regionale siciliana e del Forum permanente contro le molestie e la violenza di genere. In sede di prima applicazione, dal 1° marzo 2012, i contributi sono erogati sulla base di un avviso approvato dalla Giunta regionale entro il 31 dicembre 2011. L'avviso è pubblicato nella Gazzetta Ufficiale della Regione siciliana e di esso è data la più ampia notizia negli organi di informazione.</a:t>
            </a:r>
          </a:p>
          <a:p>
            <a:pPr marL="0" indent="0" algn="just">
              <a:buNone/>
            </a:pPr>
            <a:r>
              <a:rPr lang="it-IT" sz="2600" dirty="0"/>
              <a:t>La Regione concede agli enti locali che ne fanno richiesta contributi per la ristrutturazione e l'adeguamento dei beni immobili confiscati alla mafia, da destinare ai centri antiviolenza e alle case di accoglienza. Con decreto dell'Assessore regionale per la famiglia, le politiche sociali e il lavoro sono approvati, entro 60 giorni dalla data di entrata in vigore della presente legge, gli indirizzi attuativi relativi alle azioni di contrasto alle molestie e alla violenza di genere.</a:t>
            </a:r>
          </a:p>
        </p:txBody>
      </p:sp>
    </p:spTree>
    <p:extLst>
      <p:ext uri="{BB962C8B-B14F-4D97-AF65-F5344CB8AC3E}">
        <p14:creationId xmlns:p14="http://schemas.microsoft.com/office/powerpoint/2010/main" val="1424271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248937"/>
            <a:ext cx="11734800" cy="5315552"/>
          </a:xfrm>
        </p:spPr>
        <p:txBody>
          <a:bodyPr>
            <a:normAutofit fontScale="40000" lnSpcReduction="20000"/>
          </a:bodyPr>
          <a:lstStyle/>
          <a:p>
            <a:pPr marL="0" indent="0">
              <a:buNone/>
            </a:pPr>
            <a:r>
              <a:rPr lang="it-IT" sz="6000" b="1" dirty="0"/>
              <a:t>Modelli e format</a:t>
            </a:r>
            <a:endParaRPr lang="it-IT" sz="6000" dirty="0"/>
          </a:p>
          <a:p>
            <a:pPr marL="0" indent="0">
              <a:buNone/>
            </a:pPr>
            <a:r>
              <a:rPr lang="it-IT" sz="6000" dirty="0"/>
              <a:t>Nella sezione sono proposti alcuni Modelli e Format, di immediato utilizzo, in grado di guidare le amministrazioni nella elaborazione di  Bandi, negli adempimenti in materia di trasparenza e pubblicazione dei dati sui beni confiscati trasferiti al patrimonio del Comune </a:t>
            </a:r>
          </a:p>
          <a:p>
            <a:pPr marL="0" indent="0">
              <a:buNone/>
            </a:pPr>
            <a:r>
              <a:rPr lang="it-IT" sz="6000" dirty="0"/>
              <a:t>Sono inclusi Format per l’ottenimento delle credenziali per l’accesso alla piattaforma Open Regio, </a:t>
            </a:r>
            <a:r>
              <a:rPr lang="it-IT" sz="6000" dirty="0" err="1"/>
              <a:t>tool</a:t>
            </a:r>
            <a:r>
              <a:rPr lang="it-IT" sz="6000" dirty="0"/>
              <a:t> specifici interattivi per la valutazione dello stato del Bene e della sua potenziale </a:t>
            </a:r>
            <a:r>
              <a:rPr lang="it-IT" sz="6000" dirty="0" err="1"/>
              <a:t>destinabilità</a:t>
            </a:r>
            <a:r>
              <a:rPr lang="it-IT" sz="6000" dirty="0"/>
              <a:t>.</a:t>
            </a:r>
          </a:p>
          <a:p>
            <a:pPr marL="0" indent="0">
              <a:buNone/>
            </a:pPr>
            <a:r>
              <a:rPr lang="it-IT" sz="6000" dirty="0"/>
              <a:t>I modelli e i format proposti costituiscono un riferimento non vincolante, dal quale le Amministrazioni possono ovviamente discostarsi, anche tenuto conto della propria organizzazione e delle specifiche peculiarità dei diversi territori.</a:t>
            </a:r>
            <a:endParaRPr lang="it-IT" sz="6000" b="1" dirty="0"/>
          </a:p>
          <a:p>
            <a:pPr marL="0" indent="0">
              <a:buNone/>
            </a:pPr>
            <a:r>
              <a:rPr lang="it-IT" sz="5100" b="1" dirty="0"/>
              <a:t>Accreditamento</a:t>
            </a:r>
          </a:p>
          <a:p>
            <a:pPr marL="0" indent="0">
              <a:buNone/>
            </a:pPr>
            <a:r>
              <a:rPr lang="it-IT" sz="5400" dirty="0"/>
              <a:t>Nella sezione del sito istituzionale denominata “OPEN RE.G.I.O., sarà possibile consultare una serie di dati e reportistica disponibili nella sottosezione “</a:t>
            </a:r>
            <a:r>
              <a:rPr lang="it-IT" sz="5400" dirty="0" err="1"/>
              <a:t>Infoweb</a:t>
            </a:r>
            <a:r>
              <a:rPr lang="it-IT" sz="5400" dirty="0"/>
              <a:t> beni confiscati”</a:t>
            </a:r>
            <a:br>
              <a:rPr lang="it-IT" sz="5400" dirty="0"/>
            </a:br>
            <a:r>
              <a:rPr lang="it-IT" sz="5400" b="1" dirty="0"/>
              <a:t>al seguente link:</a:t>
            </a:r>
            <a:r>
              <a:rPr lang="it-IT" sz="5400" dirty="0"/>
              <a:t> </a:t>
            </a:r>
            <a:r>
              <a:rPr lang="it-IT" b="1" dirty="0">
                <a:hlinkClick r:id="rId2"/>
              </a:rPr>
              <a:t>https://openregio.anbsc.it/statistiche</a:t>
            </a:r>
            <a:r>
              <a:rPr lang="it-IT" sz="5400" b="1" dirty="0"/>
              <a:t>.</a:t>
            </a:r>
            <a:br>
              <a:rPr lang="it-IT" sz="5400" b="1" dirty="0"/>
            </a:br>
            <a:r>
              <a:rPr lang="it-IT" sz="5400" dirty="0"/>
              <a:t>Inoltre, i Comuni, accedendo alla sottosezione “Area Enti e P.A.” di cui</a:t>
            </a:r>
            <a:br>
              <a:rPr lang="it-IT" sz="5400" dirty="0"/>
            </a:br>
            <a:r>
              <a:rPr lang="it-IT" sz="5400" b="1" dirty="0"/>
              <a:t>al seguente link:</a:t>
            </a:r>
            <a:r>
              <a:rPr lang="it-IT" sz="5400" dirty="0"/>
              <a:t> </a:t>
            </a:r>
            <a:r>
              <a:rPr lang="it-IT" b="1" dirty="0">
                <a:hlinkClick r:id="rId3"/>
              </a:rPr>
              <a:t>https://openregio.anbsc.it/users/area_enti</a:t>
            </a:r>
            <a:r>
              <a:rPr lang="it-IT" sz="54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SICILIA</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r>
              <a:rPr lang="it-IT" dirty="0"/>
              <a:t>.</a:t>
            </a:r>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Diffusione delle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415050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80% al Mezzogiorno e del 20% al Centro Nord 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747" y="365125"/>
            <a:ext cx="11340790"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 Strategia regionale per la valorizzazione dei beni confiscati alla </a:t>
            </a:r>
            <a:r>
              <a:rPr lang="it-IT" sz="2800" b="1" dirty="0" err="1">
                <a:solidFill>
                  <a:srgbClr val="FF0000"/>
                </a:solidFill>
              </a:rPr>
              <a:t>criminalita</a:t>
            </a:r>
            <a:r>
              <a:rPr lang="it-IT" sz="2800" b="1" dirty="0">
                <a:solidFill>
                  <a:srgbClr val="FF0000"/>
                </a:solidFill>
              </a:rPr>
              <a:t>̀ </a:t>
            </a:r>
            <a:br>
              <a:rPr lang="it-IT" sz="2800" dirty="0"/>
            </a:br>
            <a:br>
              <a:rPr lang="it-IT" sz="2800" dirty="0"/>
            </a:br>
            <a:br>
              <a:rPr lang="it-IT" sz="2800" dirty="0"/>
            </a:br>
            <a:br>
              <a:rPr lang="it-IT" dirty="0"/>
            </a:br>
            <a:br>
              <a:rPr lang="it-IT" dirty="0"/>
            </a:br>
            <a:endParaRPr lang="it-IT" sz="2800" b="1" dirty="0">
              <a:solidFill>
                <a:srgbClr val="FF0000"/>
              </a:solidFill>
            </a:endParaRPr>
          </a:p>
        </p:txBody>
      </p:sp>
      <p:sp>
        <p:nvSpPr>
          <p:cNvPr id="3" name="Segnaposto contenuto 2">
            <a:extLst>
              <a:ext uri="{FF2B5EF4-FFF2-40B4-BE49-F238E27FC236}">
                <a16:creationId xmlns:a16="http://schemas.microsoft.com/office/drawing/2014/main" id="{A7F2B47F-A8B4-D64B-ADAB-0DBA7393FFD7}"/>
              </a:ext>
            </a:extLst>
          </p:cNvPr>
          <p:cNvSpPr>
            <a:spLocks noGrp="1"/>
          </p:cNvSpPr>
          <p:nvPr>
            <p:ph idx="1"/>
          </p:nvPr>
        </p:nvSpPr>
        <p:spPr>
          <a:xfrm>
            <a:off x="423746" y="1427356"/>
            <a:ext cx="10930054" cy="4749607"/>
          </a:xfrm>
        </p:spPr>
        <p:txBody>
          <a:bodyPr>
            <a:normAutofit fontScale="92500" lnSpcReduction="20000"/>
          </a:bodyPr>
          <a:lstStyle/>
          <a:p>
            <a:pPr marL="0" indent="0">
              <a:buNone/>
            </a:pPr>
            <a:r>
              <a:rPr lang="it-IT" dirty="0"/>
              <a:t>In linea con gli orientamenti nazionali, la strategia regionale (marzo 2022) persegue l’obiettivo generale di </a:t>
            </a:r>
            <a:r>
              <a:rPr lang="it-IT" b="1" dirty="0"/>
              <a:t>promuovere lo sviluppo economico e sociale del territorio regionale restituendo alle </a:t>
            </a:r>
            <a:r>
              <a:rPr lang="it-IT" b="1" dirty="0" err="1"/>
              <a:t>comunita</a:t>
            </a:r>
            <a:r>
              <a:rPr lang="it-IT" b="1" dirty="0"/>
              <a:t>̀ i beni sottratti alla </a:t>
            </a:r>
            <a:r>
              <a:rPr lang="it-IT" b="1" dirty="0" err="1"/>
              <a:t>criminalita</a:t>
            </a:r>
            <a:r>
              <a:rPr lang="it-IT" b="1" dirty="0"/>
              <a:t>̀ organizzata </a:t>
            </a:r>
            <a:r>
              <a:rPr lang="it-IT" dirty="0"/>
              <a:t>ovvero, in linea con la Strategia Nazionale, di “</a:t>
            </a:r>
            <a:r>
              <a:rPr lang="it-IT" i="1" dirty="0"/>
              <a:t>utilizzare in modo efficace ed efficiente i beni immobili e aziendali confiscati, attraverso interventi di valorizzazione sostenuti dalle politiche di coesione</a:t>
            </a:r>
            <a:r>
              <a:rPr lang="it-IT" dirty="0"/>
              <a:t>”.</a:t>
            </a:r>
          </a:p>
          <a:p>
            <a:pPr marL="0" indent="0">
              <a:buNone/>
            </a:pPr>
            <a:r>
              <a:rPr lang="it-IT" dirty="0"/>
              <a:t>L’intervento regionale addizionale rivolto alla promozione e al riuso del patrimonio sottratto alla </a:t>
            </a:r>
            <a:r>
              <a:rPr lang="it-IT" dirty="0" err="1"/>
              <a:t>criminalita</a:t>
            </a:r>
            <a:r>
              <a:rPr lang="it-IT" dirty="0"/>
              <a:t>̀ ̀organizzata persegue una duplice </a:t>
            </a:r>
            <a:r>
              <a:rPr lang="it-IT" dirty="0" err="1"/>
              <a:t>finalita</a:t>
            </a:r>
            <a:r>
              <a:rPr lang="it-IT" dirty="0"/>
              <a:t>̀: </a:t>
            </a:r>
          </a:p>
          <a:p>
            <a:pPr lvl="0"/>
            <a:r>
              <a:rPr lang="it-IT" dirty="0"/>
              <a:t>imprimere ulteriore accelerazione ai processi di “restituzione” alla </a:t>
            </a:r>
            <a:r>
              <a:rPr lang="it-IT" dirty="0" err="1"/>
              <a:t>collettivita</a:t>
            </a:r>
            <a:r>
              <a:rPr lang="it-IT" dirty="0"/>
              <a:t>̀, considerando l’elevato valore simbolico rivestito dall’emersione alla </a:t>
            </a:r>
            <a:r>
              <a:rPr lang="it-IT" dirty="0" err="1"/>
              <a:t>legalita</a:t>
            </a:r>
            <a:r>
              <a:rPr lang="it-IT" dirty="0"/>
              <a:t>̀ dei patrimoni illeciti</a:t>
            </a:r>
          </a:p>
          <a:p>
            <a:pPr lvl="0"/>
            <a:r>
              <a:rPr lang="it-IT" dirty="0"/>
              <a:t>migliorare l’utilizzazione sociale facendo leva su tali beni quali strumenti di crescita dei territori, sfruttandone le </a:t>
            </a:r>
            <a:r>
              <a:rPr lang="it-IT" dirty="0" err="1"/>
              <a:t>potenzialita</a:t>
            </a:r>
            <a:r>
              <a:rPr lang="it-IT" dirty="0"/>
              <a:t>̀ d’uso a fini produttivi e inclusivi nell’ambito dei vari dispositivi di sviluppo territoriale sostenuti dalla politica di coesione. </a:t>
            </a:r>
          </a:p>
          <a:p>
            <a:endParaRPr lang="it-IT" dirty="0"/>
          </a:p>
        </p:txBody>
      </p:sp>
    </p:spTree>
    <p:extLst>
      <p:ext uri="{BB962C8B-B14F-4D97-AF65-F5344CB8AC3E}">
        <p14:creationId xmlns:p14="http://schemas.microsoft.com/office/powerpoint/2010/main" val="296192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1" y="365125"/>
            <a:ext cx="11135145"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 Strategia regionale per la valorizzazione dei beni confiscati alla </a:t>
            </a:r>
            <a:r>
              <a:rPr lang="it-IT" sz="2800" b="1" dirty="0" err="1">
                <a:solidFill>
                  <a:srgbClr val="FF0000"/>
                </a:solidFill>
              </a:rPr>
              <a:t>criminalita</a:t>
            </a:r>
            <a:r>
              <a:rPr lang="it-IT" sz="2800" b="1" dirty="0">
                <a:solidFill>
                  <a:srgbClr val="FF0000"/>
                </a:solidFill>
              </a:rPr>
              <a:t>̀ </a:t>
            </a:r>
            <a:br>
              <a:rPr lang="it-IT" sz="2800" dirty="0"/>
            </a:br>
            <a:br>
              <a:rPr lang="it-IT" sz="2800" dirty="0"/>
            </a:br>
            <a:r>
              <a:rPr lang="it-IT" sz="2800" b="1" dirty="0">
                <a:latin typeface="+mn-lt"/>
              </a:rPr>
              <a:t>Obiettivi e </a:t>
            </a:r>
            <a:r>
              <a:rPr lang="it-IT" sz="2800" b="1" dirty="0" err="1">
                <a:latin typeface="+mn-lt"/>
              </a:rPr>
              <a:t>priorita</a:t>
            </a:r>
            <a:r>
              <a:rPr lang="it-IT" sz="2800" b="1" dirty="0">
                <a:latin typeface="+mn-lt"/>
              </a:rPr>
              <a:t>̀ per la valorizzazione dei beni confiscati in Sicilia</a:t>
            </a:r>
            <a:br>
              <a:rPr lang="it-IT" sz="2800" dirty="0"/>
            </a:br>
            <a:br>
              <a:rPr lang="it-IT" sz="2800" dirty="0"/>
            </a:br>
            <a:br>
              <a:rPr lang="it-IT" dirty="0"/>
            </a:br>
            <a:br>
              <a:rPr lang="it-IT" dirty="0"/>
            </a:br>
            <a:endParaRPr lang="it-IT" sz="2800" b="1" dirty="0">
              <a:solidFill>
                <a:srgbClr val="FF0000"/>
              </a:solidFill>
            </a:endParaRPr>
          </a:p>
        </p:txBody>
      </p:sp>
      <p:pic>
        <p:nvPicPr>
          <p:cNvPr id="1026" name="Picture 2" descr="page35image12991728">
            <a:extLst>
              <a:ext uri="{FF2B5EF4-FFF2-40B4-BE49-F238E27FC236}">
                <a16:creationId xmlns:a16="http://schemas.microsoft.com/office/drawing/2014/main" id="{4C930747-98A3-1B45-A9F3-F48E8A666A3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29392" y="1934067"/>
            <a:ext cx="10820700" cy="4455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86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3747" y="365125"/>
            <a:ext cx="11340790" cy="6942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dirty="0">
                <a:solidFill>
                  <a:srgbClr val="FF0000"/>
                </a:solidFill>
              </a:rPr>
              <a:t>La Strategia regionale per la valorizzazione dei beni confiscati alla </a:t>
            </a:r>
            <a:r>
              <a:rPr lang="it-IT" sz="2800" b="1" dirty="0" err="1">
                <a:solidFill>
                  <a:srgbClr val="FF0000"/>
                </a:solidFill>
              </a:rPr>
              <a:t>criminalita</a:t>
            </a:r>
            <a:r>
              <a:rPr lang="it-IT" sz="2800" b="1" dirty="0">
                <a:solidFill>
                  <a:srgbClr val="FF0000"/>
                </a:solidFill>
              </a:rPr>
              <a:t>̀ </a:t>
            </a:r>
            <a:br>
              <a:rPr lang="it-IT" sz="2800" dirty="0"/>
            </a:br>
            <a:br>
              <a:rPr lang="it-IT" sz="2800" dirty="0"/>
            </a:br>
            <a:br>
              <a:rPr lang="it-IT" sz="2800" dirty="0"/>
            </a:br>
            <a:br>
              <a:rPr lang="it-IT" dirty="0"/>
            </a:br>
            <a:br>
              <a:rPr lang="it-IT" dirty="0"/>
            </a:br>
            <a:endParaRPr lang="it-IT" sz="2800" b="1" dirty="0">
              <a:solidFill>
                <a:srgbClr val="FF0000"/>
              </a:solidFill>
            </a:endParaRPr>
          </a:p>
        </p:txBody>
      </p:sp>
      <p:sp>
        <p:nvSpPr>
          <p:cNvPr id="3" name="Segnaposto contenuto 2">
            <a:extLst>
              <a:ext uri="{FF2B5EF4-FFF2-40B4-BE49-F238E27FC236}">
                <a16:creationId xmlns:a16="http://schemas.microsoft.com/office/drawing/2014/main" id="{A7F2B47F-A8B4-D64B-ADAB-0DBA7393FFD7}"/>
              </a:ext>
            </a:extLst>
          </p:cNvPr>
          <p:cNvSpPr>
            <a:spLocks noGrp="1"/>
          </p:cNvSpPr>
          <p:nvPr>
            <p:ph idx="1"/>
          </p:nvPr>
        </p:nvSpPr>
        <p:spPr>
          <a:xfrm>
            <a:off x="423746" y="1349298"/>
            <a:ext cx="10930053" cy="4827665"/>
          </a:xfrm>
        </p:spPr>
        <p:txBody>
          <a:bodyPr>
            <a:normAutofit fontScale="85000" lnSpcReduction="20000"/>
          </a:bodyPr>
          <a:lstStyle/>
          <a:p>
            <a:pPr marL="0" indent="0">
              <a:buNone/>
            </a:pPr>
            <a:r>
              <a:rPr lang="it-IT" dirty="0"/>
              <a:t>L’articolazione per obiettivi e azioni, riprende e declina secondo le </a:t>
            </a:r>
            <a:r>
              <a:rPr lang="it-IT" dirty="0" err="1"/>
              <a:t>specificita</a:t>
            </a:r>
            <a:r>
              <a:rPr lang="it-IT" dirty="0"/>
              <a:t>̀ regionali le </a:t>
            </a:r>
            <a:r>
              <a:rPr lang="it-IT" dirty="0" err="1"/>
              <a:t>priorita</a:t>
            </a:r>
            <a:r>
              <a:rPr lang="it-IT" dirty="0"/>
              <a:t>̀ individuate dalla Strategia nazionale</a:t>
            </a:r>
          </a:p>
          <a:p>
            <a:pPr marL="0" indent="0">
              <a:buNone/>
            </a:pPr>
            <a:r>
              <a:rPr lang="it-IT" b="1" dirty="0"/>
              <a:t>Obiettivo specifico 1 </a:t>
            </a:r>
            <a:endParaRPr lang="it-IT" dirty="0"/>
          </a:p>
          <a:p>
            <a:pPr marL="0" indent="0">
              <a:buNone/>
            </a:pPr>
            <a:r>
              <a:rPr lang="it-IT" b="1" i="1" dirty="0"/>
              <a:t>Rafforzamento della capacità e della cooperazione degli attori istituzionali responsabili del processo di valorizzazione e restituzione alla </a:t>
            </a:r>
            <a:r>
              <a:rPr lang="it-IT" b="1" i="1" dirty="0" err="1"/>
              <a:t>societa</a:t>
            </a:r>
            <a:r>
              <a:rPr lang="it-IT" b="1" i="1" dirty="0"/>
              <a:t>̀ dei patrimoni illegalmente accumulati </a:t>
            </a:r>
            <a:endParaRPr lang="it-IT" dirty="0"/>
          </a:p>
          <a:p>
            <a:r>
              <a:rPr lang="it-IT" dirty="0"/>
              <a:t>La piena valorizzazione dei beni confiscati alla </a:t>
            </a:r>
            <a:r>
              <a:rPr lang="it-IT" dirty="0" err="1"/>
              <a:t>criminalita</a:t>
            </a:r>
            <a:r>
              <a:rPr lang="it-IT" dirty="0"/>
              <a:t>̀ richiede la realizzazione di una serie di azioni volte al potenziamento e alla qualificazione della capacità di valorizzazione e gestione da parte dei diversi soggetti preposti, intervenendo parimenti sulla </a:t>
            </a:r>
            <a:r>
              <a:rPr lang="it-IT" dirty="0" err="1"/>
              <a:t>qualita</a:t>
            </a:r>
            <a:r>
              <a:rPr lang="it-IT" dirty="0"/>
              <a:t>̀ e sull’</a:t>
            </a:r>
            <a:r>
              <a:rPr lang="it-IT" dirty="0" err="1"/>
              <a:t>accessibilita</a:t>
            </a:r>
            <a:r>
              <a:rPr lang="it-IT" dirty="0"/>
              <a:t>̀ delle informazioni a disposizione del pubblico. In tale prospettiva, l’obiettivo posto dalla Regione in </a:t>
            </a:r>
            <a:r>
              <a:rPr lang="it-IT" dirty="0" err="1"/>
              <a:t>continuita</a:t>
            </a:r>
            <a:r>
              <a:rPr lang="it-IT" dirty="0"/>
              <a:t>̀ con quanto indicato dalla Strategia nazionale, intende </a:t>
            </a:r>
            <a:r>
              <a:rPr lang="it-IT" b="1" dirty="0"/>
              <a:t>favorire il miglioramento della dotazione informativa sul fenomeno delle confische, sugli interventi di recupero e valorizzazione per migliorare la </a:t>
            </a:r>
            <a:r>
              <a:rPr lang="it-IT" b="1" dirty="0" err="1"/>
              <a:t>qualita</a:t>
            </a:r>
            <a:r>
              <a:rPr lang="it-IT" b="1" dirty="0"/>
              <a:t>̀̀ delle policy e garantire maggiore trasparenza dei dati e l’</a:t>
            </a:r>
            <a:r>
              <a:rPr lang="it-IT" b="1" dirty="0" err="1"/>
              <a:t>interoperabilita</a:t>
            </a:r>
            <a:r>
              <a:rPr lang="it-IT" b="1" dirty="0"/>
              <a:t>̀ con altri sistemi di raccolta di informazioni sul fenomeno</a:t>
            </a:r>
            <a:r>
              <a:rPr lang="it-IT" dirty="0"/>
              <a:t>. </a:t>
            </a:r>
          </a:p>
          <a:p>
            <a:endParaRPr lang="it-IT" dirty="0"/>
          </a:p>
        </p:txBody>
      </p:sp>
    </p:spTree>
    <p:extLst>
      <p:ext uri="{BB962C8B-B14F-4D97-AF65-F5344CB8AC3E}">
        <p14:creationId xmlns:p14="http://schemas.microsoft.com/office/powerpoint/2010/main" val="36612536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3603</TotalTime>
  <Words>6134</Words>
  <Application>Microsoft Macintosh PowerPoint</Application>
  <PresentationFormat>Widescreen</PresentationFormat>
  <Paragraphs>262</Paragraphs>
  <Slides>41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41</vt:i4>
      </vt:variant>
    </vt:vector>
  </HeadingPairs>
  <TitlesOfParts>
    <vt:vector size="46" baseType="lpstr">
      <vt:lpstr>Arial</vt:lpstr>
      <vt:lpstr>Calibri</vt:lpstr>
      <vt:lpstr>Calibri Light</vt:lpstr>
      <vt:lpstr>Titillium Web</vt:lpstr>
      <vt:lpstr>Tema di Office</vt:lpstr>
      <vt:lpstr>                   PRINCIPALI FONTI DI FINANZIAMENTO ATTIVATE NELLA REGIONE SICILIANA ciclo di programmazione  2014-2020  </vt:lpstr>
      <vt:lpstr>Presentazione standard di PowerPoint</vt:lpstr>
      <vt:lpstr>Obiettivo strategico 2</vt:lpstr>
      <vt:lpstr>         FONTI DI FINANZIAMENTO ATTIVABILI REGIONE SICILIA  ciclo di programmazione 2021-2027</vt:lpstr>
      <vt:lpstr> Strategia nazionale per la valorizzazione dei beni confiscati  Piano per la valorizzazione di beni confiscati esemplari nel Mezzogiorno  </vt:lpstr>
      <vt:lpstr> Strategia nazionale per la valorizzazione dei beni confiscati  Piano per la valorizzazione di beni confiscati esemplari nel Mezzogiorno  </vt:lpstr>
      <vt:lpstr>       La Strategia regionale per la valorizzazione dei beni confiscati alla criminalità      </vt:lpstr>
      <vt:lpstr>       La Strategia regionale per la valorizzazione dei beni confiscati alla criminalità   Obiettivi e priorità per la valorizzazione dei beni confiscati in Sicilia    </vt:lpstr>
      <vt:lpstr>       La Strategia regionale per la valorizzazione dei beni confiscati alla criminalità      </vt:lpstr>
      <vt:lpstr>       La Strategia regionale per la valorizzazione dei beni confiscati alla criminalità      </vt:lpstr>
      <vt:lpstr>       La Strategia regionale per la valorizzazione dei beni confiscati alla criminalità      </vt:lpstr>
      <vt:lpstr>       L’attuazione della Strategia regionale e il modello di governance     </vt:lpstr>
      <vt:lpstr>   FSC 2021-2027: risorse, aree tematiche e criteri generali per la programmazione   </vt:lpstr>
      <vt:lpstr> FSC 2021-2027: risorse, aree tematiche e criteri generali per la programmazione </vt:lpstr>
      <vt:lpstr> FSC 2021-2027: risorse, aree tematiche e criteri generali per la programmazione </vt:lpstr>
      <vt:lpstr>   PIANO DI SVILUPPO E COESIONE REGIONE SICILIA </vt:lpstr>
      <vt:lpstr>   PIANO DI SVILUPPO E COESIONE REGIONE SICILIA </vt:lpstr>
      <vt:lpstr>   PIANO DI SVILUPPO E COESIONE REGIONE SICILIA </vt:lpstr>
      <vt:lpstr>  PNRR  - Progetti per la valorizzazione dei beni confiscati alle mafie  -  Missione 5 Componente 3 Interventi speciali per la coesione territoriale  </vt:lpstr>
      <vt:lpstr>PNRR  - Progetti per la valorizzazione dei beni confiscati alle mafie  -  Missione 5 Componente 3 Interventi speciali per la coesione territoriale </vt:lpstr>
      <vt:lpstr>PNRR - Progetti per la valorizzazione dei beni confiscati alle mafie  -  Missione 5 Componente 3 Interventi speciali per la coesione territoriale </vt:lpstr>
      <vt:lpstr>                             Bandi PNRR 2022 Opportunità di finanziamento per i Beni immobili confiscati alla criminalità organizzata   </vt:lpstr>
      <vt:lpstr>                                   Bandi PNRR 2022 Opportunità di finanziamento per i Beni immobili confiscati alla criminalità organizzata  </vt:lpstr>
      <vt:lpstr>                                   Bandi PNRR 2022 Opportunità di finanziamento per i Beni immobili confiscati alla criminalità organizzata  </vt:lpstr>
      <vt:lpstr>  Messa in sicurezza di edifici e del territorio – Contributi per la realizzazione di opere pubbliche   </vt:lpstr>
      <vt:lpstr>Decreto Ministero dell’Interno 1 Febbraio 2022. Contributo agli enti locali per la spesa di progettazione definitiva ed esecutiva- art. 1, commi da 51 a 58, legge 27 dicembre 2019, n. 160 e s.m.i. – Annualità 2022</vt:lpstr>
      <vt:lpstr>  Legge di Bilancio 2022 – Rigenerazione urbana 300 milioni di euro per i Comuni  </vt:lpstr>
      <vt:lpstr>  Legge di bilancio 2022 L. 234 del 30 dicembre 2021 – Articolo 1 comma 589 - Fondo per legalità e tutela degli amministratori locali vittime di atti intimidatori  </vt:lpstr>
      <vt:lpstr>DPCM 17 luglio 2020- Infrastrutture sociali (c.d. “Decreto Sud”)</vt:lpstr>
      <vt:lpstr>DPCM 17 luglio 2020- Infrastrutture sociali (c.d. “Decreto Sud”)</vt:lpstr>
      <vt:lpstr>DPCM 17 luglio 2020- Infrastrutture sociali (c.d. “Decreto Sud”)</vt:lpstr>
      <vt:lpstr>DECRETO DEL PRESIDENTE DEL CONSIGLIO DEI MINISTRI 21 gennaio 2021 DECRETO RIGENERAZIONE URBANA </vt:lpstr>
      <vt:lpstr>DECRETO DEL PRESIDENTE DEL CONSIGLIO DEI MINISTRI 21 gennaio 2021 - DECRETO RIGENERAZIONE URBANA</vt:lpstr>
      <vt:lpstr>DECRETO DEL PRESIDENTE DEL CONSIGLIO DEI MINISTRI 21 gennaio 2021 - DECRETO RIGENERAZIONE URBANA </vt:lpstr>
      <vt:lpstr>   Legge regionale 20 novembre 2008, n. 15  </vt:lpstr>
      <vt:lpstr>   Legge regionale 20 novembre 2008, n. 15  </vt:lpstr>
      <vt:lpstr>   Legge regionale 3 gennaio 2012, n. 3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50</cp:revision>
  <cp:lastPrinted>2021-11-03T07:49:52Z</cp:lastPrinted>
  <dcterms:created xsi:type="dcterms:W3CDTF">2021-10-27T12:45:40Z</dcterms:created>
  <dcterms:modified xsi:type="dcterms:W3CDTF">2022-07-21T06:05:03Z</dcterms:modified>
</cp:coreProperties>
</file>