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305" r:id="rId4"/>
    <p:sldId id="317" r:id="rId5"/>
    <p:sldId id="282" r:id="rId6"/>
    <p:sldId id="290" r:id="rId7"/>
    <p:sldId id="289" r:id="rId8"/>
    <p:sldId id="283" r:id="rId9"/>
    <p:sldId id="284" r:id="rId10"/>
    <p:sldId id="285" r:id="rId11"/>
    <p:sldId id="286" r:id="rId12"/>
    <p:sldId id="287" r:id="rId13"/>
    <p:sldId id="264" r:id="rId14"/>
    <p:sldId id="266" r:id="rId15"/>
    <p:sldId id="293" r:id="rId16"/>
    <p:sldId id="259" r:id="rId17"/>
    <p:sldId id="262" r:id="rId18"/>
    <p:sldId id="274" r:id="rId19"/>
    <p:sldId id="302" r:id="rId20"/>
    <p:sldId id="303" r:id="rId21"/>
    <p:sldId id="304" r:id="rId22"/>
    <p:sldId id="297" r:id="rId23"/>
    <p:sldId id="298" r:id="rId24"/>
    <p:sldId id="299" r:id="rId25"/>
    <p:sldId id="301"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73" autoAdjust="0"/>
    <p:restoredTop sz="94660"/>
  </p:normalViewPr>
  <p:slideViewPr>
    <p:cSldViewPr snapToGrid="0">
      <p:cViewPr>
        <p:scale>
          <a:sx n="109" d="100"/>
          <a:sy n="109" d="100"/>
        </p:scale>
        <p:origin x="368"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21/06/23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21/06/23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21/06/23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21/06/23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21/06/23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21/06/23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21/06/23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21/06/23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21/06/23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21/06/23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21/06/23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21/06/23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gione.abruzzo.it/system/files/europa/PSC/cipe_21-psc_abruzzo_290421.pdf" TargetMode="External"/><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inistroperilsud.gov.it/it/approfondimenti/obiettivi-strategici-del-fsc-2021-2027/lavoro-e-occupabilit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ABRUZZO</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400" b="1" dirty="0">
                <a:effectLst/>
                <a:ea typeface="Times New Roman" panose="02020603050405020304" pitchFamily="18" charset="0"/>
              </a:rPr>
              <a:t>Ambiente e risorse naturali</a:t>
            </a:r>
            <a:endParaRPr lang="it-IT" sz="2400" dirty="0">
              <a:effectLst/>
              <a:ea typeface="Times New Roman" panose="02020603050405020304" pitchFamily="18" charset="0"/>
            </a:endParaRPr>
          </a:p>
          <a:p>
            <a:pPr algn="just"/>
            <a:r>
              <a:rPr lang="it-IT" sz="2400" dirty="0">
                <a:effectLst/>
                <a:ea typeface="Times New Roman" panose="02020603050405020304" pitchFamily="18" charset="0"/>
              </a:rPr>
              <a:t>L’area tematica “Ambiente e risorse naturali” prevede il finanziamento  di interventi volti a tutelare la </a:t>
            </a:r>
            <a:r>
              <a:rPr lang="it-IT" sz="2400" dirty="0" err="1">
                <a:effectLst/>
                <a:ea typeface="Times New Roman" panose="02020603050405020304" pitchFamily="18" charset="0"/>
              </a:rPr>
              <a:t>biodiversita</a:t>
            </a:r>
            <a:r>
              <a:rPr lang="it-IT" sz="2400" dirty="0">
                <a:effectLst/>
                <a:ea typeface="Times New Roman" panose="02020603050405020304" pitchFamily="18" charset="0"/>
              </a:rPr>
              <a:t>̀, a ridurre l’inquinamento anche attraverso bonifiche di siti inquinati, a favorire l’adattamento ai cambiamenti climatici e contrastare i rischi del territorio.</a:t>
            </a:r>
          </a:p>
          <a:p>
            <a:pPr algn="just"/>
            <a:r>
              <a:rPr lang="it-IT" sz="2400" spc="15" dirty="0">
                <a:effectLst/>
                <a:ea typeface="Times New Roman" panose="02020603050405020304" pitchFamily="18" charset="0"/>
              </a:rPr>
              <a:t>I Piani di Sviluppo e Coesione possono intervenire in  progetti di sviluppo territoriale di preminente interesse pubblico. </a:t>
            </a:r>
            <a:r>
              <a:rPr lang="it-IT" sz="2400" dirty="0">
                <a:effectLst/>
                <a:ea typeface="Times New Roman" panose="02020603050405020304" pitchFamily="18" charset="0"/>
              </a:rPr>
              <a:t>Si può pertanto intervenire per </a:t>
            </a:r>
            <a:r>
              <a:rPr lang="it-IT" sz="2400" b="1" dirty="0">
                <a:effectLst/>
                <a:ea typeface="Times New Roman" panose="02020603050405020304" pitchFamily="18" charset="0"/>
              </a:rPr>
              <a:t>risanare i terreni confiscati</a:t>
            </a:r>
            <a:r>
              <a:rPr lang="it-IT" sz="2400" dirty="0">
                <a:effectLst/>
                <a:ea typeface="Times New Roman" panose="02020603050405020304" pitchFamily="18" charset="0"/>
              </a:rPr>
              <a:t> offrendo  </a:t>
            </a:r>
            <a:r>
              <a:rPr lang="it-IT" sz="2400" dirty="0" err="1">
                <a:effectLst/>
                <a:ea typeface="Times New Roman" panose="02020603050405020304" pitchFamily="18" charset="0"/>
              </a:rPr>
              <a:t>opportunita</a:t>
            </a:r>
            <a:r>
              <a:rPr lang="it-IT" sz="2400" dirty="0">
                <a:effectLst/>
                <a:ea typeface="Times New Roman" panose="02020603050405020304" pitchFamily="18" charset="0"/>
              </a:rPr>
              <a:t>̀ a nuovi insediamenti produttivi e di servizio, senza ulteriore consumo di suolo. Oltre agli aspetti socio-sanitari, le bonifiche possono contribuire alla transizione verso una </a:t>
            </a:r>
            <a:r>
              <a:rPr lang="it-IT" sz="2400" dirty="0" err="1">
                <a:effectLst/>
                <a:ea typeface="Times New Roman" panose="02020603050405020304" pitchFamily="18" charset="0"/>
              </a:rPr>
              <a:t>bioeconomia</a:t>
            </a:r>
            <a:r>
              <a:rPr lang="it-IT" sz="2400" dirty="0">
                <a:effectLst/>
                <a:ea typeface="Times New Roman" panose="02020603050405020304" pitchFamily="18" charset="0"/>
              </a:rPr>
              <a:t> circolare. In ragione della </a:t>
            </a:r>
            <a:r>
              <a:rPr lang="it-IT" sz="2400" dirty="0" err="1">
                <a:effectLst/>
                <a:ea typeface="Times New Roman" panose="02020603050405020304" pitchFamily="18" charset="0"/>
              </a:rPr>
              <a:t>complessita</a:t>
            </a:r>
            <a:r>
              <a:rPr lang="it-IT" sz="2400" dirty="0">
                <a:effectLst/>
                <a:ea typeface="Times New Roman" panose="02020603050405020304" pitchFamily="18" charset="0"/>
              </a:rPr>
              <a:t>̀ multi-disciplinare richiesta dagli interventi di risanamento dei siti e delle carenze di competenze tecniche e gestionali, </a:t>
            </a:r>
            <a:r>
              <a:rPr lang="it-IT" sz="2400" b="1" dirty="0">
                <a:effectLst/>
                <a:ea typeface="Times New Roman" panose="02020603050405020304" pitchFamily="18" charset="0"/>
              </a:rPr>
              <a:t>il FSC </a:t>
            </a:r>
            <a:r>
              <a:rPr lang="it-IT" sz="2400" b="1" dirty="0" err="1">
                <a:effectLst/>
                <a:ea typeface="Times New Roman" panose="02020603050405020304" pitchFamily="18" charset="0"/>
              </a:rPr>
              <a:t>puo</a:t>
            </a:r>
            <a:r>
              <a:rPr lang="it-IT" sz="2400" b="1" dirty="0">
                <a:effectLst/>
                <a:ea typeface="Times New Roman" panose="02020603050405020304" pitchFamily="18" charset="0"/>
              </a:rPr>
              <a:t>̀ inoltre sostenere</a:t>
            </a:r>
            <a:r>
              <a:rPr lang="it-IT" sz="2400" dirty="0">
                <a:effectLst/>
                <a:ea typeface="Times New Roman" panose="02020603050405020304" pitchFamily="18" charset="0"/>
              </a:rPr>
              <a:t> </a:t>
            </a:r>
            <a:r>
              <a:rPr lang="it-IT" sz="2400" b="1" dirty="0">
                <a:effectLst/>
                <a:ea typeface="Times New Roman" panose="02020603050405020304" pitchFamily="18" charset="0"/>
              </a:rPr>
              <a:t>azioni immateriali di progettazione integrata </a:t>
            </a:r>
            <a:r>
              <a:rPr lang="it-IT" sz="2400" dirty="0">
                <a:effectLst/>
                <a:ea typeface="Times New Roman" panose="02020603050405020304" pitchFamily="18" charset="0"/>
              </a:rPr>
              <a:t>su cui basare le azioni di bonifica e la restituzione all’uso collettivo delle aree.</a:t>
            </a:r>
            <a:endParaRPr lang="it-IT" sz="2400" dirty="0"/>
          </a:p>
        </p:txBody>
      </p:sp>
    </p:spTree>
    <p:extLst>
      <p:ext uri="{BB962C8B-B14F-4D97-AF65-F5344CB8AC3E}">
        <p14:creationId xmlns:p14="http://schemas.microsoft.com/office/powerpoint/2010/main" val="375715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Programmazione delle risorse</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200" b="1" dirty="0">
                <a:effectLst/>
                <a:ea typeface="Times New Roman" panose="02020603050405020304" pitchFamily="18" charset="0"/>
              </a:rPr>
              <a:t>Le regole per la programmazione delle risorse</a:t>
            </a:r>
            <a:endParaRPr lang="it-IT" sz="2200" dirty="0">
              <a:effectLst/>
              <a:ea typeface="Times New Roman" panose="02020603050405020304" pitchFamily="18" charset="0"/>
            </a:endParaRPr>
          </a:p>
          <a:p>
            <a:pPr algn="just"/>
            <a:r>
              <a:rPr lang="it-IT" sz="2000" dirty="0">
                <a:effectLst/>
                <a:ea typeface="Times New Roman" panose="02020603050405020304" pitchFamily="18" charset="0"/>
              </a:rPr>
              <a:t>Il </a:t>
            </a:r>
            <a:r>
              <a:rPr lang="it-IT" sz="2000" b="1" dirty="0">
                <a:effectLst/>
                <a:ea typeface="Times New Roman" panose="02020603050405020304" pitchFamily="18" charset="0"/>
              </a:rPr>
              <a:t>Piano Sviluppo e Coesione </a:t>
            </a:r>
            <a:r>
              <a:rPr lang="it-IT" sz="2000" dirty="0">
                <a:effectLst/>
                <a:ea typeface="Times New Roman" panose="02020603050405020304" pitchFamily="18" charset="0"/>
              </a:rPr>
              <a:t>per ciascuna Amministrazione titolare di risorse è articolato per aree tematiche (vincolo di destinazione territoriale riparto 80% aree del Mezzogiorno e 20% aree del Centro-Nord), è approvato dal CIPESS, su proposta del Ministro per il Sud e la Coesione territoriale.</a:t>
            </a:r>
          </a:p>
          <a:p>
            <a:pPr algn="just"/>
            <a:r>
              <a:rPr lang="it-IT" sz="2000" dirty="0">
                <a:effectLst/>
                <a:ea typeface="Times New Roman" panose="02020603050405020304" pitchFamily="18" charset="0"/>
              </a:rPr>
              <a:t>Nell’ambito dei Comitati di sorveglianza (costituiti dalle Amministrazioni titolari, con rappresentanti del Dipartimento per le Politiche di Coesione, del Dipartimento per la programmazione e il coordinamento della politica economica, dei Ministeri competenti per area tematica, nonché del partenariato economico e sociale) </a:t>
            </a:r>
            <a:r>
              <a:rPr lang="it-IT" sz="2000" dirty="0" err="1">
                <a:effectLst/>
                <a:ea typeface="Times New Roman" panose="02020603050405020304" pitchFamily="18" charset="0"/>
              </a:rPr>
              <a:t>é</a:t>
            </a:r>
            <a:r>
              <a:rPr lang="it-IT" sz="2000" dirty="0">
                <a:effectLst/>
                <a:ea typeface="Times New Roman" panose="02020603050405020304" pitchFamily="18" charset="0"/>
              </a:rPr>
              <a:t> possibile proporre le misure di accelerazione, nonché contestare eventuali inadempienze di taluni attori. </a:t>
            </a:r>
          </a:p>
          <a:p>
            <a:pPr algn="just"/>
            <a:r>
              <a:rPr lang="it-IT" sz="2000" dirty="0">
                <a:solidFill>
                  <a:srgbClr val="212121"/>
                </a:solidFill>
                <a:ea typeface="Times New Roman" panose="02020603050405020304" pitchFamily="18" charset="0"/>
              </a:rPr>
              <a:t>L</a:t>
            </a:r>
            <a:r>
              <a:rPr lang="it-IT" sz="2000" dirty="0">
                <a:solidFill>
                  <a:srgbClr val="212121"/>
                </a:solidFill>
                <a:effectLst/>
                <a:ea typeface="Times New Roman" panose="02020603050405020304" pitchFamily="18" charset="0"/>
              </a:rPr>
              <a:t>'impiego della dotazione del FSC per obiettivi strategici </a:t>
            </a:r>
            <a:r>
              <a:rPr lang="it-IT" sz="2000" dirty="0" err="1">
                <a:solidFill>
                  <a:srgbClr val="212121"/>
                </a:solidFill>
                <a:effectLst/>
                <a:ea typeface="Times New Roman" panose="02020603050405020304" pitchFamily="18" charset="0"/>
              </a:rPr>
              <a:t>é</a:t>
            </a:r>
            <a:r>
              <a:rPr lang="it-IT" sz="2000" dirty="0">
                <a:solidFill>
                  <a:srgbClr val="212121"/>
                </a:solidFill>
                <a:effectLst/>
                <a:ea typeface="Times New Roman" panose="02020603050405020304" pitchFamily="18" charset="0"/>
              </a:rPr>
              <a:t> disposto in coerenza con gli obiettivi e le strategie dei Fondi strutturali e di investimento europei per il periodo di programmazione 2021-2027, nonché con le politiche settoriali e le politiche di investimento e di riforma previste nel Piano nazionale per la ripresa e la resilienza (PNRR), secondo principi di complementarietà e </a:t>
            </a:r>
            <a:r>
              <a:rPr lang="it-IT" sz="2000" dirty="0" err="1">
                <a:solidFill>
                  <a:srgbClr val="212121"/>
                </a:solidFill>
                <a:effectLst/>
                <a:ea typeface="Times New Roman" panose="02020603050405020304" pitchFamily="18" charset="0"/>
              </a:rPr>
              <a:t>addizionalità</a:t>
            </a:r>
            <a:r>
              <a:rPr lang="it-IT" sz="2000" dirty="0">
                <a:solidFill>
                  <a:srgbClr val="212121"/>
                </a:solidFill>
                <a:effectLst/>
                <a:ea typeface="Times New Roman" panose="02020603050405020304" pitchFamily="18" charset="0"/>
              </a:rPr>
              <a:t> delle risorse.</a:t>
            </a:r>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41073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Bilancio di previsione 2022-2024</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endParaRPr lang="it-IT" sz="2200" b="1" dirty="0">
              <a:effectLst/>
              <a:ea typeface="Times New Roman" panose="02020603050405020304" pitchFamily="18" charset="0"/>
            </a:endParaRPr>
          </a:p>
          <a:p>
            <a:pPr marL="0" indent="0" algn="just">
              <a:buNone/>
            </a:pPr>
            <a:r>
              <a:rPr lang="it-IT" sz="2400" b="1" dirty="0">
                <a:effectLst/>
                <a:ea typeface="Times New Roman" panose="02020603050405020304" pitchFamily="18" charset="0"/>
              </a:rPr>
              <a:t>Le regole per la programmazione delle risorse</a:t>
            </a:r>
          </a:p>
          <a:p>
            <a:pPr marL="0" indent="0" algn="just">
              <a:buNone/>
            </a:pPr>
            <a:endParaRPr lang="it-IT" sz="2400" dirty="0">
              <a:effectLst/>
              <a:ea typeface="Times New Roman" panose="02020603050405020304" pitchFamily="18" charset="0"/>
            </a:endParaRPr>
          </a:p>
          <a:p>
            <a:pPr marL="0" indent="0" algn="just">
              <a:buNone/>
            </a:pPr>
            <a:r>
              <a:rPr lang="it-IT" sz="2400" dirty="0">
                <a:solidFill>
                  <a:srgbClr val="212121"/>
                </a:solidFill>
                <a:effectLst/>
                <a:ea typeface="Times New Roman" panose="02020603050405020304" pitchFamily="18" charset="0"/>
              </a:rPr>
              <a:t>Riguardo alle </a:t>
            </a:r>
            <a:r>
              <a:rPr lang="it-IT" sz="2400" dirty="0" err="1">
                <a:solidFill>
                  <a:srgbClr val="212121"/>
                </a:solidFill>
                <a:effectLst/>
                <a:ea typeface="Times New Roman" panose="02020603050405020304" pitchFamily="18" charset="0"/>
              </a:rPr>
              <a:t>disponibilita</a:t>
            </a:r>
            <a:r>
              <a:rPr lang="it-IT" sz="2400" dirty="0">
                <a:solidFill>
                  <a:srgbClr val="212121"/>
                </a:solidFill>
                <a:effectLst/>
                <a:ea typeface="Times New Roman" panose="02020603050405020304" pitchFamily="18" charset="0"/>
              </a:rPr>
              <a:t>̀ finanziarie, nel </a:t>
            </a:r>
            <a:r>
              <a:rPr lang="it-IT" sz="2400" b="1" dirty="0">
                <a:solidFill>
                  <a:srgbClr val="212121"/>
                </a:solidFill>
                <a:effectLst/>
                <a:ea typeface="Times New Roman" panose="02020603050405020304" pitchFamily="18" charset="0"/>
              </a:rPr>
              <a:t>bilancio di previsione per il triennio 2022-2024 </a:t>
            </a:r>
            <a:r>
              <a:rPr lang="it-IT" sz="2400" dirty="0">
                <a:solidFill>
                  <a:srgbClr val="212121"/>
                </a:solidFill>
                <a:effectLst/>
                <a:ea typeface="Times New Roman" panose="02020603050405020304" pitchFamily="18" charset="0"/>
              </a:rPr>
              <a:t>(legge n. 234/2021 e relativo D.M. Economia 31 dicembre 2021 di ripartizione delle dotazioni dei singoli programmi di spesa in capitoli), il Fondo Sviluppo e Coesione - iscritto al capitolo 8000 dello stato di previsione del Ministero dell'economia - presenta una dotazione per il </a:t>
            </a:r>
            <a:r>
              <a:rPr lang="it-IT" sz="2400" b="1" dirty="0">
                <a:solidFill>
                  <a:srgbClr val="212121"/>
                </a:solidFill>
                <a:effectLst/>
                <a:ea typeface="Times New Roman" panose="02020603050405020304" pitchFamily="18" charset="0"/>
              </a:rPr>
              <a:t>triennio </a:t>
            </a:r>
            <a:r>
              <a:rPr lang="it-IT" sz="2400" dirty="0">
                <a:solidFill>
                  <a:srgbClr val="212121"/>
                </a:solidFill>
                <a:effectLst/>
                <a:ea typeface="Times New Roman" panose="02020603050405020304" pitchFamily="18" charset="0"/>
              </a:rPr>
              <a:t>pari a </a:t>
            </a:r>
            <a:r>
              <a:rPr lang="it-IT" sz="2400" b="1" dirty="0">
                <a:solidFill>
                  <a:srgbClr val="212121"/>
                </a:solidFill>
                <a:effectLst/>
                <a:ea typeface="Times New Roman" panose="02020603050405020304" pitchFamily="18" charset="0"/>
              </a:rPr>
              <a:t>15,2 miliardi nel 2022, </a:t>
            </a:r>
            <a:r>
              <a:rPr lang="it-IT" sz="2400" dirty="0">
                <a:solidFill>
                  <a:srgbClr val="212121"/>
                </a:solidFill>
                <a:effectLst/>
                <a:ea typeface="Times New Roman" panose="02020603050405020304" pitchFamily="18" charset="0"/>
              </a:rPr>
              <a:t>a </a:t>
            </a:r>
            <a:r>
              <a:rPr lang="it-IT" sz="2400" b="1" dirty="0">
                <a:solidFill>
                  <a:srgbClr val="212121"/>
                </a:solidFill>
                <a:effectLst/>
                <a:ea typeface="Times New Roman" panose="02020603050405020304" pitchFamily="18" charset="0"/>
              </a:rPr>
              <a:t>13 miliardi nel 2023 </a:t>
            </a:r>
            <a:r>
              <a:rPr lang="it-IT" sz="2400" dirty="0">
                <a:solidFill>
                  <a:srgbClr val="212121"/>
                </a:solidFill>
                <a:effectLst/>
                <a:ea typeface="Times New Roman" panose="02020603050405020304" pitchFamily="18" charset="0"/>
              </a:rPr>
              <a:t>e a </a:t>
            </a:r>
            <a:r>
              <a:rPr lang="it-IT" sz="2400" b="1" dirty="0">
                <a:solidFill>
                  <a:srgbClr val="212121"/>
                </a:solidFill>
                <a:effectLst/>
                <a:ea typeface="Times New Roman" panose="02020603050405020304" pitchFamily="18" charset="0"/>
              </a:rPr>
              <a:t>15,3 miliardi nel 2024. </a:t>
            </a:r>
            <a:r>
              <a:rPr lang="it-IT" sz="2400" dirty="0">
                <a:solidFill>
                  <a:srgbClr val="212121"/>
                </a:solidFill>
                <a:effectLst/>
                <a:ea typeface="Times New Roman" panose="02020603050405020304" pitchFamily="18" charset="0"/>
              </a:rPr>
              <a:t>Tale dotazione è riferita alle risorse autorizzate per i due </a:t>
            </a:r>
            <a:r>
              <a:rPr lang="it-IT" sz="2400" b="1" dirty="0">
                <a:solidFill>
                  <a:srgbClr val="212121"/>
                </a:solidFill>
                <a:effectLst/>
                <a:ea typeface="Times New Roman" panose="02020603050405020304" pitchFamily="18" charset="0"/>
              </a:rPr>
              <a:t>cicli </a:t>
            </a:r>
            <a:r>
              <a:rPr lang="it-IT" sz="2400" dirty="0">
                <a:solidFill>
                  <a:srgbClr val="212121"/>
                </a:solidFill>
                <a:effectLst/>
                <a:ea typeface="Times New Roman" panose="02020603050405020304" pitchFamily="18" charset="0"/>
              </a:rPr>
              <a:t>di programmazione </a:t>
            </a:r>
            <a:r>
              <a:rPr lang="it-IT" sz="2400" b="1" dirty="0">
                <a:solidFill>
                  <a:srgbClr val="212121"/>
                </a:solidFill>
                <a:effectLst/>
                <a:ea typeface="Times New Roman" panose="02020603050405020304" pitchFamily="18" charset="0"/>
              </a:rPr>
              <a:t>2014-2020 </a:t>
            </a:r>
            <a:r>
              <a:rPr lang="it-IT" sz="2400" dirty="0">
                <a:solidFill>
                  <a:srgbClr val="212121"/>
                </a:solidFill>
                <a:effectLst/>
                <a:ea typeface="Times New Roman" panose="02020603050405020304" pitchFamily="18" charset="0"/>
              </a:rPr>
              <a:t>e </a:t>
            </a:r>
            <a:r>
              <a:rPr lang="it-IT" sz="2400" b="1" dirty="0">
                <a:solidFill>
                  <a:srgbClr val="212121"/>
                </a:solidFill>
                <a:effectLst/>
                <a:ea typeface="Times New Roman" panose="02020603050405020304" pitchFamily="18" charset="0"/>
              </a:rPr>
              <a:t>2021-2027</a:t>
            </a:r>
            <a:r>
              <a:rPr lang="it-IT" sz="2400" dirty="0">
                <a:solidFill>
                  <a:srgbClr val="212121"/>
                </a:solidFill>
                <a:effectLst/>
                <a:ea typeface="Times New Roman" panose="02020603050405020304" pitchFamily="18" charset="0"/>
              </a:rPr>
              <a:t>, rispettivamente, dalla legge di stabilità 2014 (</a:t>
            </a:r>
            <a:r>
              <a:rPr lang="it-IT" sz="2400" dirty="0">
                <a:solidFill>
                  <a:srgbClr val="4272A0"/>
                </a:solidFill>
                <a:effectLst/>
                <a:ea typeface="Times New Roman" panose="02020603050405020304" pitchFamily="18" charset="0"/>
              </a:rPr>
              <a:t>art. 1, co. 6, L. 147/2013) </a:t>
            </a:r>
            <a:r>
              <a:rPr lang="it-IT" sz="2400" dirty="0">
                <a:solidFill>
                  <a:srgbClr val="212121"/>
                </a:solidFill>
                <a:effectLst/>
                <a:ea typeface="Times New Roman" panose="02020603050405020304" pitchFamily="18" charset="0"/>
              </a:rPr>
              <a:t>e dalla legge di bilancio 2020 (art. 1, co. 178, L. n. 178/2020). </a:t>
            </a:r>
            <a:endParaRPr lang="it-IT" sz="2400" dirty="0">
              <a:effectLst/>
              <a:ea typeface="Times New Roman" panose="02020603050405020304" pitchFamily="18" charset="0"/>
            </a:endParaRPr>
          </a:p>
          <a:p>
            <a:pPr algn="just"/>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267980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b="1" dirty="0"/>
              <a:t> </a:t>
            </a:r>
            <a:br>
              <a:rPr lang="it-IT" dirty="0"/>
            </a:br>
            <a:r>
              <a:rPr lang="it-IT" sz="2800" b="1" dirty="0">
                <a:solidFill>
                  <a:srgbClr val="FF0000"/>
                </a:solidFill>
              </a:rPr>
              <a:t>PIANO DI SVILUPPO E COESIONE REGIONE ABRUZZO</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buNone/>
            </a:pPr>
            <a:r>
              <a:rPr lang="it-IT" sz="2400" b="1" dirty="0">
                <a:hlinkClick r:id="rId2"/>
              </a:rPr>
              <a:t>PSC REGIONE</a:t>
            </a:r>
            <a:r>
              <a:rPr lang="it-IT" sz="2400" b="1" dirty="0"/>
              <a:t> ABRUZZO  € </a:t>
            </a:r>
            <a:r>
              <a:rPr lang="it-IT" sz="2400" b="1" i="0" strike="noStrike" dirty="0">
                <a:effectLst/>
              </a:rPr>
              <a:t>2.112.433.590</a:t>
            </a:r>
            <a:endParaRPr lang="it-IT" sz="2400" b="1" dirty="0"/>
          </a:p>
          <a:p>
            <a:pPr marL="0" indent="0">
              <a:buNone/>
            </a:pPr>
            <a:r>
              <a:rPr lang="it-IT" sz="2400" dirty="0"/>
              <a:t>Delibera CIPESS n. 21 del 29/04/2021</a:t>
            </a:r>
          </a:p>
          <a:p>
            <a:pPr marL="0" indent="0">
              <a:buNone/>
            </a:pPr>
            <a:endParaRPr lang="it-IT" sz="2000" b="0" i="0" u="none" strike="noStrike" dirty="0">
              <a:solidFill>
                <a:srgbClr val="333333"/>
              </a:solidFill>
              <a:effectLst/>
            </a:endParaRPr>
          </a:p>
          <a:p>
            <a:pPr marL="0" indent="0">
              <a:buNone/>
            </a:pPr>
            <a:r>
              <a:rPr lang="it-IT" sz="2000" b="0" i="0" u="none" strike="noStrike" dirty="0">
                <a:solidFill>
                  <a:srgbClr val="333333"/>
                </a:solidFill>
                <a:effectLst/>
              </a:rPr>
              <a:t>Il Piano Sviluppo e Coesione (PSC) della Regione Abruzzo è stato approvato dal CIPESS, in prima istanza, con </a:t>
            </a:r>
            <a:r>
              <a:rPr lang="it-IT" sz="2000" b="0" i="0" u="none" strike="noStrike" dirty="0">
                <a:solidFill>
                  <a:srgbClr val="0070BA"/>
                </a:solidFill>
                <a:effectLst/>
                <a:hlinkClick r:id="rId3"/>
              </a:rPr>
              <a:t>delibera n. 21 del 29 aprile 2021</a:t>
            </a:r>
            <a:r>
              <a:rPr lang="it-IT" sz="2000" b="0" i="0" u="none" strike="noStrike" dirty="0">
                <a:solidFill>
                  <a:srgbClr val="333333"/>
                </a:solidFill>
                <a:effectLst/>
              </a:rPr>
              <a:t> (G.U. SG n. 188 del 07 agosto 2021) recante "Fondo Sviluppo e Coesione - Approvazione del piano sviluppo e coesione della Regione Abruzzo". </a:t>
            </a:r>
            <a:endParaRPr lang="it-IT" sz="2000" b="0" i="0" u="none" strike="noStrike" dirty="0">
              <a:effectLst/>
            </a:endParaRPr>
          </a:p>
          <a:p>
            <a:pPr marL="0" indent="0">
              <a:buNone/>
            </a:pPr>
            <a:r>
              <a:rPr lang="it-IT" sz="2000" b="0" i="0" u="none" strike="noStrike" dirty="0">
                <a:effectLst/>
              </a:rPr>
              <a:t>Il Piano riclassifica in un unico strumento tutta la programmazione del Fondo Sviluppo e Coesione relativa ai cicli programmatori 2000-2006, 2007-2013 e 2014-2020, seguendo la disciplina contenuta nella delibera CIPESS n. 2/2021 che, ai sensi dell'articolo 44, comma 14, del decreto-legge n. 34/2019 e </a:t>
            </a:r>
            <a:r>
              <a:rPr lang="it-IT" sz="2000" b="0" i="0" u="none" strike="noStrike" dirty="0" err="1">
                <a:effectLst/>
              </a:rPr>
              <a:t>s.m.i.</a:t>
            </a:r>
            <a:r>
              <a:rPr lang="it-IT" sz="2000" b="0" i="0" u="none" strike="noStrike" dirty="0">
                <a:effectLst/>
              </a:rPr>
              <a:t>, stabilisce la disciplina ordinamentale dei PSC, assicurando la fase transitoria dei cicli di programmazione 2000-2006 e 2007-2013 e armonizzando le regole vigenti in un quadro unitario.</a:t>
            </a:r>
            <a:endParaRPr lang="it-IT" sz="2000" dirty="0"/>
          </a:p>
        </p:txBody>
      </p:sp>
    </p:spTree>
    <p:extLst>
      <p:ext uri="{BB962C8B-B14F-4D97-AF65-F5344CB8AC3E}">
        <p14:creationId xmlns:p14="http://schemas.microsoft.com/office/powerpoint/2010/main" val="120667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b="1" dirty="0"/>
              <a:t> </a:t>
            </a:r>
            <a:r>
              <a:rPr lang="it-IT" sz="2800" b="1" dirty="0">
                <a:solidFill>
                  <a:srgbClr val="FF0000"/>
                </a:solidFill>
              </a:rPr>
              <a:t>PIANO DI SVILUPPO E COESIONE REGIONE ABRUZZO</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buNone/>
            </a:pPr>
            <a:r>
              <a:rPr lang="it-IT" sz="2400" dirty="0"/>
              <a:t>Su proposta dell’amministrazione titolare responsabile del PSC, il </a:t>
            </a:r>
            <a:r>
              <a:rPr lang="it-IT" sz="2400" dirty="0" err="1"/>
              <a:t>CdS</a:t>
            </a:r>
            <a:r>
              <a:rPr lang="it-IT" sz="2400" dirty="0"/>
              <a:t> provvede, entro il 31 dicembre di ogni anno, a integrare il PSC con: </a:t>
            </a:r>
          </a:p>
          <a:p>
            <a:pPr marL="0" indent="0">
              <a:buNone/>
            </a:pPr>
            <a:endParaRPr lang="it-IT" sz="2400" dirty="0"/>
          </a:p>
          <a:p>
            <a:r>
              <a:rPr lang="it-IT" sz="2400" dirty="0"/>
              <a:t>settori d’intervento per area tematica e corrispondenti importi finanziari</a:t>
            </a:r>
          </a:p>
          <a:p>
            <a:r>
              <a:rPr lang="it-IT" sz="2400" dirty="0"/>
              <a:t>obiettivi perseguiti con indicazione dei principali indicatori di realizzazione e di risultato </a:t>
            </a:r>
          </a:p>
          <a:p>
            <a:r>
              <a:rPr lang="it-IT" sz="2400" dirty="0"/>
              <a:t>piano finanziario complessivo del PSC, con esplicitazione della previsione di spesa per ciascuna </a:t>
            </a:r>
            <a:r>
              <a:rPr lang="it-IT" sz="2400" dirty="0" err="1"/>
              <a:t>annualita</a:t>
            </a:r>
            <a:r>
              <a:rPr lang="it-IT" sz="2400" dirty="0"/>
              <a:t>̀ del primo triennio</a:t>
            </a:r>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b="1" dirty="0">
                <a:solidFill>
                  <a:srgbClr val="FF0000"/>
                </a:solidFill>
              </a:rPr>
              <a:t>PNRR  - Progetti per la valorizzazione dei beni confiscati alle mafie  - </a:t>
            </a:r>
            <a:br>
              <a:rPr lang="it-IT" sz="2800" b="1" dirty="0">
                <a:solidFill>
                  <a:srgbClr val="FF0000"/>
                </a:solidFill>
              </a:rPr>
            </a:br>
            <a:r>
              <a:rPr lang="it-IT" sz="2800" b="1" dirty="0">
                <a:solidFill>
                  <a:srgbClr val="FF0000"/>
                </a:solidFill>
              </a:rPr>
              <a:t>Missione 5 Componente 3 Interventi speciali per la coesione territoriale </a:t>
            </a:r>
          </a:p>
        </p:txBody>
      </p:sp>
      <p:sp>
        <p:nvSpPr>
          <p:cNvPr id="3" name="Segnaposto contenuto 2"/>
          <p:cNvSpPr>
            <a:spLocks noGrp="1"/>
          </p:cNvSpPr>
          <p:nvPr>
            <p:ph idx="1"/>
          </p:nvPr>
        </p:nvSpPr>
        <p:spPr>
          <a:xfrm>
            <a:off x="304800" y="1433690"/>
            <a:ext cx="11446933" cy="5063066"/>
          </a:xfrm>
        </p:spPr>
        <p:txBody>
          <a:bodyPr>
            <a:normAutofit/>
          </a:bodyPr>
          <a:lstStyle/>
          <a:p>
            <a:pPr marL="0" indent="0">
              <a:buNone/>
            </a:pPr>
            <a:r>
              <a:rPr lang="it-IT" sz="1800" dirty="0"/>
              <a:t>Il bando del PNRR ha consentito di elaborare nuovi progetti che qualora non riuscissero a essere immediatamente finanziati per l'esaurimento delle risorse messe a disposizione dal PNRR, potranno comunque essere ripresentati alle iniziative promosse nell'ambito della programmazione 2021-2027 dei Fondi strutturali europei o del Fondo nazionale per lo Sviluppo e la Coesione.</a:t>
            </a:r>
          </a:p>
          <a:p>
            <a:pPr marL="0" indent="0" algn="l">
              <a:buNone/>
            </a:pPr>
            <a:r>
              <a:rPr lang="it-IT" sz="1800" b="0" i="0" u="none" strike="noStrike" dirty="0">
                <a:effectLst/>
              </a:rPr>
              <a:t>In totale i progetti ammessi a finanziamento a valere sull’Avviso sono stati </a:t>
            </a:r>
            <a:r>
              <a:rPr lang="it-IT" sz="1800" i="0" u="none" strike="noStrike" dirty="0">
                <a:effectLst/>
              </a:rPr>
              <a:t>242</a:t>
            </a:r>
            <a:r>
              <a:rPr lang="it-IT" sz="1800" b="0" i="0" u="none" strike="noStrike" dirty="0">
                <a:effectLst/>
              </a:rPr>
              <a:t>, sui 528 pervenuti, per un valore di </a:t>
            </a:r>
            <a:r>
              <a:rPr lang="it-IT" sz="1800" i="0" u="none" strike="noStrike" dirty="0">
                <a:effectLst/>
              </a:rPr>
              <a:t>249,5 milioni di euro</a:t>
            </a:r>
            <a:r>
              <a:rPr lang="it-IT" sz="1800" b="0" i="0" u="none" strike="noStrike" dirty="0">
                <a:effectLst/>
              </a:rPr>
              <a:t>, mentre 165 sono quelli ritenuti idonei. A questi si aggiungono altri </a:t>
            </a:r>
            <a:r>
              <a:rPr lang="it-IT" sz="1800" i="0" u="none" strike="noStrike" dirty="0">
                <a:effectLst/>
              </a:rPr>
              <a:t>12</a:t>
            </a:r>
            <a:r>
              <a:rPr lang="it-IT" sz="1800" b="0" i="0" u="none" strike="noStrike" dirty="0">
                <a:effectLst/>
              </a:rPr>
              <a:t> progetti ammessi a finanziamento tra i 60 pervenuti a valere sulla </a:t>
            </a:r>
            <a:r>
              <a:rPr lang="it-IT" sz="1800" i="0" u="none" strike="noStrike" dirty="0">
                <a:effectLst/>
              </a:rPr>
              <a:t>procedura negoziata </a:t>
            </a:r>
            <a:r>
              <a:rPr lang="it-IT" sz="1800" b="0" i="0" u="none" strike="noStrike" dirty="0">
                <a:effectLst/>
              </a:rPr>
              <a:t>per un valore di </a:t>
            </a:r>
            <a:r>
              <a:rPr lang="it-IT" sz="1800" i="0" u="none" strike="noStrike" dirty="0">
                <a:effectLst/>
              </a:rPr>
              <a:t>50,2 milioni di euro</a:t>
            </a:r>
            <a:r>
              <a:rPr lang="it-IT" sz="1800" b="0" i="0" u="none" strike="noStrike" dirty="0">
                <a:effectLst/>
              </a:rPr>
              <a:t>.</a:t>
            </a:r>
          </a:p>
          <a:p>
            <a:pPr marL="0" indent="0">
              <a:buNone/>
            </a:pPr>
            <a:r>
              <a:rPr lang="it-IT" sz="1800" b="1" i="0" u="none" strike="noStrike" dirty="0">
                <a:solidFill>
                  <a:srgbClr val="FF0000"/>
                </a:solidFill>
                <a:effectLst/>
              </a:rPr>
              <a:t>Le proposte presentate dalla regione Abruzzo sono state complessivamente 22:  sono stati approvati 13 progetti per  circa 8,5 milioni di euro</a:t>
            </a:r>
            <a:endParaRPr lang="it-IT" sz="1800" b="1" dirty="0">
              <a:solidFill>
                <a:srgbClr val="FF0000"/>
              </a:solidFill>
            </a:endParaRPr>
          </a:p>
        </p:txBody>
      </p:sp>
      <p:pic>
        <p:nvPicPr>
          <p:cNvPr id="6" name="Immagine 5">
            <a:extLst>
              <a:ext uri="{FF2B5EF4-FFF2-40B4-BE49-F238E27FC236}">
                <a16:creationId xmlns:a16="http://schemas.microsoft.com/office/drawing/2014/main" id="{717CCEE3-FF8A-0B4E-B21E-9AD660EE917F}"/>
              </a:ext>
            </a:extLst>
          </p:cNvPr>
          <p:cNvPicPr>
            <a:picLocks noChangeAspect="1"/>
          </p:cNvPicPr>
          <p:nvPr/>
        </p:nvPicPr>
        <p:blipFill>
          <a:blip r:embed="rId2"/>
          <a:stretch>
            <a:fillRect/>
          </a:stretch>
        </p:blipFill>
        <p:spPr>
          <a:xfrm>
            <a:off x="3744744" y="3790592"/>
            <a:ext cx="4567043" cy="2706164"/>
          </a:xfrm>
          <a:prstGeom prst="rect">
            <a:avLst/>
          </a:prstGeom>
        </p:spPr>
      </p:pic>
    </p:spTree>
    <p:extLst>
      <p:ext uri="{BB962C8B-B14F-4D97-AF65-F5344CB8AC3E}">
        <p14:creationId xmlns:p14="http://schemas.microsoft.com/office/powerpoint/2010/main" val="3188523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415050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80% al Mezzogiorno e del 20% al Centro Nord in relazione alla dotazione complessiva del FSC 2014-2020. </a:t>
            </a:r>
          </a:p>
          <a:p>
            <a:endParaRPr lang="it-IT" dirty="0"/>
          </a:p>
        </p:txBody>
      </p:sp>
    </p:spTree>
    <p:extLst>
      <p:ext uri="{BB962C8B-B14F-4D97-AF65-F5344CB8AC3E}">
        <p14:creationId xmlns:p14="http://schemas.microsoft.com/office/powerpoint/2010/main" val="1283183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072446"/>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rPr>
              <a:t>Legge regionale</a:t>
            </a:r>
            <a:r>
              <a:rPr lang="it-IT" sz="2800" b="1" dirty="0">
                <a:solidFill>
                  <a:srgbClr val="FF0000"/>
                </a:solidFill>
                <a:effectLst/>
              </a:rPr>
              <a:t> 12 novembre 2004 n. 40 </a:t>
            </a:r>
            <a:br>
              <a:rPr lang="it-IT" sz="1100" dirty="0"/>
            </a:br>
            <a:br>
              <a:rPr lang="it-IT" sz="2800" b="1" dirty="0">
                <a:solidFill>
                  <a:srgbClr val="FF0000"/>
                </a:solidFill>
              </a:rPr>
            </a:b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4651021"/>
          </a:xfrm>
        </p:spPr>
        <p:txBody>
          <a:bodyPr>
            <a:normAutofit/>
          </a:bodyPr>
          <a:lstStyle/>
          <a:p>
            <a:pPr marL="0" indent="0">
              <a:buNone/>
            </a:pPr>
            <a:r>
              <a:rPr lang="it-IT" sz="1800" b="1" dirty="0">
                <a:effectLst/>
              </a:rPr>
              <a:t>Interventi regionali per promuovere l'educazione alla </a:t>
            </a:r>
            <a:r>
              <a:rPr lang="it-IT" sz="1800" b="1" dirty="0" err="1">
                <a:effectLst/>
              </a:rPr>
              <a:t>legalita</a:t>
            </a:r>
            <a:r>
              <a:rPr lang="it-IT" sz="1800" b="1" dirty="0">
                <a:effectLst/>
              </a:rPr>
              <a:t>̀ e per garantire il diritto alla sicurezza dei cittadini </a:t>
            </a:r>
            <a:endParaRPr lang="it-IT" sz="1800" b="1" dirty="0"/>
          </a:p>
          <a:p>
            <a:pPr marL="0" indent="0">
              <a:buNone/>
            </a:pPr>
            <a:r>
              <a:rPr lang="it-IT" sz="1800" b="1" dirty="0">
                <a:effectLst/>
              </a:rPr>
              <a:t>Art. 1 </a:t>
            </a:r>
            <a:r>
              <a:rPr lang="it-IT" sz="1800" b="1" dirty="0" err="1">
                <a:effectLst/>
              </a:rPr>
              <a:t>Finalita</a:t>
            </a:r>
            <a:r>
              <a:rPr lang="it-IT" sz="1800" b="1" dirty="0">
                <a:effectLst/>
              </a:rPr>
              <a:t>̀</a:t>
            </a:r>
            <a:endParaRPr lang="it-IT" sz="1800" b="1" dirty="0"/>
          </a:p>
          <a:p>
            <a:pPr marL="0" indent="0">
              <a:buNone/>
            </a:pPr>
            <a:r>
              <a:rPr lang="it-IT" sz="1800" dirty="0">
                <a:effectLst/>
              </a:rPr>
              <a:t>1. La Regione Abruzzo, nel rispetto dei principi costituzionali, con riferimento agli obiettivi indicati nell'art. 1 dello Statuto e nella condivisione di quanto stabilito nella Carta dei Diritti fondamentali dell'Unione Europea, concorre a garantire nel proprio territorio condizioni di sicurezza dei cittadini ed interviene per diffondere i principi di un'ordinata e pacifica convivenza civile nella </a:t>
            </a:r>
            <a:r>
              <a:rPr lang="it-IT" sz="1800" dirty="0" err="1">
                <a:effectLst/>
              </a:rPr>
              <a:t>legalita</a:t>
            </a:r>
            <a:r>
              <a:rPr lang="it-IT" sz="1800" dirty="0">
                <a:effectLst/>
              </a:rPr>
              <a:t>̀ democratica, come previsto dall'art. 216 della L.R. 26 aprile 2004, n. 15. </a:t>
            </a:r>
            <a:endParaRPr lang="it-IT" sz="1800" dirty="0"/>
          </a:p>
          <a:p>
            <a:pPr marL="0" indent="0">
              <a:buNone/>
            </a:pPr>
            <a:r>
              <a:rPr lang="it-IT" sz="1800" dirty="0">
                <a:effectLst/>
              </a:rPr>
              <a:t>2. La Regione, in collaborazione con il sistema delle autonomie locali, sostiene iniziative tendenti all'integrazione delle politiche sociali e territoriali sulla sicurezza di competenza regionale e degli Enti locali con l'azione di contrasto della </a:t>
            </a:r>
            <a:r>
              <a:rPr lang="it-IT" sz="1800" dirty="0" err="1">
                <a:effectLst/>
              </a:rPr>
              <a:t>criminalita</a:t>
            </a:r>
            <a:r>
              <a:rPr lang="it-IT" sz="1800" dirty="0">
                <a:effectLst/>
              </a:rPr>
              <a:t>̀, di competenza degli organi dello Stato. </a:t>
            </a:r>
            <a:endParaRPr lang="it-IT" sz="1800" dirty="0"/>
          </a:p>
          <a:p>
            <a:pPr marL="0" indent="0">
              <a:buNone/>
            </a:pPr>
            <a:r>
              <a:rPr lang="it-IT" sz="1800" dirty="0">
                <a:effectLst/>
              </a:rPr>
              <a:t>3. La Regione, d'intesa con le Autonomie locali, attiva forme di collaborazione tra le Polizie locali della Regione, incentivando le forme associate per la gestione coordinata dei servizi di Polizia locale, anche ai sensi dell'art. 13 della L.R. 2 agosto 1997, n. 83. </a:t>
            </a:r>
            <a:endParaRPr lang="it-IT" sz="1800" dirty="0"/>
          </a:p>
          <a:p>
            <a:pPr marL="0" indent="0">
              <a:buNone/>
            </a:pPr>
            <a:endParaRPr lang="it-IT" sz="2400" dirty="0"/>
          </a:p>
        </p:txBody>
      </p:sp>
    </p:spTree>
    <p:extLst>
      <p:ext uri="{BB962C8B-B14F-4D97-AF65-F5344CB8AC3E}">
        <p14:creationId xmlns:p14="http://schemas.microsoft.com/office/powerpoint/2010/main" val="2249182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072446"/>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rPr>
              <a:t>Legge regionale</a:t>
            </a:r>
            <a:r>
              <a:rPr lang="it-IT" sz="2800" b="1" dirty="0">
                <a:solidFill>
                  <a:srgbClr val="FF0000"/>
                </a:solidFill>
                <a:effectLst/>
              </a:rPr>
              <a:t> 12 novembre 2004 n. 40 </a:t>
            </a:r>
            <a:br>
              <a:rPr lang="it-IT" sz="1100" dirty="0"/>
            </a:br>
            <a:br>
              <a:rPr lang="it-IT" sz="2800" b="1" dirty="0">
                <a:solidFill>
                  <a:srgbClr val="FF0000"/>
                </a:solidFill>
              </a:rPr>
            </a:b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lnSpcReduction="10000"/>
          </a:bodyPr>
          <a:lstStyle/>
          <a:p>
            <a:pPr marL="0" indent="0">
              <a:buNone/>
            </a:pPr>
            <a:r>
              <a:rPr lang="it-IT" sz="1800" b="1" dirty="0">
                <a:effectLst/>
              </a:rPr>
              <a:t>Art. 2 Interventi</a:t>
            </a:r>
            <a:endParaRPr lang="it-IT" sz="1800" b="1" dirty="0"/>
          </a:p>
          <a:p>
            <a:pPr marL="0" indent="0">
              <a:buNone/>
            </a:pPr>
            <a:r>
              <a:rPr lang="it-IT" sz="1800" dirty="0">
                <a:effectLst/>
              </a:rPr>
              <a:t>1. Per le </a:t>
            </a:r>
            <a:r>
              <a:rPr lang="it-IT" sz="1800" dirty="0" err="1">
                <a:effectLst/>
              </a:rPr>
              <a:t>finalita</a:t>
            </a:r>
            <a:r>
              <a:rPr lang="it-IT" sz="1800" dirty="0">
                <a:effectLst/>
              </a:rPr>
              <a:t>̀ stabilite nei commi 1, 2 e 3 dell'art. 1, la Regione: </a:t>
            </a:r>
            <a:endParaRPr lang="it-IT" sz="1800" dirty="0"/>
          </a:p>
          <a:p>
            <a:pPr marL="0" indent="0">
              <a:buNone/>
            </a:pPr>
            <a:r>
              <a:rPr lang="it-IT" sz="1800" dirty="0">
                <a:effectLst/>
              </a:rPr>
              <a:t>a) sostiene finanziariamente la realizzazione dei progetti predisposti da Comuni singoli o associati, Unioni di Comuni e Province (3); </a:t>
            </a:r>
            <a:endParaRPr lang="it-IT" sz="1800" dirty="0"/>
          </a:p>
          <a:p>
            <a:pPr marL="0" indent="0">
              <a:buNone/>
            </a:pPr>
            <a:r>
              <a:rPr lang="it-IT" sz="1800" dirty="0">
                <a:effectLst/>
              </a:rPr>
              <a:t>b) indirizza l'intervento regionale ad un utilizzo coordinato e integrato delle risorse finanziarie regionali, statali e dell'Unione Europea; </a:t>
            </a:r>
            <a:endParaRPr lang="it-IT" sz="1800" dirty="0"/>
          </a:p>
          <a:p>
            <a:pPr marL="0" indent="0">
              <a:buNone/>
            </a:pPr>
            <a:r>
              <a:rPr lang="it-IT" sz="1800" dirty="0">
                <a:effectLst/>
              </a:rPr>
              <a:t>c) realizza </a:t>
            </a:r>
            <a:r>
              <a:rPr lang="it-IT" sz="1800" dirty="0" err="1">
                <a:effectLst/>
              </a:rPr>
              <a:t>attivita</a:t>
            </a:r>
            <a:r>
              <a:rPr lang="it-IT" sz="1800" dirty="0">
                <a:effectLst/>
              </a:rPr>
              <a:t>̀ di sicurezza, documentazione, comunicazione, informazione, </a:t>
            </a:r>
            <a:r>
              <a:rPr lang="it-IT" sz="1800" dirty="0" err="1">
                <a:effectLst/>
              </a:rPr>
              <a:t>nonche</a:t>
            </a:r>
            <a:r>
              <a:rPr lang="it-IT" sz="1800" dirty="0">
                <a:effectLst/>
              </a:rPr>
              <a:t>́ intese ed accordi di collaborazione con gli Organi dello Stato e con enti pubblici nazionali e locali per favorire lo scambio di conoscenze ed informazioni sui fenomeni della </a:t>
            </a:r>
            <a:r>
              <a:rPr lang="it-IT" sz="1800" dirty="0" err="1">
                <a:effectLst/>
              </a:rPr>
              <a:t>criminalita</a:t>
            </a:r>
            <a:r>
              <a:rPr lang="it-IT" sz="1800" dirty="0">
                <a:effectLst/>
              </a:rPr>
              <a:t>̀ (4); </a:t>
            </a:r>
            <a:endParaRPr lang="it-IT" sz="1800" dirty="0"/>
          </a:p>
          <a:p>
            <a:pPr marL="0" indent="0">
              <a:buNone/>
            </a:pPr>
            <a:r>
              <a:rPr lang="it-IT" sz="1800" dirty="0">
                <a:effectLst/>
              </a:rPr>
              <a:t>d) assicura la partecipazione della Regione ad organismi nazionali ed internazionali operanti nel campo di </a:t>
            </a:r>
            <a:r>
              <a:rPr lang="it-IT" sz="1800" dirty="0" err="1">
                <a:effectLst/>
              </a:rPr>
              <a:t>attivita</a:t>
            </a:r>
            <a:r>
              <a:rPr lang="it-IT" sz="1800" dirty="0">
                <a:effectLst/>
              </a:rPr>
              <a:t>̀ della presente legge; </a:t>
            </a:r>
            <a:endParaRPr lang="it-IT" sz="1800" dirty="0"/>
          </a:p>
          <a:p>
            <a:pPr marL="0" indent="0">
              <a:buNone/>
            </a:pPr>
            <a:r>
              <a:rPr lang="it-IT" sz="1800" dirty="0">
                <a:effectLst/>
              </a:rPr>
              <a:t>e) promuove iniziative, d'intesa con gli Enti locali, per il rafforzamento ed il potenziamento della Polizia Locale mediante la dotazione di sistemi tecnologicamente avanzati di controllo e di telesorveglianza, </a:t>
            </a:r>
            <a:r>
              <a:rPr lang="it-IT" sz="1800" dirty="0" err="1">
                <a:effectLst/>
              </a:rPr>
              <a:t>nonche</a:t>
            </a:r>
            <a:r>
              <a:rPr lang="it-IT" sz="1800" dirty="0">
                <a:effectLst/>
              </a:rPr>
              <a:t>́ mediante l'ammodernamento dell'apparato tecnico strumentale, per incrementare la presenza quotidiana e la vigilanza sul territorio della Polizia locale, favorendo l'istituzione del servizio di vigilanza di quartiere; </a:t>
            </a:r>
            <a:endParaRPr lang="it-IT" sz="1800" dirty="0"/>
          </a:p>
          <a:p>
            <a:pPr marL="0" indent="0">
              <a:buNone/>
            </a:pPr>
            <a:r>
              <a:rPr lang="it-IT" sz="1800" dirty="0" err="1">
                <a:effectLst/>
              </a:rPr>
              <a:t>f</a:t>
            </a:r>
            <a:r>
              <a:rPr lang="it-IT" sz="1800" dirty="0">
                <a:effectLst/>
              </a:rPr>
              <a:t>) attiva iniziative in materia di sicurezza dei cittadini, legate sia all'esercizio dei compiti di Polizia Locale </a:t>
            </a:r>
            <a:r>
              <a:rPr lang="it-IT" sz="1800" dirty="0" err="1">
                <a:effectLst/>
              </a:rPr>
              <a:t>gia</a:t>
            </a:r>
            <a:r>
              <a:rPr lang="it-IT" sz="1800" dirty="0">
                <a:effectLst/>
              </a:rPr>
              <a:t>̀ conferiti, sia alla prevenzione e diffusione della cultura della </a:t>
            </a:r>
            <a:r>
              <a:rPr lang="it-IT" sz="1800" dirty="0" err="1">
                <a:effectLst/>
              </a:rPr>
              <a:t>legalita</a:t>
            </a:r>
            <a:r>
              <a:rPr lang="it-IT" sz="1800" dirty="0">
                <a:effectLst/>
              </a:rPr>
              <a:t>̀ in accordo con lo Stato, cui resta attribuita la </a:t>
            </a:r>
            <a:r>
              <a:rPr lang="it-IT" sz="1800" dirty="0" err="1">
                <a:effectLst/>
              </a:rPr>
              <a:t>potesta</a:t>
            </a:r>
            <a:r>
              <a:rPr lang="it-IT" sz="1800" dirty="0">
                <a:effectLst/>
              </a:rPr>
              <a:t>̀ legislativa esclusiva. </a:t>
            </a:r>
            <a:endParaRPr lang="it-IT" sz="1800" dirty="0"/>
          </a:p>
          <a:p>
            <a:pPr marL="0" indent="0">
              <a:buNone/>
            </a:pPr>
            <a:endParaRPr lang="it-IT" sz="2400" dirty="0"/>
          </a:p>
        </p:txBody>
      </p:sp>
    </p:spTree>
    <p:extLst>
      <p:ext uri="{BB962C8B-B14F-4D97-AF65-F5344CB8AC3E}">
        <p14:creationId xmlns:p14="http://schemas.microsoft.com/office/powerpoint/2010/main" val="107143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330200" y="365125"/>
            <a:ext cx="11023600" cy="955675"/>
          </a:xfrm>
        </p:spPr>
        <p:txBody>
          <a:bodyPr>
            <a:normAutofit/>
          </a:bodyPr>
          <a:lstStyle/>
          <a:p>
            <a:r>
              <a:rPr lang="it-IT" sz="2800" b="1" dirty="0">
                <a:solidFill>
                  <a:srgbClr val="FF0000"/>
                </a:solidFill>
                <a:effectLst/>
                <a:ea typeface="Times New Roman" panose="02020603050405020304" pitchFamily="18" charset="0"/>
              </a:rPr>
              <a:t>Beni Confiscati - Le risorse disponibili nel ciclo di programmazione 2021-27</a:t>
            </a:r>
            <a:endParaRPr lang="it-IT" sz="2800" dirty="0">
              <a:solidFill>
                <a:srgbClr val="FF0000"/>
              </a:solidFill>
              <a:effectLst/>
              <a:ea typeface="Times New Roman" panose="02020603050405020304" pitchFamily="18" charset="0"/>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330200" y="1320800"/>
            <a:ext cx="11125200" cy="4800600"/>
          </a:xfrm>
        </p:spPr>
        <p:txBody>
          <a:bodyPr>
            <a:normAutofit fontScale="85000" lnSpcReduction="20000"/>
          </a:bodyPr>
          <a:lstStyle/>
          <a:p>
            <a:pPr marL="0" indent="0" algn="just">
              <a:buNone/>
            </a:pPr>
            <a:r>
              <a:rPr lang="it-IT" sz="2400" b="1" dirty="0">
                <a:solidFill>
                  <a:srgbClr val="000000"/>
                </a:solidFill>
                <a:effectLst/>
                <a:ea typeface="Times New Roman" panose="02020603050405020304" pitchFamily="18" charset="0"/>
              </a:rPr>
              <a:t>Le risorse finanziarie provenienti dall’Europa e dai fondi nazionali per il ciclo di programmazione 2021-2027 permettono di accelerare l’azione degli Enti locali per l’utilizzo sociale dei beni confiscati.</a:t>
            </a:r>
            <a:r>
              <a:rPr lang="it-IT" sz="2400" dirty="0">
                <a:solidFill>
                  <a:srgbClr val="000000"/>
                </a:solidFill>
                <a:effectLst/>
                <a:ea typeface="Times New Roman" panose="02020603050405020304" pitchFamily="18" charset="0"/>
              </a:rPr>
              <a:t> La realizzazione di interventi per il reimpiego dei beni sottratti alla criminalità organizzata a beneficio delle comunità locali, viene fortemente sostenuta dagli obiettivi strategici previsti dai principali strumenti finanziari disponibili in ambito nazionale, regionale e locale. </a:t>
            </a:r>
          </a:p>
          <a:p>
            <a:pPr marL="0" indent="0" algn="just">
              <a:buNone/>
            </a:pPr>
            <a:r>
              <a:rPr lang="it-IT" sz="2400" dirty="0">
                <a:effectLst/>
                <a:ea typeface="Times New Roman" panose="02020603050405020304" pitchFamily="18" charset="0"/>
              </a:rPr>
              <a:t>Le risorse UE e nazionali assegnate alla programmazione 2021-2027  rappresentano, quindi, concrete opportunità per creare l’interazione necessaria sui territori e definire un programma d’azione per la valorizzazione dei beni confiscati alla criminalità organizzata. </a:t>
            </a:r>
          </a:p>
          <a:p>
            <a:pPr marL="0" indent="0" algn="just">
              <a:buNone/>
            </a:pPr>
            <a:r>
              <a:rPr lang="it-IT" sz="2400" b="1" dirty="0">
                <a:effectLst/>
                <a:ea typeface="Times New Roman" panose="02020603050405020304" pitchFamily="18" charset="0"/>
              </a:rPr>
              <a:t>L’Accordo di Partenariato pone al centro degli Obiettivi di Policy OP4 (una Europa più sociale e inclusiva) e OP5 (una Europa più vicina ai cittadini), soluzioni di sviluppo che favoriscono l’uso sociale dei 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organizzata</a:t>
            </a:r>
            <a:r>
              <a:rPr lang="it-IT" sz="2400" dirty="0">
                <a:effectLst/>
                <a:ea typeface="Times New Roman" panose="02020603050405020304" pitchFamily="18" charset="0"/>
              </a:rPr>
              <a:t>: nei territori a maggiore concentrazione di beni confiscati alla </a:t>
            </a:r>
            <a:r>
              <a:rPr lang="it-IT" sz="2400" dirty="0" err="1">
                <a:effectLst/>
                <a:ea typeface="Times New Roman" panose="02020603050405020304" pitchFamily="18" charset="0"/>
              </a:rPr>
              <a:t>criminalita</a:t>
            </a:r>
            <a:r>
              <a:rPr lang="it-IT" sz="2400" dirty="0">
                <a:effectLst/>
                <a:ea typeface="Times New Roman" panose="02020603050405020304" pitchFamily="18" charset="0"/>
              </a:rPr>
              <a:t>̀, si auspica infatti la definizione di percorsi di rilancio sociale e  produttivo attraverso la valorizzazione di immobili significativi per </a:t>
            </a:r>
            <a:r>
              <a:rPr lang="it-IT" sz="2400" dirty="0" err="1">
                <a:effectLst/>
                <a:ea typeface="Times New Roman" panose="02020603050405020304" pitchFamily="18" charset="0"/>
              </a:rPr>
              <a:t>potenzialita</a:t>
            </a:r>
            <a:r>
              <a:rPr lang="it-IT" sz="2400" dirty="0">
                <a:effectLst/>
                <a:ea typeface="Times New Roman" panose="02020603050405020304" pitchFamily="18" charset="0"/>
              </a:rPr>
              <a:t>̀ economiche e </a:t>
            </a:r>
            <a:r>
              <a:rPr lang="it-IT" sz="2400" dirty="0" err="1">
                <a:effectLst/>
                <a:ea typeface="Times New Roman" panose="02020603050405020304" pitchFamily="18" charset="0"/>
              </a:rPr>
              <a:t>simbolicita</a:t>
            </a:r>
            <a:r>
              <a:rPr lang="it-IT" sz="2400" dirty="0">
                <a:effectLst/>
                <a:ea typeface="Times New Roman" panose="02020603050405020304" pitchFamily="18" charset="0"/>
              </a:rPr>
              <a:t>̀. </a:t>
            </a:r>
          </a:p>
          <a:p>
            <a:pPr marL="0" indent="0" algn="just">
              <a:buNone/>
            </a:pPr>
            <a:r>
              <a:rPr lang="it-IT" sz="2400" b="1" dirty="0">
                <a:effectLst/>
                <a:ea typeface="Times New Roman" panose="02020603050405020304" pitchFamily="18" charset="0"/>
              </a:rPr>
              <a:t>La</a:t>
            </a:r>
            <a:r>
              <a:rPr lang="it-IT" sz="2400" dirty="0">
                <a:effectLst/>
                <a:ea typeface="Times New Roman" panose="02020603050405020304" pitchFamily="18" charset="0"/>
              </a:rPr>
              <a:t> </a:t>
            </a:r>
            <a:r>
              <a:rPr lang="it-IT" sz="2400" b="1" dirty="0" err="1">
                <a:effectLst/>
                <a:ea typeface="Times New Roman" panose="02020603050405020304" pitchFamily="18" charset="0"/>
              </a:rPr>
              <a:t>centralita</a:t>
            </a:r>
            <a:r>
              <a:rPr lang="it-IT" sz="2400" b="1" dirty="0">
                <a:effectLst/>
                <a:ea typeface="Times New Roman" panose="02020603050405020304" pitchFamily="18" charset="0"/>
              </a:rPr>
              <a:t>̀ della tematica “Beni Confiscati”</a:t>
            </a:r>
            <a:r>
              <a:rPr lang="it-IT" sz="2400" dirty="0">
                <a:effectLst/>
                <a:ea typeface="Times New Roman" panose="02020603050405020304" pitchFamily="18" charset="0"/>
              </a:rPr>
              <a:t> </a:t>
            </a:r>
            <a:r>
              <a:rPr lang="it-IT" sz="2400" b="1" dirty="0">
                <a:effectLst/>
                <a:ea typeface="Times New Roman" panose="02020603050405020304" pitchFamily="18" charset="0"/>
              </a:rPr>
              <a:t>può essere declinata in diverse tipologie di intervento</a:t>
            </a:r>
            <a:r>
              <a:rPr lang="it-IT" sz="2400" dirty="0">
                <a:effectLst/>
                <a:ea typeface="Times New Roman" panose="02020603050405020304" pitchFamily="18" charset="0"/>
              </a:rPr>
              <a:t>, nell’ambito delle politiche sociali e sociosanitarie, della rigenerazione urbana, dello sviluppo turistico, agricolo e agroalimentare, culturale ed educativo, della tutela dell’ambiente e dei territori, </a:t>
            </a:r>
            <a:r>
              <a:rPr lang="it-IT" sz="2400" b="1" dirty="0">
                <a:effectLst/>
                <a:ea typeface="Times New Roman" panose="02020603050405020304" pitchFamily="18" charset="0"/>
              </a:rPr>
              <a:t>in coerenza con le strategie definite dai</a:t>
            </a:r>
            <a:r>
              <a:rPr lang="it-IT" sz="2400" dirty="0">
                <a:effectLst/>
                <a:ea typeface="Times New Roman" panose="02020603050405020304" pitchFamily="18" charset="0"/>
              </a:rPr>
              <a:t> </a:t>
            </a:r>
            <a:r>
              <a:rPr lang="it-IT" sz="2400" b="1" dirty="0">
                <a:effectLst/>
                <a:ea typeface="Times New Roman" panose="02020603050405020304" pitchFamily="18" charset="0"/>
              </a:rPr>
              <a:t>Programmi Nazionali e Regionali previsti dall’Accordo di </a:t>
            </a:r>
            <a:r>
              <a:rPr lang="it-IT" sz="2400" b="1" dirty="0" err="1">
                <a:effectLst/>
                <a:ea typeface="Times New Roman" panose="02020603050405020304" pitchFamily="18" charset="0"/>
              </a:rPr>
              <a:t>Partnenariato</a:t>
            </a:r>
            <a:r>
              <a:rPr lang="it-IT" sz="2400" b="1" dirty="0">
                <a:effectLst/>
                <a:ea typeface="Times New Roman" panose="02020603050405020304" pitchFamily="18" charset="0"/>
              </a:rPr>
              <a:t> e dai Piani di Sviluppo e Coesione (PSC) messi a punto dal Fondo per lo Sviluppo e la Coesione</a:t>
            </a:r>
            <a:r>
              <a:rPr lang="it-IT" sz="2400" dirty="0">
                <a:effectLst/>
                <a:ea typeface="Times New Roman" panose="02020603050405020304" pitchFamily="18" charset="0"/>
              </a:rPr>
              <a:t>. </a:t>
            </a: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748458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072446"/>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rPr>
              <a:t>Legge regionale</a:t>
            </a:r>
            <a:r>
              <a:rPr lang="it-IT" sz="2800" b="1" dirty="0">
                <a:solidFill>
                  <a:srgbClr val="FF0000"/>
                </a:solidFill>
                <a:effectLst/>
              </a:rPr>
              <a:t> 12 novembre 2004 n. 40 </a:t>
            </a:r>
            <a:br>
              <a:rPr lang="it-IT" sz="1100" dirty="0"/>
            </a:br>
            <a:br>
              <a:rPr lang="it-IT" sz="2800" b="1" dirty="0">
                <a:solidFill>
                  <a:srgbClr val="FF0000"/>
                </a:solidFill>
              </a:rPr>
            </a:b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lnSpcReduction="10000"/>
          </a:bodyPr>
          <a:lstStyle/>
          <a:p>
            <a:pPr marL="0" indent="0">
              <a:buNone/>
            </a:pPr>
            <a:r>
              <a:rPr lang="it-IT" sz="1800" dirty="0">
                <a:effectLst/>
              </a:rPr>
              <a:t>Art. 3 Progetti per la sicurezza</a:t>
            </a:r>
            <a:endParaRPr lang="it-IT" sz="1800" dirty="0"/>
          </a:p>
          <a:p>
            <a:pPr marL="0" indent="0">
              <a:buNone/>
            </a:pPr>
            <a:r>
              <a:rPr lang="it-IT" sz="1800" dirty="0">
                <a:effectLst/>
              </a:rPr>
              <a:t>1. I progetti, finalizzati a garantire una maggiore sicurezza per i cittadini, a prevenire episodi criminosi e ad accrescere la cultura della </a:t>
            </a:r>
            <a:r>
              <a:rPr lang="it-IT" sz="1800" dirty="0" err="1">
                <a:effectLst/>
              </a:rPr>
              <a:t>legalita</a:t>
            </a:r>
            <a:r>
              <a:rPr lang="it-IT" sz="1800" dirty="0">
                <a:effectLst/>
              </a:rPr>
              <a:t>̀ nell'ambito del risanamento di zone ad alto tasso di </a:t>
            </a:r>
            <a:r>
              <a:rPr lang="it-IT" sz="1800" dirty="0" err="1">
                <a:effectLst/>
              </a:rPr>
              <a:t>criminalita</a:t>
            </a:r>
            <a:r>
              <a:rPr lang="it-IT" sz="1800" dirty="0">
                <a:effectLst/>
              </a:rPr>
              <a:t>̀, devono riguardare: </a:t>
            </a:r>
            <a:endParaRPr lang="it-IT" sz="1800" dirty="0"/>
          </a:p>
          <a:p>
            <a:pPr marL="0" indent="0">
              <a:buNone/>
            </a:pPr>
            <a:r>
              <a:rPr lang="it-IT" sz="1800" dirty="0">
                <a:effectLst/>
              </a:rPr>
              <a:t>a) istituzioni di presidi decentrati per lo svolgimento di funzioni e compiti propri dei Corpi e dei Servizi di Polizia Locale; </a:t>
            </a:r>
            <a:endParaRPr lang="it-IT" sz="1800" dirty="0"/>
          </a:p>
          <a:p>
            <a:pPr marL="0" indent="0">
              <a:buNone/>
            </a:pPr>
            <a:r>
              <a:rPr lang="it-IT" sz="1800" dirty="0">
                <a:effectLst/>
              </a:rPr>
              <a:t>b) potenziamento della Polizia Locale mediante la dotazione di impianti tecnologicamente avanzati di controllo e di telesorveglianza (apparati radio, parco automezzi, apparato tecnico- strumentale, servizi informativi e telematici); </a:t>
            </a:r>
            <a:endParaRPr lang="it-IT" sz="1800" dirty="0"/>
          </a:p>
          <a:p>
            <a:pPr marL="0" indent="0">
              <a:buNone/>
            </a:pPr>
            <a:r>
              <a:rPr lang="it-IT" sz="1800" dirty="0">
                <a:effectLst/>
              </a:rPr>
              <a:t>c) allestimento o rinnovamento delle sale operative e/o impianto satellitare a tutela degli operatori; </a:t>
            </a:r>
            <a:endParaRPr lang="it-IT" sz="1800" dirty="0"/>
          </a:p>
          <a:p>
            <a:pPr marL="0" indent="0">
              <a:buNone/>
            </a:pPr>
            <a:r>
              <a:rPr lang="it-IT" sz="1800" dirty="0">
                <a:effectLst/>
              </a:rPr>
              <a:t>d) attivazione dell'istituto del vigile di quartiere; </a:t>
            </a:r>
            <a:endParaRPr lang="it-IT" sz="1800" dirty="0"/>
          </a:p>
          <a:p>
            <a:pPr marL="0" indent="0">
              <a:buNone/>
            </a:pPr>
            <a:r>
              <a:rPr lang="it-IT" sz="1800" dirty="0">
                <a:effectLst/>
              </a:rPr>
              <a:t>e) difesa dalla violenza nei confronti di donne, anziani e bambini, attraverso il controllo di giardini, parchi, scuole, strutture sanitarie; </a:t>
            </a:r>
            <a:endParaRPr lang="it-IT" sz="1800" dirty="0"/>
          </a:p>
          <a:p>
            <a:pPr marL="0" indent="0">
              <a:buNone/>
            </a:pPr>
            <a:r>
              <a:rPr lang="it-IT" sz="1800" dirty="0" err="1">
                <a:effectLst/>
              </a:rPr>
              <a:t>f</a:t>
            </a:r>
            <a:r>
              <a:rPr lang="it-IT" sz="1800" dirty="0">
                <a:effectLst/>
              </a:rPr>
              <a:t>) assistenza alle vittime di reati; </a:t>
            </a:r>
            <a:endParaRPr lang="it-IT" sz="1800" dirty="0"/>
          </a:p>
          <a:p>
            <a:pPr marL="0" indent="0">
              <a:buNone/>
            </a:pPr>
            <a:r>
              <a:rPr lang="it-IT" sz="1800" dirty="0">
                <a:effectLst/>
              </a:rPr>
              <a:t>g) gestione associata e coordinata dei servizi di Polizia Locale; </a:t>
            </a:r>
            <a:endParaRPr lang="it-IT" sz="1800" dirty="0"/>
          </a:p>
          <a:p>
            <a:pPr marL="0" indent="0">
              <a:buNone/>
            </a:pPr>
            <a:r>
              <a:rPr lang="it-IT" sz="1800" dirty="0">
                <a:effectLst/>
              </a:rPr>
              <a:t>h) dispersione scolastica ed educazione alla convivenza nel rispetto del principio di </a:t>
            </a:r>
            <a:r>
              <a:rPr lang="it-IT" sz="1800" dirty="0" err="1">
                <a:effectLst/>
              </a:rPr>
              <a:t>legalita</a:t>
            </a:r>
            <a:r>
              <a:rPr lang="it-IT" sz="1800" dirty="0">
                <a:effectLst/>
              </a:rPr>
              <a:t>̀; </a:t>
            </a:r>
            <a:endParaRPr lang="it-IT" sz="1800" dirty="0"/>
          </a:p>
          <a:p>
            <a:pPr marL="0" indent="0">
              <a:buNone/>
            </a:pPr>
            <a:r>
              <a:rPr lang="it-IT" sz="1800" dirty="0">
                <a:effectLst/>
              </a:rPr>
              <a:t>i) prevenzione e riduzione dei danni derivanti da atti incivili. </a:t>
            </a:r>
            <a:endParaRPr lang="it-IT" sz="1800" dirty="0"/>
          </a:p>
          <a:p>
            <a:pPr marL="0" indent="0">
              <a:buNone/>
            </a:pPr>
            <a:r>
              <a:rPr lang="it-IT" sz="1800" dirty="0">
                <a:effectLst/>
              </a:rPr>
              <a:t>2. Hanno </a:t>
            </a:r>
            <a:r>
              <a:rPr lang="it-IT" sz="1800" dirty="0" err="1">
                <a:effectLst/>
              </a:rPr>
              <a:t>priorita</a:t>
            </a:r>
            <a:r>
              <a:rPr lang="it-IT" sz="1800" dirty="0">
                <a:effectLst/>
              </a:rPr>
              <a:t>̀ i progetti presentati dai Comuni associati e dalle Unioni di Comuni in cui vi siano zone degradate che necessitano di recupero sociale o dove è maggiormente presente l'influenza della grande </a:t>
            </a:r>
            <a:r>
              <a:rPr lang="it-IT" sz="1800" dirty="0" err="1">
                <a:effectLst/>
              </a:rPr>
              <a:t>criminalita</a:t>
            </a:r>
            <a:r>
              <a:rPr lang="it-IT" sz="1800" dirty="0">
                <a:effectLst/>
              </a:rPr>
              <a:t>̀ organizzata  </a:t>
            </a:r>
            <a:endParaRPr lang="it-IT" sz="1800" dirty="0"/>
          </a:p>
          <a:p>
            <a:pPr marL="0" indent="0">
              <a:buNone/>
            </a:pPr>
            <a:endParaRPr lang="it-IT" sz="2400" dirty="0"/>
          </a:p>
        </p:txBody>
      </p:sp>
    </p:spTree>
    <p:extLst>
      <p:ext uri="{BB962C8B-B14F-4D97-AF65-F5344CB8AC3E}">
        <p14:creationId xmlns:p14="http://schemas.microsoft.com/office/powerpoint/2010/main" val="4177434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162756"/>
          </a:xfrm>
        </p:spPr>
        <p:txBody>
          <a:bodyPr>
            <a:noAutofit/>
          </a:bodyPr>
          <a:lstStyle/>
          <a:p>
            <a:pPr algn="l"/>
            <a:br>
              <a:rPr lang="it-IT" sz="2800" dirty="0"/>
            </a:br>
            <a:br>
              <a:rPr lang="it-IT" sz="2800" dirty="0"/>
            </a:br>
            <a:br>
              <a:rPr lang="it-IT" sz="2800" dirty="0"/>
            </a:br>
            <a:br>
              <a:rPr lang="it-IT" sz="2800" dirty="0"/>
            </a:br>
            <a:r>
              <a:rPr lang="it-IT" sz="1800" b="1" i="0" u="none" strike="noStrike" dirty="0">
                <a:solidFill>
                  <a:srgbClr val="FF0000"/>
                </a:solidFill>
                <a:effectLst/>
                <a:latin typeface="Times New Roman" panose="02020603050405020304" pitchFamily="18" charset="0"/>
              </a:rPr>
              <a:t>L.R. 12 giugno 2017, n. 36</a:t>
            </a:r>
            <a:br>
              <a:rPr lang="it-IT" sz="1800" b="1" i="0" u="none" strike="noStrike" dirty="0">
                <a:solidFill>
                  <a:srgbClr val="FF0000"/>
                </a:solidFill>
                <a:effectLst/>
                <a:latin typeface="Times New Roman" panose="02020603050405020304" pitchFamily="18" charset="0"/>
              </a:rPr>
            </a:br>
            <a:r>
              <a:rPr lang="it-IT" sz="1800" i="0" u="none" strike="noStrike" dirty="0">
                <a:solidFill>
                  <a:srgbClr val="FF0000"/>
                </a:solidFill>
                <a:effectLst/>
                <a:latin typeface="Times New Roman" panose="02020603050405020304" pitchFamily="18" charset="0"/>
              </a:rPr>
              <a:t>Modifiche ed integrazioni alla legge regionale 12 novembre 2004, n. 40 (Interventi regionali per promuovere l'educazione alla </a:t>
            </a:r>
            <a:r>
              <a:rPr lang="it-IT" sz="1800" i="0" u="none" strike="noStrike" dirty="0" err="1">
                <a:solidFill>
                  <a:srgbClr val="FF0000"/>
                </a:solidFill>
                <a:effectLst/>
                <a:latin typeface="Times New Roman" panose="02020603050405020304" pitchFamily="18" charset="0"/>
              </a:rPr>
              <a:t>legalita'</a:t>
            </a:r>
            <a:r>
              <a:rPr lang="it-IT" sz="1800" i="0" u="none" strike="noStrike" dirty="0">
                <a:solidFill>
                  <a:srgbClr val="FF0000"/>
                </a:solidFill>
                <a:effectLst/>
                <a:latin typeface="Times New Roman" panose="02020603050405020304" pitchFamily="18" charset="0"/>
              </a:rPr>
              <a:t> e per garantire il diritto alla sicurezza dei cittadini). Istituzione dell'Osservatorio Regionale della </a:t>
            </a:r>
            <a:r>
              <a:rPr lang="it-IT" sz="1800" i="0" u="none" strike="noStrike" dirty="0" err="1">
                <a:solidFill>
                  <a:srgbClr val="FF0000"/>
                </a:solidFill>
                <a:effectLst/>
                <a:latin typeface="Times New Roman" panose="02020603050405020304" pitchFamily="18" charset="0"/>
              </a:rPr>
              <a:t>Legalita'</a:t>
            </a:r>
            <a:br>
              <a:rPr lang="it-IT" sz="1800" i="0" u="none" strike="noStrike" dirty="0">
                <a:solidFill>
                  <a:srgbClr val="FF0000"/>
                </a:solidFill>
                <a:effectLst/>
                <a:latin typeface="Times New Roman" panose="02020603050405020304" pitchFamily="18" charset="0"/>
              </a:rPr>
            </a:b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563512"/>
            <a:ext cx="11142132" cy="5119510"/>
          </a:xfrm>
        </p:spPr>
        <p:txBody>
          <a:bodyPr>
            <a:normAutofit fontScale="85000" lnSpcReduction="20000"/>
          </a:bodyPr>
          <a:lstStyle/>
          <a:p>
            <a:pPr marL="0" indent="0">
              <a:buNone/>
            </a:pPr>
            <a:r>
              <a:rPr lang="it-IT" sz="1600" b="0" i="0" u="none" strike="noStrike" dirty="0">
                <a:solidFill>
                  <a:srgbClr val="000000"/>
                </a:solidFill>
                <a:effectLst/>
              </a:rPr>
              <a:t>"Art. 10-bis</a:t>
            </a:r>
            <a:br>
              <a:rPr lang="it-IT" sz="1600" dirty="0"/>
            </a:br>
            <a:r>
              <a:rPr lang="it-IT" sz="1600" b="0" i="0" u="none" strike="noStrike" dirty="0">
                <a:solidFill>
                  <a:srgbClr val="000000"/>
                </a:solidFill>
                <a:effectLst/>
              </a:rPr>
              <a:t>(Istituzione dell'Osservatorio Regionale della </a:t>
            </a:r>
            <a:r>
              <a:rPr lang="it-IT" sz="1600" b="0" i="0" u="none" strike="noStrike" dirty="0" err="1">
                <a:solidFill>
                  <a:srgbClr val="000000"/>
                </a:solidFill>
                <a:effectLst/>
              </a:rPr>
              <a:t>Legalita'</a:t>
            </a:r>
            <a:r>
              <a:rPr lang="it-IT" sz="1600" b="0" i="0" u="none" strike="noStrike" dirty="0">
                <a:solidFill>
                  <a:srgbClr val="000000"/>
                </a:solidFill>
                <a:effectLst/>
              </a:rPr>
              <a:t>)</a:t>
            </a:r>
            <a:br>
              <a:rPr lang="it-IT" sz="1600" dirty="0"/>
            </a:br>
            <a:r>
              <a:rPr lang="it-IT" sz="1600" b="0" i="0" u="none" strike="noStrike" dirty="0">
                <a:solidFill>
                  <a:srgbClr val="000000"/>
                </a:solidFill>
                <a:effectLst/>
              </a:rPr>
              <a:t>1. Al fine di promuovere e valorizzare la cultura della </a:t>
            </a:r>
            <a:r>
              <a:rPr lang="it-IT" sz="1600" b="0" i="0" u="none" strike="noStrike" dirty="0" err="1">
                <a:solidFill>
                  <a:srgbClr val="000000"/>
                </a:solidFill>
                <a:effectLst/>
              </a:rPr>
              <a:t>legalita'</a:t>
            </a:r>
            <a:r>
              <a:rPr lang="it-IT" sz="1600" b="0" i="0" u="none" strike="noStrike" dirty="0">
                <a:solidFill>
                  <a:srgbClr val="000000"/>
                </a:solidFill>
                <a:effectLst/>
              </a:rPr>
              <a:t> in Abruzzo, anche attraverso il sostegno alle </a:t>
            </a:r>
            <a:r>
              <a:rPr lang="it-IT" sz="1600" b="0" i="0" u="none" strike="noStrike" dirty="0" err="1">
                <a:solidFill>
                  <a:srgbClr val="000000"/>
                </a:solidFill>
                <a:effectLst/>
              </a:rPr>
              <a:t>finalita'</a:t>
            </a:r>
            <a:r>
              <a:rPr lang="it-IT" sz="1600" b="0" i="0" u="none" strike="noStrike" dirty="0">
                <a:solidFill>
                  <a:srgbClr val="000000"/>
                </a:solidFill>
                <a:effectLst/>
              </a:rPr>
              <a:t>, alle iniziative ed agli interventi previsti nella presente legge, </a:t>
            </a:r>
            <a:r>
              <a:rPr lang="it-IT" sz="1600" b="0" i="0" u="none" strike="noStrike" dirty="0" err="1">
                <a:solidFill>
                  <a:srgbClr val="000000"/>
                </a:solidFill>
                <a:effectLst/>
              </a:rPr>
              <a:t>e'</a:t>
            </a:r>
            <a:r>
              <a:rPr lang="it-IT" sz="1600" b="0" i="0" u="none" strike="noStrike" dirty="0">
                <a:solidFill>
                  <a:srgbClr val="000000"/>
                </a:solidFill>
                <a:effectLst/>
              </a:rPr>
              <a:t> istituito presso il Consiglio regionale l'Osservatorio regionale della </a:t>
            </a:r>
            <a:r>
              <a:rPr lang="it-IT" sz="1600" b="0" i="0" u="none" strike="noStrike" dirty="0" err="1">
                <a:solidFill>
                  <a:srgbClr val="000000"/>
                </a:solidFill>
                <a:effectLst/>
              </a:rPr>
              <a:t>Legalita'</a:t>
            </a:r>
            <a:r>
              <a:rPr lang="it-IT" sz="1600" b="0" i="0" u="none" strike="noStrike" dirty="0">
                <a:solidFill>
                  <a:srgbClr val="000000"/>
                </a:solidFill>
                <a:effectLst/>
              </a:rPr>
              <a:t>, di seguito definito Osservatorio.</a:t>
            </a:r>
            <a:br>
              <a:rPr lang="it-IT" sz="1600" dirty="0"/>
            </a:br>
            <a:r>
              <a:rPr lang="it-IT" sz="1600" b="0" i="0" u="none" strike="noStrike" dirty="0">
                <a:solidFill>
                  <a:srgbClr val="000000"/>
                </a:solidFill>
                <a:effectLst/>
              </a:rPr>
              <a:t>2. L'Osservatorio:</a:t>
            </a:r>
            <a:br>
              <a:rPr lang="it-IT" sz="1600" dirty="0"/>
            </a:br>
            <a:r>
              <a:rPr lang="it-IT" sz="1600" b="0" i="0" u="none" strike="noStrike" dirty="0">
                <a:solidFill>
                  <a:srgbClr val="000000"/>
                </a:solidFill>
                <a:effectLst/>
              </a:rPr>
              <a:t>a) raccoglie segnalazioni di fatti ed atti i quali, pur non costituendo necessariamente notizia di reato, possano evidenziare palesi situazioni di </a:t>
            </a:r>
            <a:r>
              <a:rPr lang="it-IT" sz="1600" b="0" i="0" u="none" strike="noStrike" dirty="0" err="1">
                <a:solidFill>
                  <a:srgbClr val="000000"/>
                </a:solidFill>
                <a:effectLst/>
              </a:rPr>
              <a:t>illegalita'</a:t>
            </a:r>
            <a:r>
              <a:rPr lang="it-IT" sz="1600" b="0" i="0" u="none" strike="noStrike" dirty="0">
                <a:solidFill>
                  <a:srgbClr val="000000"/>
                </a:solidFill>
                <a:effectLst/>
              </a:rPr>
              <a:t> </a:t>
            </a:r>
            <a:r>
              <a:rPr lang="it-IT" sz="1600" b="0" i="0" u="none" strike="noStrike" dirty="0" err="1">
                <a:solidFill>
                  <a:srgbClr val="000000"/>
                </a:solidFill>
                <a:effectLst/>
              </a:rPr>
              <a:t>nonche</a:t>
            </a:r>
            <a:r>
              <a:rPr lang="it-IT" sz="1600" b="0" i="0" u="none" strike="noStrike" dirty="0">
                <a:solidFill>
                  <a:srgbClr val="000000"/>
                </a:solidFill>
                <a:effectLst/>
              </a:rPr>
              <a:t>' il progredire della presenza o delle infiltrazioni delle organizzazioni mafiose;</a:t>
            </a:r>
            <a:br>
              <a:rPr lang="it-IT" sz="1600" dirty="0"/>
            </a:br>
            <a:r>
              <a:rPr lang="it-IT" sz="1600" b="0" i="0" u="none" strike="noStrike" dirty="0">
                <a:solidFill>
                  <a:srgbClr val="000000"/>
                </a:solidFill>
                <a:effectLst/>
              </a:rPr>
              <a:t>b) favorisce la sistematica condivisione delle sue </a:t>
            </a:r>
            <a:r>
              <a:rPr lang="it-IT" sz="1600" b="0" i="0" u="none" strike="noStrike" dirty="0" err="1">
                <a:solidFill>
                  <a:srgbClr val="000000"/>
                </a:solidFill>
                <a:effectLst/>
              </a:rPr>
              <a:t>finalita'</a:t>
            </a:r>
            <a:r>
              <a:rPr lang="it-IT" sz="1600" b="0" i="0" u="none" strike="noStrike" dirty="0">
                <a:solidFill>
                  <a:srgbClr val="000000"/>
                </a:solidFill>
                <a:effectLst/>
              </a:rPr>
              <a:t> e </a:t>
            </a:r>
            <a:r>
              <a:rPr lang="it-IT" sz="1600" b="0" i="0" u="none" strike="noStrike" dirty="0" err="1">
                <a:solidFill>
                  <a:srgbClr val="000000"/>
                </a:solidFill>
                <a:effectLst/>
              </a:rPr>
              <a:t>l'attivita'</a:t>
            </a:r>
            <a:r>
              <a:rPr lang="it-IT" sz="1600" b="0" i="0" u="none" strike="noStrike" dirty="0">
                <a:solidFill>
                  <a:srgbClr val="000000"/>
                </a:solidFill>
                <a:effectLst/>
              </a:rPr>
              <a:t> di collaborazione con e tra i soggetti pubblici e privati interessati al tema della </a:t>
            </a:r>
            <a:r>
              <a:rPr lang="it-IT" sz="1600" b="0" i="0" u="none" strike="noStrike" dirty="0" err="1">
                <a:solidFill>
                  <a:srgbClr val="000000"/>
                </a:solidFill>
                <a:effectLst/>
              </a:rPr>
              <a:t>legalita'</a:t>
            </a:r>
            <a:r>
              <a:rPr lang="it-IT" sz="1600" b="0" i="0" u="none" strike="noStrike" dirty="0">
                <a:solidFill>
                  <a:srgbClr val="000000"/>
                </a:solidFill>
                <a:effectLst/>
              </a:rPr>
              <a:t>;</a:t>
            </a:r>
            <a:br>
              <a:rPr lang="it-IT" sz="1600" dirty="0"/>
            </a:br>
            <a:r>
              <a:rPr lang="it-IT" sz="1600" b="0" i="0" u="none" strike="noStrike" dirty="0">
                <a:solidFill>
                  <a:srgbClr val="000000"/>
                </a:solidFill>
                <a:effectLst/>
              </a:rPr>
              <a:t>c) promuove progetti di formazione rivolti alla popolazione regionale e la diffusione di dati, studi e ricerche regionali, nazionali, europei ed internazionali svolti sul tema della </a:t>
            </a:r>
            <a:r>
              <a:rPr lang="it-IT" sz="1600" b="0" i="0" u="none" strike="noStrike" dirty="0" err="1">
                <a:solidFill>
                  <a:srgbClr val="000000"/>
                </a:solidFill>
                <a:effectLst/>
              </a:rPr>
              <a:t>legalita'</a:t>
            </a:r>
            <a:r>
              <a:rPr lang="it-IT" sz="1600" b="0" i="0" u="none" strike="noStrike" dirty="0">
                <a:solidFill>
                  <a:srgbClr val="000000"/>
                </a:solidFill>
                <a:effectLst/>
              </a:rPr>
              <a:t> o su temi attinenti;</a:t>
            </a:r>
            <a:br>
              <a:rPr lang="it-IT" sz="1600" dirty="0"/>
            </a:br>
            <a:r>
              <a:rPr lang="it-IT" sz="1600" b="0" i="0" u="none" strike="noStrike" dirty="0">
                <a:solidFill>
                  <a:srgbClr val="000000"/>
                </a:solidFill>
                <a:effectLst/>
              </a:rPr>
              <a:t>d) monitora il corretto svolgimento, da un punto di vista della </a:t>
            </a:r>
            <a:r>
              <a:rPr lang="it-IT" sz="1600" b="0" i="0" u="none" strike="noStrike" dirty="0" err="1">
                <a:solidFill>
                  <a:srgbClr val="000000"/>
                </a:solidFill>
                <a:effectLst/>
              </a:rPr>
              <a:t>legalita'</a:t>
            </a:r>
            <a:r>
              <a:rPr lang="it-IT" sz="1600" b="0" i="0" u="none" strike="noStrike" dirty="0">
                <a:solidFill>
                  <a:srgbClr val="000000"/>
                </a:solidFill>
                <a:effectLst/>
              </a:rPr>
              <a:t> e di rispetto delle norme di riferimento, di ogni fase afferente i lavori di ricostruzione del patrimonio immobiliare danneggiato dagli eventi sismici a decorrere dal 2009, svolgendo funzioni di supporto, integrazione e condivisione delle informazioni raccolte dall'Osservatorio sulla ricostruzione.</a:t>
            </a:r>
            <a:br>
              <a:rPr lang="it-IT" sz="1600" dirty="0"/>
            </a:br>
            <a:r>
              <a:rPr lang="it-IT" sz="1600" b="0" i="0" u="none" strike="noStrike" dirty="0">
                <a:solidFill>
                  <a:srgbClr val="000000"/>
                </a:solidFill>
                <a:effectLst/>
              </a:rPr>
              <a:t>3. Il supporto tecnico, amministrativo e funzionale all'Osservatorio </a:t>
            </a:r>
            <a:r>
              <a:rPr lang="it-IT" sz="1600" b="0" i="0" u="none" strike="noStrike" dirty="0" err="1">
                <a:solidFill>
                  <a:srgbClr val="000000"/>
                </a:solidFill>
                <a:effectLst/>
              </a:rPr>
              <a:t>e'</a:t>
            </a:r>
            <a:r>
              <a:rPr lang="it-IT" sz="1600" b="0" i="0" u="none" strike="noStrike" dirty="0">
                <a:solidFill>
                  <a:srgbClr val="000000"/>
                </a:solidFill>
                <a:effectLst/>
              </a:rPr>
              <a:t> garantito dalle strutture regionali individuate con deliberazione di Giunta.</a:t>
            </a:r>
            <a:br>
              <a:rPr lang="it-IT" sz="1600" dirty="0"/>
            </a:br>
            <a:r>
              <a:rPr lang="it-IT" sz="1600" b="0" i="0" u="none" strike="noStrike" dirty="0">
                <a:solidFill>
                  <a:srgbClr val="000000"/>
                </a:solidFill>
                <a:effectLst/>
              </a:rPr>
              <a:t>4. L'Osservatorio </a:t>
            </a:r>
            <a:r>
              <a:rPr lang="it-IT" sz="1600" b="0" i="0" u="none" strike="noStrike" dirty="0" err="1">
                <a:solidFill>
                  <a:srgbClr val="000000"/>
                </a:solidFill>
                <a:effectLst/>
              </a:rPr>
              <a:t>e'</a:t>
            </a:r>
            <a:r>
              <a:rPr lang="it-IT" sz="1600" b="0" i="0" u="none" strike="noStrike" dirty="0">
                <a:solidFill>
                  <a:srgbClr val="000000"/>
                </a:solidFill>
                <a:effectLst/>
              </a:rPr>
              <a:t> composto da:</a:t>
            </a:r>
            <a:br>
              <a:rPr lang="it-IT" sz="1600" dirty="0"/>
            </a:br>
            <a:r>
              <a:rPr lang="it-IT" sz="1600" b="0" i="0" u="none" strike="noStrike" dirty="0">
                <a:solidFill>
                  <a:srgbClr val="000000"/>
                </a:solidFill>
                <a:effectLst/>
              </a:rPr>
              <a:t>a) cinque consiglieri regionali, tre indicati dai gruppi di maggioranza, tra cui uno con funzioni di Presidente, e due da quelli di opposizione, nominati con deliberazione dell'ufficio di Presidenza;</a:t>
            </a:r>
            <a:br>
              <a:rPr lang="it-IT" sz="1600" dirty="0"/>
            </a:br>
            <a:r>
              <a:rPr lang="it-IT" sz="1600" b="0" i="0" u="none" strike="noStrike" dirty="0">
                <a:solidFill>
                  <a:srgbClr val="000000"/>
                </a:solidFill>
                <a:effectLst/>
              </a:rPr>
              <a:t>b) componente della Giunta regionale competente per materia.</a:t>
            </a:r>
            <a:br>
              <a:rPr lang="it-IT" sz="1600" dirty="0"/>
            </a:br>
            <a:r>
              <a:rPr lang="it-IT" sz="1600" b="0" i="0" u="none" strike="noStrike" dirty="0">
                <a:solidFill>
                  <a:srgbClr val="000000"/>
                </a:solidFill>
                <a:effectLst/>
              </a:rPr>
              <a:t>5. La partecipazione alle sedute del Comitato </a:t>
            </a:r>
            <a:r>
              <a:rPr lang="it-IT" sz="1600" b="0" i="0" u="none" strike="noStrike" dirty="0" err="1">
                <a:solidFill>
                  <a:srgbClr val="000000"/>
                </a:solidFill>
                <a:effectLst/>
              </a:rPr>
              <a:t>e'</a:t>
            </a:r>
            <a:r>
              <a:rPr lang="it-IT" sz="1600" b="0" i="0" u="none" strike="noStrike" dirty="0">
                <a:solidFill>
                  <a:srgbClr val="000000"/>
                </a:solidFill>
                <a:effectLst/>
              </a:rPr>
              <a:t> a titolo gratuito.</a:t>
            </a:r>
            <a:br>
              <a:rPr lang="it-IT" sz="1600" dirty="0"/>
            </a:br>
            <a:r>
              <a:rPr lang="it-IT" sz="1600" b="0" i="0" u="none" strike="noStrike" dirty="0">
                <a:solidFill>
                  <a:srgbClr val="000000"/>
                </a:solidFill>
                <a:effectLst/>
              </a:rPr>
              <a:t>6. Con proprio atto, l'Osservatorio organizza il proprio funzionamento, avvalendosi della collaborazione degli uffici del Consiglio regionale.</a:t>
            </a:r>
            <a:br>
              <a:rPr lang="it-IT" sz="1600" dirty="0"/>
            </a:br>
            <a:r>
              <a:rPr lang="it-IT" sz="1600" b="0" i="0" u="none" strike="noStrike" dirty="0">
                <a:solidFill>
                  <a:srgbClr val="000000"/>
                </a:solidFill>
                <a:effectLst/>
              </a:rPr>
              <a:t>7. A seconda degli argomenti all'ordine del giorno delle riunioni, l'Osservatorio </a:t>
            </a:r>
            <a:r>
              <a:rPr lang="it-IT" sz="1600" b="0" i="0" u="none" strike="noStrike" dirty="0" err="1">
                <a:solidFill>
                  <a:srgbClr val="000000"/>
                </a:solidFill>
                <a:effectLst/>
              </a:rPr>
              <a:t>puo'</a:t>
            </a:r>
            <a:r>
              <a:rPr lang="it-IT" sz="1600" b="0" i="0" u="none" strike="noStrike" dirty="0">
                <a:solidFill>
                  <a:srgbClr val="000000"/>
                </a:solidFill>
                <a:effectLst/>
              </a:rPr>
              <a:t> essere integrato da una o </a:t>
            </a:r>
            <a:r>
              <a:rPr lang="it-IT" sz="1600" b="0" i="0" u="none" strike="noStrike" dirty="0" err="1">
                <a:solidFill>
                  <a:srgbClr val="000000"/>
                </a:solidFill>
                <a:effectLst/>
              </a:rPr>
              <a:t>piu'</a:t>
            </a:r>
            <a:r>
              <a:rPr lang="it-IT" sz="1600" b="0" i="0" u="none" strike="noStrike" dirty="0">
                <a:solidFill>
                  <a:srgbClr val="000000"/>
                </a:solidFill>
                <a:effectLst/>
              </a:rPr>
              <a:t> delle seguenti figure:</a:t>
            </a:r>
            <a:br>
              <a:rPr lang="it-IT" sz="1600" dirty="0"/>
            </a:br>
            <a:r>
              <a:rPr lang="it-IT" sz="1600" b="0" i="0" u="none" strike="noStrike" dirty="0">
                <a:solidFill>
                  <a:srgbClr val="000000"/>
                </a:solidFill>
                <a:effectLst/>
              </a:rPr>
              <a:t>a) un rappresentante indicato dalle associazioni antimafia;</a:t>
            </a:r>
            <a:br>
              <a:rPr lang="it-IT" sz="1600" dirty="0"/>
            </a:br>
            <a:r>
              <a:rPr lang="it-IT" sz="1600" b="0" i="0" u="none" strike="noStrike" dirty="0">
                <a:solidFill>
                  <a:srgbClr val="000000"/>
                </a:solidFill>
                <a:effectLst/>
              </a:rPr>
              <a:t>b) un rappresentante indicato dalle associazioni antiracket ed antiusura;</a:t>
            </a:r>
            <a:br>
              <a:rPr lang="it-IT" sz="1600" dirty="0"/>
            </a:br>
            <a:r>
              <a:rPr lang="it-IT" sz="1600" b="0" i="0" u="none" strike="noStrike" dirty="0">
                <a:solidFill>
                  <a:srgbClr val="000000"/>
                </a:solidFill>
                <a:effectLst/>
              </a:rPr>
              <a:t>c) un rappresentante delle organizzazioni datoriali;</a:t>
            </a:r>
            <a:br>
              <a:rPr lang="it-IT" sz="1600" dirty="0"/>
            </a:br>
            <a:r>
              <a:rPr lang="it-IT" sz="1600" b="0" i="0" u="none" strike="noStrike" dirty="0">
                <a:solidFill>
                  <a:srgbClr val="000000"/>
                </a:solidFill>
                <a:effectLst/>
              </a:rPr>
              <a:t>d) un rappresentante del Comitato Scientifico regionale permanente per le politiche della Sicurezza e della </a:t>
            </a:r>
            <a:r>
              <a:rPr lang="it-IT" sz="1600" b="0" i="0" u="none" strike="noStrike" dirty="0" err="1">
                <a:solidFill>
                  <a:srgbClr val="000000"/>
                </a:solidFill>
                <a:effectLst/>
              </a:rPr>
              <a:t>Legalita'</a:t>
            </a:r>
            <a:r>
              <a:rPr lang="it-IT" sz="1600" b="0" i="0" u="none" strike="noStrike" dirty="0">
                <a:solidFill>
                  <a:srgbClr val="000000"/>
                </a:solidFill>
                <a:effectLst/>
              </a:rPr>
              <a:t>, di cui al comma 1 dell'articolo 6;</a:t>
            </a:r>
            <a:br>
              <a:rPr lang="it-IT" sz="1600" dirty="0"/>
            </a:br>
            <a:r>
              <a:rPr lang="it-IT" sz="1600" b="0" i="0" u="none" strike="noStrike" dirty="0">
                <a:solidFill>
                  <a:srgbClr val="000000"/>
                </a:solidFill>
                <a:effectLst/>
              </a:rPr>
              <a:t>e) un rappresentante delle organizzazioni dei commercianti;</a:t>
            </a:r>
            <a:br>
              <a:rPr lang="it-IT" sz="1600" dirty="0"/>
            </a:br>
            <a:r>
              <a:rPr lang="it-IT" sz="1600" b="0" i="0" u="none" strike="noStrike" dirty="0" err="1">
                <a:solidFill>
                  <a:srgbClr val="000000"/>
                </a:solidFill>
                <a:effectLst/>
              </a:rPr>
              <a:t>f</a:t>
            </a:r>
            <a:r>
              <a:rPr lang="it-IT" sz="1600" b="0" i="0" u="none" strike="noStrike" dirty="0">
                <a:solidFill>
                  <a:srgbClr val="000000"/>
                </a:solidFill>
                <a:effectLst/>
              </a:rPr>
              <a:t>) un rappresentante delle </a:t>
            </a:r>
            <a:r>
              <a:rPr lang="it-IT" sz="1600" b="0" i="0" u="none" strike="noStrike" dirty="0" err="1">
                <a:solidFill>
                  <a:srgbClr val="000000"/>
                </a:solidFill>
                <a:effectLst/>
              </a:rPr>
              <a:t>piu'</a:t>
            </a:r>
            <a:r>
              <a:rPr lang="it-IT" sz="1600" b="0" i="0" u="none" strike="noStrike" dirty="0">
                <a:solidFill>
                  <a:srgbClr val="000000"/>
                </a:solidFill>
                <a:effectLst/>
              </a:rPr>
              <a:t> alte istituzioni scolastiche regionali.</a:t>
            </a:r>
            <a:br>
              <a:rPr lang="it-IT" sz="1600" dirty="0"/>
            </a:br>
            <a:r>
              <a:rPr lang="it-IT" sz="1600" b="0" i="0" u="none" strike="noStrike" dirty="0">
                <a:solidFill>
                  <a:srgbClr val="000000"/>
                </a:solidFill>
                <a:effectLst/>
              </a:rPr>
              <a:t>8. L'Osservatorio presenta alla Giunta ed al Consiglio regionale, entro il 31 dicembre di ogni anno, una relazione dettagliata sui dati acquisiti, </a:t>
            </a:r>
            <a:r>
              <a:rPr lang="it-IT" sz="1600" b="0" i="0" u="none" strike="noStrike" dirty="0" err="1">
                <a:solidFill>
                  <a:srgbClr val="000000"/>
                </a:solidFill>
                <a:effectLst/>
              </a:rPr>
              <a:t>sull'attivita'</a:t>
            </a:r>
            <a:r>
              <a:rPr lang="it-IT" sz="1600" b="0" i="0" u="none" strike="noStrike" dirty="0">
                <a:solidFill>
                  <a:srgbClr val="000000"/>
                </a:solidFill>
                <a:effectLst/>
              </a:rPr>
              <a:t> svolta, sulle osservazioni, proposte e progetti elaborati.</a:t>
            </a:r>
            <a:br>
              <a:rPr lang="it-IT" sz="1600" dirty="0"/>
            </a:br>
            <a:r>
              <a:rPr lang="it-IT" sz="1600" b="0" i="0" u="none" strike="noStrike" dirty="0">
                <a:solidFill>
                  <a:srgbClr val="000000"/>
                </a:solidFill>
                <a:effectLst/>
              </a:rPr>
              <a:t>9. La relazione di cui al comma 8 </a:t>
            </a:r>
            <a:r>
              <a:rPr lang="it-IT" sz="1600" b="0" i="0" u="none" strike="noStrike" dirty="0" err="1">
                <a:solidFill>
                  <a:srgbClr val="000000"/>
                </a:solidFill>
                <a:effectLst/>
              </a:rPr>
              <a:t>e'</a:t>
            </a:r>
            <a:r>
              <a:rPr lang="it-IT" sz="1600" b="0" i="0" u="none" strike="noStrike" dirty="0">
                <a:solidFill>
                  <a:srgbClr val="000000"/>
                </a:solidFill>
                <a:effectLst/>
              </a:rPr>
              <a:t> sottoposta a discussione nel primo Consiglio regionale utile e successivamente diffusa a mezzo degli organi di stampa e sul sito web della Regione, del Consiglio regionale e pubblicata sul Bollettino Ufficiale della Regione.".</a:t>
            </a:r>
            <a:endParaRPr lang="it-IT" sz="2400" dirty="0"/>
          </a:p>
        </p:txBody>
      </p:sp>
    </p:spTree>
    <p:extLst>
      <p:ext uri="{BB962C8B-B14F-4D97-AF65-F5344CB8AC3E}">
        <p14:creationId xmlns:p14="http://schemas.microsoft.com/office/powerpoint/2010/main" val="418930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734800" cy="5495710"/>
          </a:xfrm>
        </p:spPr>
        <p:txBody>
          <a:bodyPr>
            <a:normAutofit fontScale="25000" lnSpcReduction="20000"/>
          </a:bodyPr>
          <a:lstStyle/>
          <a:p>
            <a:pPr marL="0" indent="0">
              <a:buNone/>
            </a:pPr>
            <a:r>
              <a:rPr lang="it-IT" sz="8000" b="1" dirty="0"/>
              <a:t>Modelli e format</a:t>
            </a:r>
            <a:endParaRPr lang="it-IT" sz="8000" dirty="0"/>
          </a:p>
          <a:p>
            <a:pPr marL="0" indent="0">
              <a:buNone/>
            </a:pPr>
            <a:r>
              <a:rPr lang="it-IT" sz="8000" dirty="0"/>
              <a:t>Nella sezione sono proposti alcuni Modelli e Format, di immediato utilizzo, in grado di guidare le amministrazioni nella elaborazione di  Bandi (</a:t>
            </a:r>
            <a:r>
              <a:rPr lang="it-IT" sz="8000" b="1" i="1" dirty="0" err="1">
                <a:solidFill>
                  <a:srgbClr val="0070C0"/>
                </a:solidFill>
              </a:rPr>
              <a:t>https</a:t>
            </a:r>
            <a:r>
              <a:rPr lang="it-IT" sz="8000" b="1" i="1" dirty="0">
                <a:solidFill>
                  <a:srgbClr val="0070C0"/>
                </a:solidFill>
              </a:rPr>
              <a:t>://</a:t>
            </a:r>
            <a:r>
              <a:rPr lang="it-IT" sz="8000" b="1" i="1" dirty="0" err="1">
                <a:solidFill>
                  <a:srgbClr val="0070C0"/>
                </a:solidFill>
              </a:rPr>
              <a:t>benisequestraticonfiscati.it</a:t>
            </a:r>
            <a:r>
              <a:rPr lang="it-IT" sz="8000" b="1" i="1" dirty="0">
                <a:solidFill>
                  <a:srgbClr val="0070C0"/>
                </a:solidFill>
              </a:rPr>
              <a:t>/servizi/</a:t>
            </a:r>
            <a:r>
              <a:rPr lang="it-IT" sz="8000" b="1" i="1" dirty="0" err="1">
                <a:solidFill>
                  <a:srgbClr val="0070C0"/>
                </a:solidFill>
              </a:rPr>
              <a:t>lagenzia</a:t>
            </a:r>
            <a:r>
              <a:rPr lang="it-IT" sz="8000" b="1" i="1" dirty="0">
                <a:solidFill>
                  <a:srgbClr val="0070C0"/>
                </a:solidFill>
              </a:rPr>
              <a:t>-supporta-i-comuni/modelli-e-format/bando-tipo/</a:t>
            </a:r>
            <a:r>
              <a:rPr lang="it-IT" sz="8000" dirty="0"/>
              <a:t>), negli adempimenti in materia di trasparenza e pubblicazione dei dati sui beni confiscati trasferiti al patrimonio del Comune </a:t>
            </a:r>
          </a:p>
          <a:p>
            <a:pPr marL="0" indent="0">
              <a:buNone/>
              <a:tabLst>
                <a:tab pos="6708775" algn="l"/>
              </a:tabLst>
            </a:pPr>
            <a:r>
              <a:rPr lang="it-IT" sz="8000" dirty="0"/>
              <a:t>Sono inclusi </a:t>
            </a:r>
            <a:r>
              <a:rPr lang="it-IT" sz="8000" b="1" dirty="0"/>
              <a:t>Format per l’ottenimento delle credenziali per l’accesso alla piattaforma Open Regio</a:t>
            </a:r>
            <a:r>
              <a:rPr lang="it-IT" sz="8000" dirty="0"/>
              <a:t>, </a:t>
            </a:r>
            <a:r>
              <a:rPr lang="it-IT" sz="8000" dirty="0" err="1">
                <a:solidFill>
                  <a:srgbClr val="FF0000"/>
                </a:solidFill>
              </a:rPr>
              <a:t>tool</a:t>
            </a:r>
            <a:r>
              <a:rPr lang="it-IT" sz="8000" dirty="0"/>
              <a:t> </a:t>
            </a:r>
            <a:r>
              <a:rPr lang="it-IT" sz="8000" dirty="0">
                <a:solidFill>
                  <a:srgbClr val="FF0000"/>
                </a:solidFill>
              </a:rPr>
              <a:t>specifici interattivi per la valutazione dello stato del Bene e della sua potenziale </a:t>
            </a:r>
            <a:r>
              <a:rPr lang="it-IT" sz="8000" dirty="0" err="1">
                <a:solidFill>
                  <a:srgbClr val="FF0000"/>
                </a:solidFill>
              </a:rPr>
              <a:t>destinabilità</a:t>
            </a:r>
            <a:r>
              <a:rPr lang="it-IT" sz="8000" b="1" dirty="0">
                <a:solidFill>
                  <a:srgbClr val="FF0000"/>
                </a:solidFill>
              </a:rPr>
              <a:t>: </a:t>
            </a:r>
            <a:r>
              <a:rPr lang="it-IT" sz="8000" b="0" u="none" strike="noStrike" dirty="0">
                <a:solidFill>
                  <a:srgbClr val="19191A"/>
                </a:solidFill>
                <a:effectLst/>
              </a:rPr>
              <a:t>scheda sintetica che consente di censire tutte le principali caratteristiche del bene, sia in termini dell’individuazione sotto il profilo catastale e tecnico-urbanistico sia per quanto attiene alla valutazione delle possibili progettualità collegate alle ipotesi di riuso. L</a:t>
            </a:r>
            <a:r>
              <a:rPr lang="it-IT" sz="8000" dirty="0">
                <a:solidFill>
                  <a:srgbClr val="19191A"/>
                </a:solidFill>
              </a:rPr>
              <a:t>a scheda include </a:t>
            </a:r>
            <a:r>
              <a:rPr lang="it-IT" sz="8000" b="0" u="none" strike="noStrike" dirty="0">
                <a:solidFill>
                  <a:srgbClr val="19191A"/>
                </a:solidFill>
                <a:effectLst/>
              </a:rPr>
              <a:t>foglio di calcolo già predisposto per una quantificazione di massima dei costi di intervento/manutenzione da sostenere per il reimpiego del bene: </a:t>
            </a:r>
            <a:r>
              <a:rPr lang="it-IT" sz="8000" b="1" i="1" u="none" strike="noStrike" dirty="0" err="1">
                <a:solidFill>
                  <a:srgbClr val="0070C0"/>
                </a:solidFill>
                <a:effectLst/>
              </a:rPr>
              <a:t>https</a:t>
            </a:r>
            <a:r>
              <a:rPr lang="it-IT" sz="8000" b="1" i="1" u="none" strike="noStrike" dirty="0">
                <a:solidFill>
                  <a:srgbClr val="0070C0"/>
                </a:solidFill>
                <a:effectLst/>
              </a:rPr>
              <a:t>://</a:t>
            </a:r>
            <a:r>
              <a:rPr lang="it-IT" sz="8000" b="1" i="1" u="none" strike="noStrike" dirty="0" err="1">
                <a:solidFill>
                  <a:srgbClr val="0070C0"/>
                </a:solidFill>
                <a:effectLst/>
              </a:rPr>
              <a:t>benisequestraticonfiscati.it</a:t>
            </a:r>
            <a:r>
              <a:rPr lang="it-IT" sz="8000" b="1" i="1" u="none" strike="noStrike" dirty="0">
                <a:solidFill>
                  <a:srgbClr val="0070C0"/>
                </a:solidFill>
                <a:effectLst/>
              </a:rPr>
              <a:t>/servizi/</a:t>
            </a:r>
            <a:r>
              <a:rPr lang="it-IT" sz="8000" b="1" i="1" u="none" strike="noStrike" dirty="0" err="1">
                <a:solidFill>
                  <a:srgbClr val="0070C0"/>
                </a:solidFill>
                <a:effectLst/>
              </a:rPr>
              <a:t>lagenzia</a:t>
            </a:r>
            <a:r>
              <a:rPr lang="it-IT" sz="8000" b="1" i="1" u="none" strike="noStrike" dirty="0">
                <a:solidFill>
                  <a:srgbClr val="0070C0"/>
                </a:solidFill>
                <a:effectLst/>
              </a:rPr>
              <a:t>-supporta-i-comuni/modelli-e-format/elaborazione-costi-di-riuso-immobile/</a:t>
            </a:r>
            <a:endParaRPr lang="it-IT" sz="8000" b="1" dirty="0">
              <a:solidFill>
                <a:srgbClr val="0070C0"/>
              </a:solidFill>
            </a:endParaRPr>
          </a:p>
          <a:p>
            <a:pPr marL="0" indent="0">
              <a:buNone/>
            </a:pPr>
            <a:r>
              <a:rPr lang="it-IT" sz="8000" dirty="0"/>
              <a:t>I modelli e i format proposti costituiscono un riferimento non vincolante, dal quale le Amministrazioni possono ovviamente discostarsi, anche tenuto conto della propria organizzazione e delle specifiche peculiarità dei diversi territori.</a:t>
            </a:r>
            <a:endParaRPr lang="it-IT" sz="8000" b="1" dirty="0"/>
          </a:p>
          <a:p>
            <a:pPr marL="0" indent="0">
              <a:buNone/>
            </a:pPr>
            <a:r>
              <a:rPr lang="it-IT" sz="8000" b="1" dirty="0"/>
              <a:t>Accreditamento</a:t>
            </a:r>
          </a:p>
          <a:p>
            <a:pPr marL="0" indent="0">
              <a:buNone/>
            </a:pPr>
            <a:r>
              <a:rPr lang="it-IT" sz="8000" dirty="0"/>
              <a:t>Nella sezione del sito istituzionale denominata “OPEN RE.G.I.O., sarà possibile consultare una serie di dati e reportistica disponibili nella sottosezione “</a:t>
            </a:r>
            <a:r>
              <a:rPr lang="it-IT" sz="8000" dirty="0" err="1"/>
              <a:t>Infoweb</a:t>
            </a:r>
            <a:r>
              <a:rPr lang="it-IT" sz="8000" dirty="0"/>
              <a:t> beni confiscati”</a:t>
            </a:r>
            <a:br>
              <a:rPr lang="it-IT" sz="5400" dirty="0"/>
            </a:br>
            <a:r>
              <a:rPr lang="it-IT" sz="5600" b="1" dirty="0"/>
              <a:t>al seguente link:</a:t>
            </a:r>
            <a:r>
              <a:rPr lang="it-IT" sz="5600" dirty="0"/>
              <a:t> </a:t>
            </a:r>
            <a:r>
              <a:rPr lang="it-IT" sz="5600" b="1" dirty="0">
                <a:hlinkClick r:id="rId2"/>
              </a:rPr>
              <a:t>https://openregio.anbsc.it/statistiche</a:t>
            </a:r>
            <a:r>
              <a:rPr lang="it-IT" sz="5600" b="1" dirty="0"/>
              <a:t>.</a:t>
            </a:r>
            <a:br>
              <a:rPr lang="it-IT" sz="5600" b="1" dirty="0"/>
            </a:br>
            <a:r>
              <a:rPr lang="it-IT" sz="5600" dirty="0"/>
              <a:t>Inoltre, i Comuni, accedendo alla sottosezione “Area Enti e P.A.” di cui</a:t>
            </a:r>
            <a:br>
              <a:rPr lang="it-IT" sz="5600" dirty="0"/>
            </a:br>
            <a:r>
              <a:rPr lang="it-IT" sz="5600" b="1" dirty="0"/>
              <a:t>al seguente link:</a:t>
            </a:r>
            <a:r>
              <a:rPr lang="it-IT" sz="5600" dirty="0"/>
              <a:t> </a:t>
            </a:r>
            <a:r>
              <a:rPr lang="it-IT" sz="5600" b="1" dirty="0">
                <a:hlinkClick r:id="rId3"/>
              </a:rPr>
              <a:t>https://openregio.anbsc.it/users/area_enti</a:t>
            </a:r>
            <a:r>
              <a:rPr lang="it-IT" sz="56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7871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01010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304137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endParaRPr lang="it-IT" dirty="0"/>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Notizie 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52068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0EDD5-70B4-5D4E-86D4-EF7CA95B3663}"/>
              </a:ext>
            </a:extLst>
          </p:cNvPr>
          <p:cNvSpPr>
            <a:spLocks noGrp="1"/>
          </p:cNvSpPr>
          <p:nvPr>
            <p:ph type="title"/>
          </p:nvPr>
        </p:nvSpPr>
        <p:spPr>
          <a:xfrm>
            <a:off x="217714" y="412627"/>
            <a:ext cx="11685320" cy="964911"/>
          </a:xfrm>
        </p:spPr>
        <p:txBody>
          <a:bodyPr>
            <a:normAutofit/>
          </a:bodyPr>
          <a:lstStyle/>
          <a:p>
            <a:r>
              <a:rPr lang="it-IT" sz="2800" b="1" dirty="0">
                <a:solidFill>
                  <a:srgbClr val="FF0000"/>
                </a:solidFill>
              </a:rPr>
              <a:t>Risorse finanziarie delle politiche di coesione per il periodo di programmazione 2021-2027</a:t>
            </a:r>
          </a:p>
        </p:txBody>
      </p:sp>
      <p:graphicFrame>
        <p:nvGraphicFramePr>
          <p:cNvPr id="6" name="Segnaposto contenuto 5">
            <a:extLst>
              <a:ext uri="{FF2B5EF4-FFF2-40B4-BE49-F238E27FC236}">
                <a16:creationId xmlns:a16="http://schemas.microsoft.com/office/drawing/2014/main" id="{4592C4C3-AFEB-1F4E-AF79-656C131AE345}"/>
              </a:ext>
            </a:extLst>
          </p:cNvPr>
          <p:cNvGraphicFramePr>
            <a:graphicFrameLocks noGrp="1"/>
          </p:cNvGraphicFramePr>
          <p:nvPr>
            <p:ph idx="1"/>
          </p:nvPr>
        </p:nvGraphicFramePr>
        <p:xfrm>
          <a:off x="288966" y="1377538"/>
          <a:ext cx="11614073" cy="4829300"/>
        </p:xfrm>
        <a:graphic>
          <a:graphicData uri="http://schemas.openxmlformats.org/drawingml/2006/table">
            <a:tbl>
              <a:tblPr/>
              <a:tblGrid>
                <a:gridCol w="2813273">
                  <a:extLst>
                    <a:ext uri="{9D8B030D-6E8A-4147-A177-3AD203B41FA5}">
                      <a16:colId xmlns:a16="http://schemas.microsoft.com/office/drawing/2014/main" val="2864645603"/>
                    </a:ext>
                  </a:extLst>
                </a:gridCol>
                <a:gridCol w="733400">
                  <a:extLst>
                    <a:ext uri="{9D8B030D-6E8A-4147-A177-3AD203B41FA5}">
                      <a16:colId xmlns:a16="http://schemas.microsoft.com/office/drawing/2014/main" val="1133805167"/>
                    </a:ext>
                  </a:extLst>
                </a:gridCol>
                <a:gridCol w="733400">
                  <a:extLst>
                    <a:ext uri="{9D8B030D-6E8A-4147-A177-3AD203B41FA5}">
                      <a16:colId xmlns:a16="http://schemas.microsoft.com/office/drawing/2014/main" val="3863990319"/>
                    </a:ext>
                  </a:extLst>
                </a:gridCol>
                <a:gridCol w="733400">
                  <a:extLst>
                    <a:ext uri="{9D8B030D-6E8A-4147-A177-3AD203B41FA5}">
                      <a16:colId xmlns:a16="http://schemas.microsoft.com/office/drawing/2014/main" val="1586419529"/>
                    </a:ext>
                  </a:extLst>
                </a:gridCol>
                <a:gridCol w="733400">
                  <a:extLst>
                    <a:ext uri="{9D8B030D-6E8A-4147-A177-3AD203B41FA5}">
                      <a16:colId xmlns:a16="http://schemas.microsoft.com/office/drawing/2014/main" val="3056026052"/>
                    </a:ext>
                  </a:extLst>
                </a:gridCol>
                <a:gridCol w="733400">
                  <a:extLst>
                    <a:ext uri="{9D8B030D-6E8A-4147-A177-3AD203B41FA5}">
                      <a16:colId xmlns:a16="http://schemas.microsoft.com/office/drawing/2014/main" val="3110399418"/>
                    </a:ext>
                  </a:extLst>
                </a:gridCol>
                <a:gridCol w="733400">
                  <a:extLst>
                    <a:ext uri="{9D8B030D-6E8A-4147-A177-3AD203B41FA5}">
                      <a16:colId xmlns:a16="http://schemas.microsoft.com/office/drawing/2014/main" val="3464979676"/>
                    </a:ext>
                  </a:extLst>
                </a:gridCol>
                <a:gridCol w="733400">
                  <a:extLst>
                    <a:ext uri="{9D8B030D-6E8A-4147-A177-3AD203B41FA5}">
                      <a16:colId xmlns:a16="http://schemas.microsoft.com/office/drawing/2014/main" val="2648202416"/>
                    </a:ext>
                  </a:extLst>
                </a:gridCol>
                <a:gridCol w="733400">
                  <a:extLst>
                    <a:ext uri="{9D8B030D-6E8A-4147-A177-3AD203B41FA5}">
                      <a16:colId xmlns:a16="http://schemas.microsoft.com/office/drawing/2014/main" val="2792367018"/>
                    </a:ext>
                  </a:extLst>
                </a:gridCol>
                <a:gridCol w="733400">
                  <a:extLst>
                    <a:ext uri="{9D8B030D-6E8A-4147-A177-3AD203B41FA5}">
                      <a16:colId xmlns:a16="http://schemas.microsoft.com/office/drawing/2014/main" val="4074100357"/>
                    </a:ext>
                  </a:extLst>
                </a:gridCol>
                <a:gridCol w="733400">
                  <a:extLst>
                    <a:ext uri="{9D8B030D-6E8A-4147-A177-3AD203B41FA5}">
                      <a16:colId xmlns:a16="http://schemas.microsoft.com/office/drawing/2014/main" val="2264958176"/>
                    </a:ext>
                  </a:extLst>
                </a:gridCol>
                <a:gridCol w="733400">
                  <a:extLst>
                    <a:ext uri="{9D8B030D-6E8A-4147-A177-3AD203B41FA5}">
                      <a16:colId xmlns:a16="http://schemas.microsoft.com/office/drawing/2014/main" val="578437098"/>
                    </a:ext>
                  </a:extLst>
                </a:gridCol>
                <a:gridCol w="733400">
                  <a:extLst>
                    <a:ext uri="{9D8B030D-6E8A-4147-A177-3AD203B41FA5}">
                      <a16:colId xmlns:a16="http://schemas.microsoft.com/office/drawing/2014/main" val="444895701"/>
                    </a:ext>
                  </a:extLst>
                </a:gridCol>
              </a:tblGrid>
              <a:tr h="221384">
                <a:tc gridSpan="3">
                  <a:txBody>
                    <a:bodyPr/>
                    <a:lstStyle/>
                    <a:p>
                      <a:pPr algn="l" fontAlgn="ctr"/>
                      <a:r>
                        <a:rPr lang="it-IT" sz="800" b="1" i="0" u="none" strike="noStrike" dirty="0">
                          <a:solidFill>
                            <a:srgbClr val="000000"/>
                          </a:solidFill>
                          <a:effectLst/>
                          <a:latin typeface="Calibri" panose="020F0502020204030204" pitchFamily="34" charset="0"/>
                        </a:rPr>
                        <a:t>Risorse finanziarie delle politiche di coesione per il periodo di programmazione 2021-2027</a:t>
                      </a:r>
                    </a:p>
                  </a:txBody>
                  <a:tcPr marL="5189" marR="5189" marT="5189" marB="0" anchor="ctr">
                    <a:lnL>
                      <a:noFill/>
                    </a:lnL>
                    <a:lnR>
                      <a:noFill/>
                    </a:lnR>
                    <a:lnT>
                      <a:noFill/>
                    </a:lnT>
                    <a:lnB>
                      <a:noFill/>
                    </a:lnB>
                  </a:tcPr>
                </a:tc>
                <a:tc hMerge="1">
                  <a:txBody>
                    <a:bodyPr/>
                    <a:lstStyle/>
                    <a:p>
                      <a:endParaRPr lang="it-IT"/>
                    </a:p>
                  </a:txBody>
                  <a:tcPr/>
                </a:tc>
                <a:tc hMerge="1">
                  <a:txBody>
                    <a:bodyPr/>
                    <a:lstStyle/>
                    <a:p>
                      <a:endParaRPr lang="it-IT"/>
                    </a:p>
                  </a:txBody>
                  <a:tcPr/>
                </a:tc>
                <a:tc>
                  <a:txBody>
                    <a:bodyPr/>
                    <a:lstStyle/>
                    <a:p>
                      <a:pPr algn="l" fontAlgn="ctr"/>
                      <a:endParaRPr lang="it-IT" sz="700" b="1"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1"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1"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1"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1"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FF0000"/>
                        </a:solidFill>
                        <a:effectLst/>
                        <a:latin typeface="Calibri" panose="020F0502020204030204" pitchFamily="34" charset="0"/>
                      </a:endParaRPr>
                    </a:p>
                  </a:txBody>
                  <a:tcPr marL="5189" marR="5189" marT="5189" marB="0" anchor="ctr">
                    <a:lnL>
                      <a:noFill/>
                    </a:lnL>
                    <a:lnR>
                      <a:noFill/>
                    </a:lnR>
                    <a:lnT>
                      <a:noFill/>
                    </a:lnT>
                    <a:lnB>
                      <a:noFill/>
                    </a:lnB>
                  </a:tcPr>
                </a:tc>
                <a:extLst>
                  <a:ext uri="{0D108BD9-81ED-4DB2-BD59-A6C34878D82A}">
                    <a16:rowId xmlns:a16="http://schemas.microsoft.com/office/drawing/2014/main" val="3777086471"/>
                  </a:ext>
                </a:extLst>
              </a:tr>
              <a:tr h="171394">
                <a:tc>
                  <a:txBody>
                    <a:bodyPr/>
                    <a:lstStyle/>
                    <a:p>
                      <a:pPr algn="l" fontAlgn="ctr"/>
                      <a:r>
                        <a:rPr lang="it-IT" sz="700" b="0" i="1" u="none" strike="noStrike">
                          <a:solidFill>
                            <a:srgbClr val="000000"/>
                          </a:solidFill>
                          <a:effectLst/>
                          <a:latin typeface="Calibri" panose="020F0502020204030204" pitchFamily="34" charset="0"/>
                        </a:rPr>
                        <a:t>Dati espressi in milioni di euro (aggiornamento al 28 febbraio 2023)</a:t>
                      </a: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dirty="0">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1"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FF0000"/>
                        </a:solidFill>
                        <a:effectLst/>
                        <a:latin typeface="Calibri" panose="020F0502020204030204" pitchFamily="34" charset="0"/>
                      </a:endParaRPr>
                    </a:p>
                  </a:txBody>
                  <a:tcPr marL="5189" marR="5189" marT="5189" marB="0" anchor="ctr">
                    <a:lnL>
                      <a:noFill/>
                    </a:lnL>
                    <a:lnR>
                      <a:noFill/>
                    </a:lnR>
                    <a:lnT>
                      <a:noFill/>
                    </a:lnT>
                    <a:lnB>
                      <a:noFill/>
                    </a:lnB>
                  </a:tcPr>
                </a:tc>
                <a:extLst>
                  <a:ext uri="{0D108BD9-81ED-4DB2-BD59-A6C34878D82A}">
                    <a16:rowId xmlns:a16="http://schemas.microsoft.com/office/drawing/2014/main" val="2889104515"/>
                  </a:ext>
                </a:extLst>
              </a:tr>
              <a:tr h="195924">
                <a:tc gridSpan="10">
                  <a:txBody>
                    <a:bodyPr/>
                    <a:lstStyle/>
                    <a:p>
                      <a:pPr algn="ctr" fontAlgn="ctr"/>
                      <a:endParaRPr lang="it-IT" sz="900" b="0" i="1" u="none" strike="noStrike">
                        <a:solidFill>
                          <a:srgbClr val="FF0000"/>
                        </a:solidFill>
                        <a:effectLst/>
                        <a:latin typeface="Calibri" panose="020F0502020204030204" pitchFamily="34" charset="0"/>
                      </a:endParaRPr>
                    </a:p>
                  </a:txBody>
                  <a:tcPr marL="5189" marR="5189" marT="5189"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FF0000"/>
                        </a:solidFill>
                        <a:effectLst/>
                        <a:latin typeface="Calibri" panose="020F0502020204030204" pitchFamily="34" charset="0"/>
                      </a:endParaRPr>
                    </a:p>
                  </a:txBody>
                  <a:tcPr marL="5189" marR="5189" marT="5189" marB="0" anchor="ctr">
                    <a:lnL>
                      <a:noFill/>
                    </a:lnL>
                    <a:lnR>
                      <a:noFill/>
                    </a:lnR>
                    <a:lnT>
                      <a:noFill/>
                    </a:lnT>
                    <a:lnB>
                      <a:noFill/>
                    </a:lnB>
                  </a:tcPr>
                </a:tc>
                <a:extLst>
                  <a:ext uri="{0D108BD9-81ED-4DB2-BD59-A6C34878D82A}">
                    <a16:rowId xmlns:a16="http://schemas.microsoft.com/office/drawing/2014/main" val="67444112"/>
                  </a:ext>
                </a:extLst>
              </a:tr>
              <a:tr h="435627">
                <a:tc>
                  <a:txBody>
                    <a:bodyPr/>
                    <a:lstStyle/>
                    <a:p>
                      <a:pPr algn="ctr" fontAlgn="ctr"/>
                      <a:r>
                        <a:rPr lang="it-IT" sz="700" b="1" i="1" u="none" strike="noStrike">
                          <a:solidFill>
                            <a:srgbClr val="FFFFFF"/>
                          </a:solidFill>
                          <a:effectLst/>
                          <a:latin typeface="Calibri" panose="020F0502020204030204" pitchFamily="34" charset="0"/>
                        </a:rPr>
                        <a:t> </a:t>
                      </a:r>
                    </a:p>
                  </a:txBody>
                  <a:tcPr marL="5189" marR="5189" marT="5189" marB="0" anchor="ctr">
                    <a:lnL>
                      <a:noFill/>
                    </a:lnL>
                    <a:lnR w="6350" cap="flat" cmpd="sng" algn="ctr">
                      <a:solidFill>
                        <a:srgbClr val="FFFFFF"/>
                      </a:solidFill>
                      <a:prstDash val="solid"/>
                      <a:round/>
                      <a:headEnd type="none" w="med" len="med"/>
                      <a:tailEnd type="none" w="med" len="med"/>
                    </a:lnR>
                    <a:lnT>
                      <a:noFill/>
                    </a:lnT>
                    <a:lnB>
                      <a:noFill/>
                    </a:lnB>
                    <a:solidFill>
                      <a:srgbClr val="008080"/>
                    </a:solidFill>
                  </a:tcPr>
                </a:tc>
                <a:tc gridSpan="4">
                  <a:txBody>
                    <a:bodyPr/>
                    <a:lstStyle/>
                    <a:p>
                      <a:pPr algn="ctr" fontAlgn="ctr"/>
                      <a:r>
                        <a:rPr lang="it-IT" sz="700" b="1" i="0" u="none" strike="noStrike" dirty="0">
                          <a:solidFill>
                            <a:srgbClr val="FFFFFF"/>
                          </a:solidFill>
                          <a:effectLst/>
                          <a:latin typeface="Calibri" panose="020F0502020204030204" pitchFamily="34" charset="0"/>
                        </a:rPr>
                        <a:t>Risorse UE</a:t>
                      </a:r>
                    </a:p>
                  </a:txBody>
                  <a:tcPr marL="5189" marR="5189" marT="518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8080"/>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ctr"/>
                      <a:r>
                        <a:rPr lang="it-IT" sz="700" b="1" i="0" u="none" strike="noStrike">
                          <a:solidFill>
                            <a:srgbClr val="FFFFFF"/>
                          </a:solidFill>
                          <a:effectLst/>
                          <a:latin typeface="Calibri" panose="020F0502020204030204" pitchFamily="34" charset="0"/>
                        </a:rPr>
                        <a:t>Risorse nazionali</a:t>
                      </a:r>
                      <a:br>
                        <a:rPr lang="it-IT" sz="700" b="1" i="0" u="none" strike="noStrike">
                          <a:solidFill>
                            <a:srgbClr val="FFFFFF"/>
                          </a:solidFill>
                          <a:effectLst/>
                          <a:latin typeface="Calibri" panose="020F0502020204030204" pitchFamily="34" charset="0"/>
                        </a:rPr>
                      </a:br>
                      <a:r>
                        <a:rPr lang="it-IT" sz="700" b="1" i="0" u="none" strike="noStrike">
                          <a:solidFill>
                            <a:srgbClr val="FFFFFF"/>
                          </a:solidFill>
                          <a:effectLst/>
                          <a:latin typeface="Calibri" panose="020F0502020204030204" pitchFamily="34" charset="0"/>
                        </a:rPr>
                        <a:t>(inclusive del cofinanziamento a risorse UE)</a:t>
                      </a:r>
                    </a:p>
                  </a:txBody>
                  <a:tcPr marL="5189" marR="5189" marT="518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8080"/>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ctr"/>
                      <a:r>
                        <a:rPr lang="it-IT" sz="700" b="1" i="0" u="none" strike="noStrike">
                          <a:solidFill>
                            <a:srgbClr val="FFFFFF"/>
                          </a:solidFill>
                          <a:effectLst/>
                          <a:latin typeface="Calibri" panose="020F0502020204030204" pitchFamily="34" charset="0"/>
                        </a:rPr>
                        <a:t>Totale risorse</a:t>
                      </a:r>
                    </a:p>
                  </a:txBody>
                  <a:tcPr marL="5189" marR="5189" marT="518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8080"/>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634437672"/>
                  </a:ext>
                </a:extLst>
              </a:tr>
              <a:tr h="335647">
                <a:tc>
                  <a:txBody>
                    <a:bodyPr/>
                    <a:lstStyle/>
                    <a:p>
                      <a:pPr algn="ctr" fontAlgn="ctr"/>
                      <a:r>
                        <a:rPr lang="it-IT" sz="700" b="0" i="0" u="none" strike="noStrike">
                          <a:solidFill>
                            <a:srgbClr val="FFFFFF"/>
                          </a:solidFill>
                          <a:effectLst/>
                          <a:latin typeface="Calibri" panose="020F0502020204030204" pitchFamily="34" charset="0"/>
                        </a:rPr>
                        <a:t> </a:t>
                      </a:r>
                    </a:p>
                  </a:txBody>
                  <a:tcPr marL="5189" marR="5189" marT="5189"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Mezzogiorno</a:t>
                      </a:r>
                    </a:p>
                  </a:txBody>
                  <a:tcPr marL="5189" marR="5189" marT="5189"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Centro-Nord</a:t>
                      </a:r>
                    </a:p>
                  </a:txBody>
                  <a:tcPr marL="5189" marR="5189" marT="5189" marB="0" anchor="ctr">
                    <a:lnL>
                      <a:noFill/>
                    </a:lnL>
                    <a:lnR>
                      <a:noFill/>
                    </a:lnR>
                    <a:lnT w="6350" cap="flat" cmpd="sng" algn="ctr">
                      <a:solidFill>
                        <a:srgbClr val="FFFFFF"/>
                      </a:solidFill>
                      <a:prstDash val="solid"/>
                      <a:round/>
                      <a:headEnd type="none" w="med" len="med"/>
                      <a:tailEnd type="none" w="med" len="med"/>
                    </a:lnT>
                    <a:lnB>
                      <a:noFill/>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Non ripartito</a:t>
                      </a:r>
                    </a:p>
                  </a:txBody>
                  <a:tcPr marL="5189" marR="5189" marT="5189" marB="0" anchor="ctr">
                    <a:lnL>
                      <a:noFill/>
                    </a:lnL>
                    <a:lnR>
                      <a:noFill/>
                    </a:lnR>
                    <a:lnT w="6350" cap="flat" cmpd="sng" algn="ctr">
                      <a:solidFill>
                        <a:srgbClr val="FFFFFF"/>
                      </a:solidFill>
                      <a:prstDash val="solid"/>
                      <a:round/>
                      <a:headEnd type="none" w="med" len="med"/>
                      <a:tailEnd type="none" w="med" len="med"/>
                    </a:lnT>
                    <a:lnB>
                      <a:noFill/>
                    </a:lnB>
                    <a:solidFill>
                      <a:srgbClr val="008080"/>
                    </a:solidFill>
                  </a:tcPr>
                </a:tc>
                <a:tc>
                  <a:txBody>
                    <a:bodyPr/>
                    <a:lstStyle/>
                    <a:p>
                      <a:pPr algn="ctr" fontAlgn="ctr"/>
                      <a:r>
                        <a:rPr lang="it-IT" sz="700" b="1" i="0" u="none" strike="noStrike">
                          <a:solidFill>
                            <a:srgbClr val="FFFFFF"/>
                          </a:solidFill>
                          <a:effectLst/>
                          <a:latin typeface="Calibri" panose="020F0502020204030204" pitchFamily="34" charset="0"/>
                        </a:rPr>
                        <a:t>Totale</a:t>
                      </a:r>
                    </a:p>
                  </a:txBody>
                  <a:tcPr marL="5189" marR="5189" marT="5189"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Mezzogiorno</a:t>
                      </a:r>
                    </a:p>
                  </a:txBody>
                  <a:tcPr marL="5189" marR="5189" marT="5189"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Centro-Nord</a:t>
                      </a:r>
                    </a:p>
                  </a:txBody>
                  <a:tcPr marL="5189" marR="5189" marT="518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Non ripartito</a:t>
                      </a:r>
                    </a:p>
                  </a:txBody>
                  <a:tcPr marL="5189" marR="5189" marT="518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1" i="0" u="none" strike="noStrike">
                          <a:solidFill>
                            <a:srgbClr val="FFFFFF"/>
                          </a:solidFill>
                          <a:effectLst/>
                          <a:latin typeface="Calibri" panose="020F0502020204030204" pitchFamily="34" charset="0"/>
                        </a:rPr>
                        <a:t>Totale</a:t>
                      </a:r>
                    </a:p>
                  </a:txBody>
                  <a:tcPr marL="5189" marR="5189" marT="5189"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Mezzogiorno</a:t>
                      </a:r>
                    </a:p>
                  </a:txBody>
                  <a:tcPr marL="5189" marR="5189" marT="5189"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Centro-Nord</a:t>
                      </a:r>
                    </a:p>
                  </a:txBody>
                  <a:tcPr marL="5189" marR="5189" marT="518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Non ripartito</a:t>
                      </a:r>
                    </a:p>
                  </a:txBody>
                  <a:tcPr marL="5189" marR="5189" marT="518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tc>
                  <a:txBody>
                    <a:bodyPr/>
                    <a:lstStyle/>
                    <a:p>
                      <a:pPr algn="ctr" fontAlgn="ctr"/>
                      <a:r>
                        <a:rPr lang="it-IT" sz="700" b="0" i="0" u="none" strike="noStrike">
                          <a:solidFill>
                            <a:srgbClr val="FFFFFF"/>
                          </a:solidFill>
                          <a:effectLst/>
                          <a:latin typeface="Calibri" panose="020F0502020204030204" pitchFamily="34" charset="0"/>
                        </a:rPr>
                        <a:t>Totale</a:t>
                      </a:r>
                    </a:p>
                  </a:txBody>
                  <a:tcPr marL="5189" marR="5189" marT="518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8080"/>
                    </a:solidFill>
                  </a:tcPr>
                </a:tc>
                <a:extLst>
                  <a:ext uri="{0D108BD9-81ED-4DB2-BD59-A6C34878D82A}">
                    <a16:rowId xmlns:a16="http://schemas.microsoft.com/office/drawing/2014/main" val="600380170"/>
                  </a:ext>
                </a:extLst>
              </a:tr>
              <a:tr h="271374">
                <a:tc>
                  <a:txBody>
                    <a:bodyPr/>
                    <a:lstStyle/>
                    <a:p>
                      <a:pPr algn="l" fontAlgn="ctr"/>
                      <a:r>
                        <a:rPr lang="it-IT" sz="700" b="0" i="0" u="none" strike="noStrike">
                          <a:solidFill>
                            <a:srgbClr val="000000"/>
                          </a:solidFill>
                          <a:effectLst/>
                          <a:latin typeface="Calibri" panose="020F0502020204030204" pitchFamily="34" charset="0"/>
                        </a:rPr>
                        <a:t>A) Fondi strutturali europei (Fondi FS 2021-2027)</a:t>
                      </a:r>
                    </a:p>
                  </a:txBody>
                  <a:tcPr marL="5189" marR="5189" marT="5189"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31.670,9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10.508,6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42.179,5 </a:t>
                      </a:r>
                    </a:p>
                  </a:txBody>
                  <a:tcPr marL="5189" marR="5189" marT="518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16.291,3 </a:t>
                      </a:r>
                    </a:p>
                  </a:txBody>
                  <a:tcPr marL="5189" marR="5189" marT="518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15.596,5 </a:t>
                      </a:r>
                    </a:p>
                  </a:txBody>
                  <a:tcPr marL="5189" marR="5189" marT="5189" marB="0" anchor="ctr">
                    <a:lnL>
                      <a:noFill/>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31.887,8 </a:t>
                      </a:r>
                    </a:p>
                  </a:txBody>
                  <a:tcPr marL="5189" marR="5189" marT="518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47.962,2 </a:t>
                      </a:r>
                    </a:p>
                  </a:txBody>
                  <a:tcPr marL="5189" marR="5189" marT="518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26.105,1 </a:t>
                      </a:r>
                    </a:p>
                  </a:txBody>
                  <a:tcPr marL="5189" marR="5189" marT="5189" marB="0" anchor="ctr">
                    <a:lnL>
                      <a:noFill/>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w="6350" cap="flat" cmpd="sng" algn="ctr">
                      <a:solidFill>
                        <a:srgbClr val="FFFFFF"/>
                      </a:solidFill>
                      <a:prstDash val="solid"/>
                      <a:round/>
                      <a:headEnd type="none" w="med" len="med"/>
                      <a:tailEnd type="none" w="med" len="med"/>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74.067,3 </a:t>
                      </a:r>
                    </a:p>
                  </a:txBody>
                  <a:tcPr marL="5189" marR="5189" marT="518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3849666902"/>
                  </a:ext>
                </a:extLst>
              </a:tr>
              <a:tr h="153973">
                <a:tc>
                  <a:txBody>
                    <a:bodyPr/>
                    <a:lstStyle/>
                    <a:p>
                      <a:pPr algn="l" fontAlgn="ctr"/>
                      <a:r>
                        <a:rPr lang="it-IT" sz="700" b="0" i="0" u="none" strike="noStrike">
                          <a:solidFill>
                            <a:srgbClr val="000000"/>
                          </a:solidFill>
                          <a:effectLst/>
                          <a:latin typeface="Calibri" panose="020F0502020204030204" pitchFamily="34" charset="0"/>
                        </a:rPr>
                        <a:t>Fondo europeo di sviluppo regionale (FESR) </a:t>
                      </a:r>
                    </a:p>
                  </a:txBody>
                  <a:tcPr marL="5189" marR="5189" marT="5189" marB="0" anchor="ctr">
                    <a:lnL w="635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21.431,9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4.909,4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26.341,3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10.622,1 </a:t>
                      </a:r>
                    </a:p>
                  </a:txBody>
                  <a:tcPr marL="5189" marR="5189" marT="5189" marB="0" anchor="ctr">
                    <a:lnL w="6350" cap="flat" cmpd="sng" algn="ctr">
                      <a:solidFill>
                        <a:srgbClr val="008080"/>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7.252,7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17.874,8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32.054,0 </a:t>
                      </a:r>
                    </a:p>
                  </a:txBody>
                  <a:tcPr marL="5189" marR="5189" marT="5189" marB="0" anchor="ctr">
                    <a:lnL w="6350" cap="flat" cmpd="sng" algn="ctr">
                      <a:solidFill>
                        <a:srgbClr val="008080"/>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12.162,1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44.216,1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35550325"/>
                  </a:ext>
                </a:extLst>
              </a:tr>
              <a:tr h="153973">
                <a:tc>
                  <a:txBody>
                    <a:bodyPr/>
                    <a:lstStyle/>
                    <a:p>
                      <a:pPr algn="l" fontAlgn="ctr"/>
                      <a:r>
                        <a:rPr lang="it-IT" sz="700" b="0" i="0" u="none" strike="noStrike">
                          <a:solidFill>
                            <a:srgbClr val="000000"/>
                          </a:solidFill>
                          <a:effectLst/>
                          <a:latin typeface="Calibri" panose="020F0502020204030204" pitchFamily="34" charset="0"/>
                        </a:rPr>
                        <a:t>Fondo sociale europeo plus (FSE+)</a:t>
                      </a:r>
                    </a:p>
                  </a:txBody>
                  <a:tcPr marL="5189" marR="5189" marT="5189" marB="0" anchor="ctr">
                    <a:lnL w="635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9.209,4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5.599,2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14.808,6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5.487,5 </a:t>
                      </a:r>
                    </a:p>
                  </a:txBody>
                  <a:tcPr marL="5189" marR="5189" marT="5189" marB="0" anchor="ctr">
                    <a:lnL w="6350" cap="flat" cmpd="sng" algn="ctr">
                      <a:solidFill>
                        <a:srgbClr val="008080"/>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8.343,8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13.831,3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14.697,0 </a:t>
                      </a:r>
                    </a:p>
                  </a:txBody>
                  <a:tcPr marL="5189" marR="5189" marT="5189" marB="0" anchor="ctr">
                    <a:lnL w="6350" cap="flat" cmpd="sng" algn="ctr">
                      <a:solidFill>
                        <a:srgbClr val="008080"/>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13.943,0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28.639,9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47302390"/>
                  </a:ext>
                </a:extLst>
              </a:tr>
              <a:tr h="153973">
                <a:tc>
                  <a:txBody>
                    <a:bodyPr/>
                    <a:lstStyle/>
                    <a:p>
                      <a:pPr algn="l" fontAlgn="ctr"/>
                      <a:r>
                        <a:rPr lang="it-IT" sz="700" b="0" i="0" u="none" strike="noStrike" dirty="0">
                          <a:solidFill>
                            <a:srgbClr val="000000"/>
                          </a:solidFill>
                          <a:effectLst/>
                          <a:latin typeface="Calibri" panose="020F0502020204030204" pitchFamily="34" charset="0"/>
                        </a:rPr>
                        <a:t>Fondo per una transizione giusta (Just </a:t>
                      </a:r>
                      <a:r>
                        <a:rPr lang="it-IT" sz="700" b="0" i="0" u="none" strike="noStrike" dirty="0" err="1">
                          <a:solidFill>
                            <a:srgbClr val="000000"/>
                          </a:solidFill>
                          <a:effectLst/>
                          <a:latin typeface="Calibri" panose="020F0502020204030204" pitchFamily="34" charset="0"/>
                        </a:rPr>
                        <a:t>Transition</a:t>
                      </a:r>
                      <a:r>
                        <a:rPr lang="it-IT" sz="700" b="0" i="0" u="none" strike="noStrike" dirty="0">
                          <a:solidFill>
                            <a:srgbClr val="000000"/>
                          </a:solidFill>
                          <a:effectLst/>
                          <a:latin typeface="Calibri" panose="020F0502020204030204" pitchFamily="34" charset="0"/>
                        </a:rPr>
                        <a:t> Fund - JTF)</a:t>
                      </a:r>
                    </a:p>
                  </a:txBody>
                  <a:tcPr marL="5189" marR="5189" marT="5189" marB="0" anchor="ctr">
                    <a:lnL w="6350" cap="flat" cmpd="sng" algn="ctr">
                      <a:solidFill>
                        <a:srgbClr val="FFFFFF"/>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1.029,6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1.029,6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181,7 </a:t>
                      </a:r>
                    </a:p>
                  </a:txBody>
                  <a:tcPr marL="5189" marR="5189" marT="5189" marB="0" anchor="ctr">
                    <a:lnL w="6350" cap="flat" cmpd="sng" algn="ctr">
                      <a:solidFill>
                        <a:srgbClr val="008080"/>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181,7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1.211,3 </a:t>
                      </a:r>
                    </a:p>
                  </a:txBody>
                  <a:tcPr marL="5189" marR="5189" marT="5189" marB="0" anchor="ctr">
                    <a:lnL w="6350" cap="flat" cmpd="sng" algn="ctr">
                      <a:solidFill>
                        <a:srgbClr val="008080"/>
                      </a:solidFill>
                      <a:prstDash val="solid"/>
                      <a:round/>
                      <a:headEnd type="none" w="med" len="med"/>
                      <a:tailEnd type="none" w="med" len="med"/>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1.211,3 </a:t>
                      </a:r>
                    </a:p>
                  </a:txBody>
                  <a:tcPr marL="5189" marR="5189" marT="5189" marB="0" anchor="ctr">
                    <a:lnL>
                      <a:noFill/>
                    </a:lnL>
                    <a:lnR w="6350" cap="flat" cmpd="sng" algn="ctr">
                      <a:solidFill>
                        <a:srgbClr val="00808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438461657"/>
                  </a:ext>
                </a:extLst>
              </a:tr>
              <a:tr h="228526">
                <a:tc>
                  <a:txBody>
                    <a:bodyPr/>
                    <a:lstStyle/>
                    <a:p>
                      <a:pPr algn="l" fontAlgn="ctr"/>
                      <a:r>
                        <a:rPr lang="it-IT" sz="700" b="0" i="0" u="none" strike="noStrike">
                          <a:solidFill>
                            <a:srgbClr val="000000"/>
                          </a:solidFill>
                          <a:effectLst/>
                          <a:latin typeface="Calibri" panose="020F0502020204030204" pitchFamily="34" charset="0"/>
                        </a:rPr>
                        <a:t>B) Programmi della Cooperazione Territoriale Europea (CTE)</a:t>
                      </a:r>
                    </a:p>
                  </a:txBody>
                  <a:tcPr marL="5189" marR="5189" marT="5189" marB="0" anchor="ctr">
                    <a:lnL w="6350" cap="flat" cmpd="sng" algn="ctr">
                      <a:solidFill>
                        <a:srgbClr val="FFFFFF"/>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947,7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947,7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299,3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299,3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1.247,0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1.247,0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extLst>
                  <a:ext uri="{0D108BD9-81ED-4DB2-BD59-A6C34878D82A}">
                    <a16:rowId xmlns:a16="http://schemas.microsoft.com/office/drawing/2014/main" val="1658463094"/>
                  </a:ext>
                </a:extLst>
              </a:tr>
              <a:tr h="228526">
                <a:tc>
                  <a:txBody>
                    <a:bodyPr/>
                    <a:lstStyle/>
                    <a:p>
                      <a:pPr algn="l" fontAlgn="ctr"/>
                      <a:r>
                        <a:rPr lang="it-IT" sz="700" b="0" i="0" u="none" strike="noStrike">
                          <a:solidFill>
                            <a:srgbClr val="000000"/>
                          </a:solidFill>
                          <a:effectLst/>
                          <a:latin typeface="Calibri" panose="020F0502020204030204" pitchFamily="34" charset="0"/>
                        </a:rPr>
                        <a:t>C) Interventi e programmi Complementari (POC)</a:t>
                      </a:r>
                    </a:p>
                  </a:txBody>
                  <a:tcPr marL="5189" marR="5189" marT="5189" marB="0" anchor="ctr">
                    <a:lnL w="6350" cap="flat" cmpd="sng" algn="ctr">
                      <a:solidFill>
                        <a:srgbClr val="FFFFFF"/>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5.643,1 </a:t>
                      </a:r>
                    </a:p>
                  </a:txBody>
                  <a:tcPr marL="5189" marR="5189" marT="5189" marB="0" anchor="ctr">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154,3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358,0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6.155,4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5.643,1 </a:t>
                      </a:r>
                    </a:p>
                  </a:txBody>
                  <a:tcPr marL="5189" marR="5189" marT="5189" marB="0" anchor="ctr">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154,3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358,0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6.155,4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extLst>
                  <a:ext uri="{0D108BD9-81ED-4DB2-BD59-A6C34878D82A}">
                    <a16:rowId xmlns:a16="http://schemas.microsoft.com/office/drawing/2014/main" val="1682520342"/>
                  </a:ext>
                </a:extLst>
              </a:tr>
              <a:tr h="228526">
                <a:tc>
                  <a:txBody>
                    <a:bodyPr/>
                    <a:lstStyle/>
                    <a:p>
                      <a:pPr algn="l" fontAlgn="ctr"/>
                      <a:r>
                        <a:rPr lang="it-IT" sz="700" b="0" i="0" u="none" strike="noStrike">
                          <a:solidFill>
                            <a:srgbClr val="000000"/>
                          </a:solidFill>
                          <a:effectLst/>
                          <a:latin typeface="Calibri" panose="020F0502020204030204" pitchFamily="34" charset="0"/>
                        </a:rPr>
                        <a:t>D) Fondo Sviluppo e Coesione (FSC)</a:t>
                      </a:r>
                    </a:p>
                  </a:txBody>
                  <a:tcPr marL="5189" marR="5189" marT="5189" marB="0" anchor="ctr">
                    <a:lnL w="6350" cap="flat" cmpd="sng" algn="ctr">
                      <a:solidFill>
                        <a:srgbClr val="FFFFFF"/>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49.199,6 </a:t>
                      </a:r>
                    </a:p>
                  </a:txBody>
                  <a:tcPr marL="5189" marR="5189" marT="5189" marB="0" anchor="ctr">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12.299,9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61.499,5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49.199,6 </a:t>
                      </a:r>
                    </a:p>
                  </a:txBody>
                  <a:tcPr marL="5189" marR="5189" marT="5189" marB="0" anchor="ctr">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12.299,9 </a:t>
                      </a:r>
                    </a:p>
                  </a:txBody>
                  <a:tcPr marL="5189" marR="5189" marT="5189" marB="0" anchor="ctr">
                    <a:lnL>
                      <a:noFill/>
                    </a:lnL>
                    <a:lnR>
                      <a:noFill/>
                    </a:lnR>
                    <a:lnT>
                      <a:noFill/>
                    </a:lnT>
                    <a:lnB>
                      <a:noFill/>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a:noFill/>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61.499,5 </a:t>
                      </a:r>
                    </a:p>
                  </a:txBody>
                  <a:tcPr marL="5189" marR="5189" marT="5189" marB="0" anchor="ctr">
                    <a:lnL>
                      <a:noFill/>
                    </a:lnL>
                    <a:lnR w="6350" cap="flat" cmpd="sng" algn="ctr">
                      <a:solidFill>
                        <a:srgbClr val="000000"/>
                      </a:solidFill>
                      <a:prstDash val="solid"/>
                      <a:round/>
                      <a:headEnd type="none" w="med" len="med"/>
                      <a:tailEnd type="none" w="med" len="med"/>
                    </a:lnR>
                    <a:lnT>
                      <a:noFill/>
                    </a:lnT>
                    <a:lnB>
                      <a:noFill/>
                    </a:lnB>
                    <a:solidFill>
                      <a:srgbClr val="CCFFFF"/>
                    </a:solidFill>
                  </a:tcPr>
                </a:tc>
                <a:extLst>
                  <a:ext uri="{0D108BD9-81ED-4DB2-BD59-A6C34878D82A}">
                    <a16:rowId xmlns:a16="http://schemas.microsoft.com/office/drawing/2014/main" val="3965849166"/>
                  </a:ext>
                </a:extLst>
              </a:tr>
              <a:tr h="228526">
                <a:tc>
                  <a:txBody>
                    <a:bodyPr/>
                    <a:lstStyle/>
                    <a:p>
                      <a:pPr algn="l" fontAlgn="ctr"/>
                      <a:r>
                        <a:rPr lang="it-IT" sz="700" b="0" i="0" u="none" strike="noStrike">
                          <a:solidFill>
                            <a:srgbClr val="000000"/>
                          </a:solidFill>
                          <a:effectLst/>
                          <a:latin typeface="Calibri" panose="020F0502020204030204" pitchFamily="34" charset="0"/>
                        </a:rPr>
                        <a:t>E) Risorse ordinarie dedicate alla coesione</a:t>
                      </a:r>
                    </a:p>
                  </a:txBody>
                  <a:tcPr marL="5189" marR="5189" marT="5189" marB="0" anchor="ctr">
                    <a:lnL w="6350" cap="flat" cmpd="sng" algn="ctr">
                      <a:solidFill>
                        <a:srgbClr val="FFFFFF"/>
                      </a:solidFill>
                      <a:prstDash val="solid"/>
                      <a:round/>
                      <a:headEnd type="none" w="med" len="med"/>
                      <a:tailEnd type="none" w="med" len="med"/>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  </a:t>
                      </a:r>
                    </a:p>
                  </a:txBody>
                  <a:tcPr marL="5189" marR="5189" marT="5189"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83,3 </a:t>
                      </a:r>
                    </a:p>
                  </a:txBody>
                  <a:tcPr marL="5189" marR="5189" marT="51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127,4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17,7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228,4 </a:t>
                      </a:r>
                    </a:p>
                  </a:txBody>
                  <a:tcPr marL="5189" marR="5189" marT="5189"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83,3 </a:t>
                      </a:r>
                    </a:p>
                  </a:txBody>
                  <a:tcPr marL="5189" marR="5189" marT="5189"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127,4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0" i="0" u="none" strike="noStrike">
                          <a:solidFill>
                            <a:srgbClr val="000000"/>
                          </a:solidFill>
                          <a:effectLst/>
                          <a:latin typeface="Calibri" panose="020F0502020204030204" pitchFamily="34" charset="0"/>
                        </a:rPr>
                        <a:t>                      17,7 </a:t>
                      </a:r>
                    </a:p>
                  </a:txBody>
                  <a:tcPr marL="5189" marR="5189" marT="5189" marB="0" anchor="ctr">
                    <a:lnL>
                      <a:noFill/>
                    </a:lnL>
                    <a:lnR>
                      <a:noFill/>
                    </a:lnR>
                    <a:lnT>
                      <a:noFill/>
                    </a:lnT>
                    <a:lnB w="6350" cap="flat" cmpd="sng" algn="ctr">
                      <a:solidFill>
                        <a:srgbClr val="333399"/>
                      </a:solidFill>
                      <a:prstDash val="solid"/>
                      <a:round/>
                      <a:headEnd type="none" w="med" len="med"/>
                      <a:tailEnd type="none" w="med" len="med"/>
                    </a:lnB>
                    <a:solidFill>
                      <a:srgbClr val="CCFFFF"/>
                    </a:solidFill>
                  </a:tcPr>
                </a:tc>
                <a:tc>
                  <a:txBody>
                    <a:bodyPr/>
                    <a:lstStyle/>
                    <a:p>
                      <a:pPr algn="l" fontAlgn="ctr"/>
                      <a:r>
                        <a:rPr lang="it-IT" sz="700" b="1" i="0" u="none" strike="noStrike">
                          <a:solidFill>
                            <a:srgbClr val="000000"/>
                          </a:solidFill>
                          <a:effectLst/>
                          <a:latin typeface="Calibri" panose="020F0502020204030204" pitchFamily="34" charset="0"/>
                        </a:rPr>
                        <a:t>                    228,4 </a:t>
                      </a:r>
                    </a:p>
                  </a:txBody>
                  <a:tcPr marL="5189" marR="5189" marT="5189"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99"/>
                      </a:solidFill>
                      <a:prstDash val="solid"/>
                      <a:round/>
                      <a:headEnd type="none" w="med" len="med"/>
                      <a:tailEnd type="none" w="med" len="med"/>
                    </a:lnB>
                    <a:solidFill>
                      <a:srgbClr val="CCFFFF"/>
                    </a:solidFill>
                  </a:tcPr>
                </a:tc>
                <a:extLst>
                  <a:ext uri="{0D108BD9-81ED-4DB2-BD59-A6C34878D82A}">
                    <a16:rowId xmlns:a16="http://schemas.microsoft.com/office/drawing/2014/main" val="2276681704"/>
                  </a:ext>
                </a:extLst>
              </a:tr>
              <a:tr h="278516">
                <a:tc>
                  <a:txBody>
                    <a:bodyPr/>
                    <a:lstStyle/>
                    <a:p>
                      <a:pPr algn="l" fontAlgn="ctr"/>
                      <a:r>
                        <a:rPr lang="it-IT" sz="700" b="1" i="0" u="none" strike="noStrike">
                          <a:solidFill>
                            <a:srgbClr val="000000"/>
                          </a:solidFill>
                          <a:effectLst/>
                          <a:latin typeface="Calibri" panose="020F0502020204030204" pitchFamily="34" charset="0"/>
                        </a:rPr>
                        <a:t>TOTALE</a:t>
                      </a:r>
                    </a:p>
                  </a:txBody>
                  <a:tcPr marL="5189" marR="5189" marT="5189" marB="0" anchor="ctr">
                    <a:lnL w="6350" cap="flat" cmpd="sng" algn="ctr">
                      <a:solidFill>
                        <a:srgbClr val="FFFFFF"/>
                      </a:solidFill>
                      <a:prstDash val="solid"/>
                      <a:round/>
                      <a:headEnd type="none" w="med" len="med"/>
                      <a:tailEnd type="none" w="med" len="med"/>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31.670,9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dirty="0">
                          <a:solidFill>
                            <a:srgbClr val="000000"/>
                          </a:solidFill>
                          <a:effectLst/>
                          <a:latin typeface="Calibri" panose="020F0502020204030204" pitchFamily="34" charset="0"/>
                        </a:rPr>
                        <a:t>               10.508,6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947,7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dirty="0">
                          <a:solidFill>
                            <a:srgbClr val="000000"/>
                          </a:solidFill>
                          <a:effectLst/>
                          <a:latin typeface="Calibri" panose="020F0502020204030204" pitchFamily="34" charset="0"/>
                        </a:rPr>
                        <a:t>               43.127,2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71.217,3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28.178,1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675,0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100.070,4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102.888,2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38.686,7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1.622,7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143.197,6 </a:t>
                      </a:r>
                    </a:p>
                  </a:txBody>
                  <a:tcPr marL="5189" marR="5189" marT="5189" marB="0" anchor="ctr">
                    <a:lnL>
                      <a:noFill/>
                    </a:lnL>
                    <a:lnR>
                      <a:noFill/>
                    </a:lnR>
                    <a:lnT w="6350" cap="flat" cmpd="sng" algn="ctr">
                      <a:solidFill>
                        <a:srgbClr val="333399"/>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extLst>
                  <a:ext uri="{0D108BD9-81ED-4DB2-BD59-A6C34878D82A}">
                    <a16:rowId xmlns:a16="http://schemas.microsoft.com/office/drawing/2014/main" val="526415023"/>
                  </a:ext>
                </a:extLst>
              </a:tr>
              <a:tr h="164252">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dirty="0">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tc>
                  <a:txBody>
                    <a:bodyPr/>
                    <a:lstStyle/>
                    <a:p>
                      <a:pPr algn="l" fontAlgn="ctr"/>
                      <a:r>
                        <a:rPr lang="it-IT" sz="700" b="1" i="0" u="none" strike="noStrike">
                          <a:solidFill>
                            <a:srgbClr val="000000"/>
                          </a:solidFill>
                          <a:effectLst/>
                          <a:latin typeface="Calibri" panose="020F0502020204030204" pitchFamily="34" charset="0"/>
                        </a:rPr>
                        <a:t> </a:t>
                      </a:r>
                    </a:p>
                  </a:txBody>
                  <a:tcPr marL="5189" marR="5189" marT="5189" marB="0" anchor="ctr">
                    <a:lnL>
                      <a:noFill/>
                    </a:lnL>
                    <a:lnR>
                      <a:noFill/>
                    </a:lnR>
                    <a:lnT w="12700" cap="flat" cmpd="sng" algn="ctr">
                      <a:solidFill>
                        <a:srgbClr val="00808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10381853"/>
                  </a:ext>
                </a:extLst>
              </a:tr>
              <a:tr h="442768">
                <a:tc gridSpan="13">
                  <a:txBody>
                    <a:bodyPr/>
                    <a:lstStyle/>
                    <a:p>
                      <a:pPr algn="l" fontAlgn="ctr"/>
                      <a:r>
                        <a:rPr lang="it-IT" sz="700" b="0" i="1" u="none" strike="noStrike" dirty="0">
                          <a:solidFill>
                            <a:srgbClr val="000000"/>
                          </a:solidFill>
                          <a:effectLst/>
                          <a:latin typeface="Calibri" panose="020F0502020204030204" pitchFamily="34" charset="0"/>
                        </a:rPr>
                        <a:t>Fonte: Per i Fondi Strutturali - elaborazioni </a:t>
                      </a:r>
                      <a:r>
                        <a:rPr lang="it-IT" sz="700" b="0" i="1" u="none" strike="noStrike" dirty="0" err="1">
                          <a:solidFill>
                            <a:srgbClr val="000000"/>
                          </a:solidFill>
                          <a:effectLst/>
                          <a:latin typeface="Calibri" panose="020F0502020204030204" pitchFamily="34" charset="0"/>
                        </a:rPr>
                        <a:t>DPCoe-Nuvap</a:t>
                      </a:r>
                      <a:r>
                        <a:rPr lang="it-IT" sz="700" b="0" i="1" u="none" strike="noStrike" dirty="0">
                          <a:solidFill>
                            <a:srgbClr val="000000"/>
                          </a:solidFill>
                          <a:effectLst/>
                          <a:latin typeface="Calibri" panose="020F0502020204030204" pitchFamily="34" charset="0"/>
                        </a:rPr>
                        <a:t> su dati della Piattaforma della Commissione Europea Sistema comune di gestione condivisa dei fondi; per i Fondi nazionali - elaborazioni </a:t>
                      </a:r>
                      <a:r>
                        <a:rPr lang="it-IT" sz="700" b="0" i="1" u="none" strike="noStrike" dirty="0" err="1">
                          <a:solidFill>
                            <a:srgbClr val="000000"/>
                          </a:solidFill>
                          <a:effectLst/>
                          <a:latin typeface="Calibri" panose="020F0502020204030204" pitchFamily="34" charset="0"/>
                        </a:rPr>
                        <a:t>DPCoe-Nuvap</a:t>
                      </a:r>
                      <a:r>
                        <a:rPr lang="it-IT" sz="700" b="0" i="1" u="none" strike="noStrike" dirty="0">
                          <a:solidFill>
                            <a:srgbClr val="000000"/>
                          </a:solidFill>
                          <a:effectLst/>
                          <a:latin typeface="Calibri" panose="020F0502020204030204" pitchFamily="34" charset="0"/>
                        </a:rPr>
                        <a:t> su dati riportati nei provvedimenti nazionali rilevanti (disposizioni di legge e delibere del CIPE).</a:t>
                      </a:r>
                    </a:p>
                  </a:txBody>
                  <a:tcPr marL="5189" marR="5189" marT="5189"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598845656"/>
                  </a:ext>
                </a:extLst>
              </a:tr>
              <a:tr h="153973">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FF0000"/>
                        </a:solidFill>
                        <a:effectLst/>
                        <a:latin typeface="Calibri" panose="020F0502020204030204" pitchFamily="34" charset="0"/>
                      </a:endParaRPr>
                    </a:p>
                  </a:txBody>
                  <a:tcPr marL="5189" marR="5189" marT="5189" marB="0" anchor="ctr">
                    <a:lnL>
                      <a:noFill/>
                    </a:lnL>
                    <a:lnR>
                      <a:noFill/>
                    </a:lnR>
                    <a:lnT>
                      <a:noFill/>
                    </a:lnT>
                    <a:lnB>
                      <a:noFill/>
                    </a:lnB>
                  </a:tcPr>
                </a:tc>
                <a:extLst>
                  <a:ext uri="{0D108BD9-81ED-4DB2-BD59-A6C34878D82A}">
                    <a16:rowId xmlns:a16="http://schemas.microsoft.com/office/drawing/2014/main" val="4232271518"/>
                  </a:ext>
                </a:extLst>
              </a:tr>
              <a:tr h="153973">
                <a:tc>
                  <a:txBody>
                    <a:bodyPr/>
                    <a:lstStyle/>
                    <a:p>
                      <a:pPr algn="l" fontAlgn="ctr"/>
                      <a:r>
                        <a:rPr lang="it-IT" sz="700" b="0" i="1" u="none" strike="noStrike">
                          <a:solidFill>
                            <a:srgbClr val="000000"/>
                          </a:solidFill>
                          <a:effectLst/>
                          <a:latin typeface="Calibri" panose="020F0502020204030204" pitchFamily="34" charset="0"/>
                        </a:rPr>
                        <a:t>Note:</a:t>
                      </a: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1"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000000"/>
                        </a:solidFill>
                        <a:effectLst/>
                        <a:latin typeface="Calibri" panose="020F0502020204030204" pitchFamily="34" charset="0"/>
                      </a:endParaRPr>
                    </a:p>
                  </a:txBody>
                  <a:tcPr marL="5189" marR="5189" marT="5189" marB="0" anchor="ctr">
                    <a:lnL>
                      <a:noFill/>
                    </a:lnL>
                    <a:lnR>
                      <a:noFill/>
                    </a:lnR>
                    <a:lnT>
                      <a:noFill/>
                    </a:lnT>
                    <a:lnB>
                      <a:noFill/>
                    </a:lnB>
                  </a:tcPr>
                </a:tc>
                <a:tc>
                  <a:txBody>
                    <a:bodyPr/>
                    <a:lstStyle/>
                    <a:p>
                      <a:pPr algn="l" fontAlgn="ctr"/>
                      <a:endParaRPr lang="it-IT" sz="700" b="0" i="0" u="none" strike="noStrike">
                        <a:solidFill>
                          <a:srgbClr val="FF0000"/>
                        </a:solidFill>
                        <a:effectLst/>
                        <a:latin typeface="Calibri" panose="020F0502020204030204" pitchFamily="34" charset="0"/>
                      </a:endParaRPr>
                    </a:p>
                  </a:txBody>
                  <a:tcPr marL="5189" marR="5189" marT="5189" marB="0" anchor="ctr">
                    <a:lnL>
                      <a:noFill/>
                    </a:lnL>
                    <a:lnR>
                      <a:noFill/>
                    </a:lnR>
                    <a:lnT>
                      <a:noFill/>
                    </a:lnT>
                    <a:lnB>
                      <a:noFill/>
                    </a:lnB>
                  </a:tcPr>
                </a:tc>
                <a:extLst>
                  <a:ext uri="{0D108BD9-81ED-4DB2-BD59-A6C34878D82A}">
                    <a16:rowId xmlns:a16="http://schemas.microsoft.com/office/drawing/2014/main" val="575722970"/>
                  </a:ext>
                </a:extLst>
              </a:tr>
              <a:tr h="628445">
                <a:tc gridSpan="13">
                  <a:txBody>
                    <a:bodyPr/>
                    <a:lstStyle/>
                    <a:p>
                      <a:pPr algn="l" fontAlgn="t"/>
                      <a:r>
                        <a:rPr lang="it-IT" sz="700" b="0" i="0" u="none" strike="noStrike" dirty="0">
                          <a:solidFill>
                            <a:srgbClr val="000000"/>
                          </a:solidFill>
                          <a:effectLst/>
                          <a:latin typeface="Calibri" panose="020F0502020204030204" pitchFamily="34" charset="0"/>
                        </a:rPr>
                        <a:t>Nelle colonne: la macro area "Mezzogiorno" si riferisce al Mezzogiorno geografico (territori delle regioni Abruzzo, Molise, Campania, Basilicata, Puglia, Calabria, Sicilia e Sardegna) e la macro area "Centro-Nord" si riferisce al Centro-Nord geografico (territori delle regioni Valle d’Aosta, Piemonte, Liguria, Lombardia, Veneto, Provincie di Trento e Bolzano, Friuli Venezia Giulia, Emilia Romagna, Marche, Toscana, Umbria e Lazio). Nei casi in cui non sia  possibile assegnare le risorse ad una macro area esse sono state inserite nella colonna  "Non ripartito". </a:t>
                      </a:r>
                      <a:br>
                        <a:rPr lang="it-IT" sz="700" b="0" i="0" u="none" strike="noStrike" dirty="0">
                          <a:solidFill>
                            <a:srgbClr val="000000"/>
                          </a:solidFill>
                          <a:effectLst/>
                          <a:latin typeface="Calibri" panose="020F0502020204030204" pitchFamily="34" charset="0"/>
                        </a:rPr>
                      </a:br>
                      <a:br>
                        <a:rPr lang="it-IT" sz="700" b="0" i="0" u="none" strike="noStrike" dirty="0">
                          <a:solidFill>
                            <a:srgbClr val="000000"/>
                          </a:solidFill>
                          <a:effectLst/>
                          <a:latin typeface="Calibri" panose="020F0502020204030204" pitchFamily="34" charset="0"/>
                        </a:rPr>
                      </a:br>
                      <a:r>
                        <a:rPr lang="it-IT" sz="700" b="0" i="0" u="none" strike="noStrike" dirty="0">
                          <a:solidFill>
                            <a:srgbClr val="000000"/>
                          </a:solidFill>
                          <a:effectLst/>
                          <a:latin typeface="Calibri" panose="020F0502020204030204" pitchFamily="34" charset="0"/>
                        </a:rPr>
                        <a:t>Le note esplicative alla tabella sono esplicitate nel foglio "Note alla Tavola risorse" del presente documento. </a:t>
                      </a:r>
                    </a:p>
                  </a:txBody>
                  <a:tcPr marL="5189" marR="5189" marT="5189" marB="0">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94830615"/>
                  </a:ext>
                </a:extLst>
              </a:tr>
            </a:tbl>
          </a:graphicData>
        </a:graphic>
      </p:graphicFrame>
    </p:spTree>
    <p:extLst>
      <p:ext uri="{BB962C8B-B14F-4D97-AF65-F5344CB8AC3E}">
        <p14:creationId xmlns:p14="http://schemas.microsoft.com/office/powerpoint/2010/main" val="233638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Inclusione e lotta alla povertà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fontScale="62500" lnSpcReduction="20000"/>
          </a:bodyPr>
          <a:lstStyle/>
          <a:p>
            <a:pPr marL="0" indent="0" algn="just">
              <a:buNone/>
            </a:pPr>
            <a:r>
              <a:rPr lang="it-IT" sz="2900" b="1" dirty="0">
                <a:solidFill>
                  <a:srgbClr val="1C2024"/>
                </a:solidFill>
                <a:effectLst/>
                <a:ea typeface="Times New Roman" panose="02020603050405020304" pitchFamily="18" charset="0"/>
              </a:rPr>
              <a:t>Il Programma Nazionale Inclusione e lotta alla povertà 2021-2027</a:t>
            </a:r>
            <a:r>
              <a:rPr lang="it-IT" sz="2900" dirty="0">
                <a:solidFill>
                  <a:srgbClr val="1C2024"/>
                </a:solidFill>
                <a:effectLst/>
                <a:ea typeface="Times New Roman" panose="02020603050405020304" pitchFamily="18" charset="0"/>
              </a:rPr>
              <a:t>, </a:t>
            </a:r>
            <a:r>
              <a:rPr lang="it-IT" sz="2900" i="1" dirty="0">
                <a:solidFill>
                  <a:srgbClr val="1C2024"/>
                </a:solidFill>
                <a:effectLst/>
                <a:ea typeface="Times New Roman" panose="02020603050405020304" pitchFamily="18" charset="0"/>
              </a:rPr>
              <a:t>a titolarità del Ministero del Lavoro e delle Politiche sociali</a:t>
            </a:r>
            <a:r>
              <a:rPr lang="it-IT" sz="2900" dirty="0">
                <a:solidFill>
                  <a:srgbClr val="1C2024"/>
                </a:solidFill>
                <a:effectLst/>
                <a:ea typeface="Times New Roman" panose="02020603050405020304" pitchFamily="18" charset="0"/>
              </a:rPr>
              <a:t>, prevede misure riguardanti gli </a:t>
            </a:r>
            <a:r>
              <a:rPr lang="it-IT" sz="2900" dirty="0">
                <a:effectLst/>
                <a:ea typeface="Times New Roman" panose="02020603050405020304" pitchFamily="18" charset="0"/>
              </a:rPr>
              <a:t>alloggi e servizi di assistenza sociale correlati. </a:t>
            </a:r>
          </a:p>
          <a:p>
            <a:pPr marL="0" indent="0">
              <a:buNone/>
            </a:pPr>
            <a:r>
              <a:rPr lang="it-IT" sz="2900" b="1" dirty="0">
                <a:effectLst/>
                <a:ea typeface="Calibri" panose="020F0502020204030204" pitchFamily="34" charset="0"/>
                <a:cs typeface="Calibri" panose="020F0502020204030204" pitchFamily="34" charset="0"/>
              </a:rPr>
              <a:t>Operazioni pianificate di importanza strategica : percorsi di adattamento degli spazi per favorire l’autonomia di persone con disabilità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a:effectLst/>
                <a:ea typeface="Calibri" panose="020F0502020204030204" pitchFamily="34" charset="0"/>
                <a:cs typeface="Calibri" panose="020F0502020204030204" pitchFamily="34" charset="0"/>
              </a:rPr>
              <a:t>Data inizio</a:t>
            </a:r>
            <a:r>
              <a:rPr lang="it-IT" sz="2900" dirty="0">
                <a:effectLst/>
                <a:ea typeface="Calibri" panose="020F0502020204030204" pitchFamily="34" charset="0"/>
                <a:cs typeface="Calibri" panose="020F0502020204030204" pitchFamily="34" charset="0"/>
              </a:rPr>
              <a:t>: Attivazione nel secondo semestre 2023 - Data fine: Dicembre 2028.  Budget previsto: 40 </a:t>
            </a:r>
            <a:r>
              <a:rPr lang="it-IT" sz="2900" dirty="0" err="1">
                <a:effectLst/>
                <a:ea typeface="Calibri" panose="020F0502020204030204" pitchFamily="34" charset="0"/>
                <a:cs typeface="Calibri" panose="020F0502020204030204" pitchFamily="34" charset="0"/>
              </a:rPr>
              <a:t>Meuro</a:t>
            </a:r>
            <a:r>
              <a:rPr lang="it-IT" sz="2900" dirty="0">
                <a:effectLst/>
                <a:ea typeface="Calibri" panose="020F0502020204030204" pitchFamily="34" charset="0"/>
                <a:cs typeface="Calibri" panose="020F0502020204030204" pitchFamily="34" charset="0"/>
              </a:rPr>
              <a:t>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err="1">
                <a:effectLst/>
                <a:ea typeface="Calibri" panose="020F0502020204030204" pitchFamily="34" charset="0"/>
                <a:cs typeface="Times New Roman" panose="02020603050405020304" pitchFamily="18" charset="0"/>
              </a:rPr>
              <a:t>Priorita</a:t>
            </a:r>
            <a:r>
              <a:rPr lang="it-IT" sz="2900" b="1" dirty="0">
                <a:effectLst/>
                <a:ea typeface="Calibri" panose="020F0502020204030204" pitchFamily="34" charset="0"/>
                <a:cs typeface="Times New Roman" panose="02020603050405020304" pitchFamily="18" charset="0"/>
              </a:rPr>
              <a:t>̀ 4. Interventi Infrastrutturali per l'inclusione socio-economica - Obiettivo specifico: RSO4.3 </a:t>
            </a:r>
            <a:endParaRPr lang="it-IT" sz="2900" dirty="0">
              <a:effectLst/>
              <a:ea typeface="Calibri" panose="020F0502020204030204" pitchFamily="34" charset="0"/>
              <a:cs typeface="Times New Roman" panose="02020603050405020304" pitchFamily="18" charset="0"/>
            </a:endParaRPr>
          </a:p>
          <a:p>
            <a:pPr marL="0" indent="0">
              <a:buNone/>
            </a:pPr>
            <a:r>
              <a:rPr lang="it-IT" sz="2900" dirty="0">
                <a:effectLst/>
                <a:ea typeface="Times New Roman" panose="02020603050405020304" pitchFamily="18" charset="0"/>
                <a:cs typeface="Times New Roman" panose="02020603050405020304" pitchFamily="18" charset="0"/>
              </a:rPr>
              <a:t>Gli interventi previsti riguarderanno:</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Calibri" panose="020F0502020204030204" pitchFamily="34" charset="0"/>
                <a:cs typeface="Times New Roman" panose="02020603050405020304" pitchFamily="18" charset="0"/>
              </a:rPr>
              <a:t>Interventi infrastrutturali a favore dell’autonomia delle persone non autosufficienti</a:t>
            </a:r>
            <a:r>
              <a:rPr lang="it-IT" sz="2900" dirty="0">
                <a:effectLst/>
                <a:ea typeface="Calibri" panose="020F0502020204030204" pitchFamily="34" charset="0"/>
                <a:cs typeface="Times New Roman" panose="02020603050405020304" pitchFamily="18" charset="0"/>
              </a:rPr>
              <a:t>, con particolare riferimento alle persone anziane: riconversione e ristrutturazione di immobili, attraverso strutture alloggiative e dotazioni strumentali innovative (servizi accessori), </a:t>
            </a:r>
            <a:r>
              <a:rPr lang="it-IT" sz="2900" dirty="0">
                <a:effectLst/>
                <a:ea typeface="Times New Roman" panose="02020603050405020304" pitchFamily="18" charset="0"/>
                <a:cs typeface="Times New Roman" panose="02020603050405020304" pitchFamily="18" charset="0"/>
              </a:rPr>
              <a:t>creazione di soluzioni diffuse sul territorio destinate a individui o piccoli gruppi, anche attraverso il coinvolgimento di enti pubblici e/o privati</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first </a:t>
            </a:r>
            <a:r>
              <a:rPr lang="it-IT" sz="2900" dirty="0">
                <a:effectLst/>
                <a:ea typeface="Times New Roman" panose="02020603050405020304" pitchFamily="18" charset="0"/>
                <a:cs typeface="Times New Roman" panose="02020603050405020304" pitchFamily="18" charset="0"/>
              </a:rPr>
              <a:t>per il contrasto alla grave emarginazione adulta e alla condizione dei senza dimora e 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temporaneo </a:t>
            </a:r>
            <a:r>
              <a:rPr lang="it-IT" sz="2900" dirty="0">
                <a:effectLst/>
                <a:ea typeface="Times New Roman" panose="02020603050405020304" pitchFamily="18" charset="0"/>
                <a:cs typeface="Times New Roman" panose="02020603050405020304" pitchFamily="18" charset="0"/>
              </a:rPr>
              <a:t>per situazioni di emergenza </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Times New Roman" panose="02020603050405020304" pitchFamily="18" charset="0"/>
                <a:cs typeface="Times New Roman" panose="02020603050405020304" pitchFamily="18" charset="0"/>
              </a:rPr>
              <a:t>Interventi di riqualificazione di immobili da adibire ad assistenza alloggiativa di ampio respiro</a:t>
            </a:r>
            <a:r>
              <a:rPr lang="it-IT" sz="2900" dirty="0">
                <a:effectLst/>
                <a:ea typeface="Times New Roman" panose="02020603050405020304" pitchFamily="18" charset="0"/>
                <a:cs typeface="Times New Roman" panose="02020603050405020304" pitchFamily="18" charset="0"/>
              </a:rPr>
              <a:t>, per i nuclei familiari in difficoltà estrema che non possono immediatamente accedere all'edilizia residenziale pubblica e che necessitino di una presa in carico continuativa</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Costituzione e potenziamento di </a:t>
            </a:r>
            <a:r>
              <a:rPr lang="it-IT" sz="2900" b="1" dirty="0">
                <a:effectLst/>
                <a:ea typeface="Times New Roman" panose="02020603050405020304" pitchFamily="18" charset="0"/>
                <a:cs typeface="Times New Roman" panose="02020603050405020304" pitchFamily="18" charset="0"/>
              </a:rPr>
              <a:t>Centri di servizio per il contrasto alla </a:t>
            </a:r>
            <a:r>
              <a:rPr lang="it-IT" sz="2900" b="1" dirty="0" err="1">
                <a:effectLst/>
                <a:ea typeface="Times New Roman" panose="02020603050405020304" pitchFamily="18" charset="0"/>
                <a:cs typeface="Times New Roman" panose="02020603050405020304" pitchFamily="18" charset="0"/>
              </a:rPr>
              <a:t>poverta</a:t>
            </a:r>
            <a:r>
              <a:rPr lang="it-IT" sz="2900" b="1" dirty="0">
                <a:effectLst/>
                <a:ea typeface="Times New Roman" panose="02020603050405020304" pitchFamily="18" charset="0"/>
                <a:cs typeface="Times New Roman" panose="02020603050405020304" pitchFamily="18" charset="0"/>
              </a:rPr>
              <a:t>̀ a livello territoriale</a:t>
            </a:r>
            <a:r>
              <a:rPr lang="it-IT" sz="2900" dirty="0">
                <a:effectLst/>
                <a:ea typeface="Times New Roman" panose="02020603050405020304" pitchFamily="18" charset="0"/>
                <a:cs typeface="Times New Roman" panose="02020603050405020304" pitchFamily="18" charset="0"/>
              </a:rPr>
              <a:t>, per l’accoglienza di breve e brevissimo periodo: presidio sociale, di ristorazione, di domiciliazione (rafforzamento del sistema di accoglienza per le persone e i nuclei familiari in condizione di elevata </a:t>
            </a:r>
            <a:r>
              <a:rPr lang="it-IT" sz="2900" dirty="0" err="1">
                <a:effectLst/>
                <a:ea typeface="Times New Roman" panose="02020603050405020304" pitchFamily="18" charset="0"/>
                <a:cs typeface="Times New Roman" panose="02020603050405020304" pitchFamily="18" charset="0"/>
              </a:rPr>
              <a:t>marginalita</a:t>
            </a:r>
            <a:r>
              <a:rPr lang="it-IT" sz="2900" dirty="0">
                <a:effectLst/>
                <a:ea typeface="Times New Roman" panose="02020603050405020304" pitchFamily="18" charset="0"/>
                <a:cs typeface="Times New Roman" panose="02020603050405020304" pitchFamily="18" charset="0"/>
              </a:rPr>
              <a:t>̀ sociale)</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riqualificazione degli insediamenti e di </a:t>
            </a:r>
            <a:r>
              <a:rPr lang="it-IT" sz="2900" b="1" dirty="0">
                <a:effectLst/>
                <a:ea typeface="Times New Roman" panose="02020603050405020304" pitchFamily="18" charset="0"/>
                <a:cs typeface="Times New Roman" panose="02020603050405020304" pitchFamily="18" charset="0"/>
              </a:rPr>
              <a:t>pianificazione/attuazione di soluzioni alloggiative dignitose, in collaborazione con gli enti locali</a:t>
            </a:r>
            <a:r>
              <a:rPr lang="it-IT" sz="2900" dirty="0">
                <a:effectLst/>
                <a:ea typeface="Times New Roman" panose="02020603050405020304" pitchFamily="18" charset="0"/>
                <a:cs typeface="Times New Roman" panose="02020603050405020304" pitchFamily="18" charset="0"/>
              </a:rPr>
              <a:t> e mediante l’attivazione di percorsi di integrazione alloggiativa per coloro che si muovono sul territorio italiano in base alla </a:t>
            </a:r>
            <a:r>
              <a:rPr lang="it-IT" sz="2900" dirty="0" err="1">
                <a:effectLst/>
                <a:ea typeface="Times New Roman" panose="02020603050405020304" pitchFamily="18" charset="0"/>
                <a:cs typeface="Times New Roman" panose="02020603050405020304" pitchFamily="18" charset="0"/>
              </a:rPr>
              <a:t>stagionalita</a:t>
            </a:r>
            <a:r>
              <a:rPr lang="it-IT" sz="2900" dirty="0">
                <a:effectLst/>
                <a:ea typeface="Times New Roman" panose="02020603050405020304" pitchFamily="18" charset="0"/>
                <a:cs typeface="Times New Roman" panose="02020603050405020304" pitchFamily="18" charset="0"/>
              </a:rPr>
              <a:t>̀ delle colture. </a:t>
            </a: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002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571500" y="365125"/>
            <a:ext cx="10782300" cy="1062231"/>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Regionale FESR 2021-2027 ABRUZZO</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571500" y="1309511"/>
            <a:ext cx="10782300" cy="4492978"/>
          </a:xfrm>
        </p:spPr>
        <p:txBody>
          <a:bodyPr>
            <a:normAutofit fontScale="92500" lnSpcReduction="20000"/>
          </a:bodyPr>
          <a:lstStyle/>
          <a:p>
            <a:pPr marL="0" indent="0">
              <a:buNone/>
            </a:pPr>
            <a:r>
              <a:rPr lang="it-IT" sz="2000" b="1" dirty="0">
                <a:solidFill>
                  <a:srgbClr val="000000"/>
                </a:solidFill>
                <a:effectLst/>
                <a:ea typeface="Times New Roman" panose="02020603050405020304" pitchFamily="18" charset="0"/>
              </a:rPr>
              <a:t>PRIORITA' V - Riequilibrare l’Abruzzo per un benessere diffuso</a:t>
            </a:r>
            <a:endParaRPr lang="it-IT" sz="2000" dirty="0">
              <a:effectLst/>
              <a:ea typeface="Times New Roman" panose="02020603050405020304" pitchFamily="18" charset="0"/>
            </a:endParaRPr>
          </a:p>
          <a:p>
            <a:pPr marL="0" indent="0">
              <a:buNone/>
            </a:pPr>
            <a:r>
              <a:rPr lang="it-IT" sz="1900" dirty="0">
                <a:solidFill>
                  <a:srgbClr val="000000"/>
                </a:solidFill>
                <a:effectLst/>
                <a:ea typeface="Times New Roman" panose="02020603050405020304" pitchFamily="18" charset="0"/>
              </a:rPr>
              <a:t>L’OP5 è l’obiettivo attraverso il quale favorire il consolidamento della </a:t>
            </a:r>
            <a:r>
              <a:rPr lang="it-IT" sz="1900" dirty="0" err="1">
                <a:solidFill>
                  <a:srgbClr val="000000"/>
                </a:solidFill>
                <a:effectLst/>
                <a:ea typeface="Times New Roman" panose="02020603050405020304" pitchFamily="18" charset="0"/>
              </a:rPr>
              <a:t>comunita</a:t>
            </a:r>
            <a:r>
              <a:rPr lang="it-IT" sz="1900" dirty="0">
                <a:solidFill>
                  <a:srgbClr val="000000"/>
                </a:solidFill>
                <a:effectLst/>
                <a:ea typeface="Times New Roman" panose="02020603050405020304" pitchFamily="18" charset="0"/>
              </a:rPr>
              <a:t>̀ regionale e la maggiore coesione delle proprie </a:t>
            </a:r>
            <a:r>
              <a:rPr lang="it-IT" sz="1900" dirty="0" err="1">
                <a:solidFill>
                  <a:srgbClr val="000000"/>
                </a:solidFill>
                <a:effectLst/>
                <a:ea typeface="Times New Roman" panose="02020603050405020304" pitchFamily="18" charset="0"/>
              </a:rPr>
              <a:t>comunita</a:t>
            </a:r>
            <a:r>
              <a:rPr lang="it-IT" sz="1900" dirty="0">
                <a:solidFill>
                  <a:srgbClr val="000000"/>
                </a:solidFill>
                <a:effectLst/>
                <a:ea typeface="Times New Roman" panose="02020603050405020304" pitchFamily="18" charset="0"/>
              </a:rPr>
              <a:t>̀ locali. Saranno sostenute azioni per contrastare lo spopolamento delle aree interne e a mettere in connessione i Comuni tra loro e con i cittadini. </a:t>
            </a:r>
            <a:endParaRPr lang="it-IT" sz="1900" dirty="0">
              <a:effectLst/>
              <a:ea typeface="Times New Roman" panose="02020603050405020304" pitchFamily="18" charset="0"/>
            </a:endParaRPr>
          </a:p>
          <a:p>
            <a:pPr marL="0" indent="0">
              <a:buNone/>
            </a:pPr>
            <a:r>
              <a:rPr lang="it-IT" sz="1900" b="1" dirty="0">
                <a:effectLst/>
                <a:ea typeface="Times New Roman" panose="02020603050405020304" pitchFamily="18" charset="0"/>
              </a:rPr>
              <a:t>OS 5.1 Promuovere lo sviluppo sociale, economico e ambientale integrato e inclusivo, la cultura, il patrimonio naturale, il turismo sostenibile e la sicurezza nelle aree urbane </a:t>
            </a:r>
          </a:p>
          <a:p>
            <a:pPr marL="0" indent="0" algn="just">
              <a:buNone/>
            </a:pPr>
            <a:r>
              <a:rPr lang="it-IT" sz="1900" dirty="0">
                <a:effectLst/>
                <a:ea typeface="Times New Roman" panose="02020603050405020304" pitchFamily="18" charset="0"/>
                <a:cs typeface="Times New Roman" panose="02020603050405020304" pitchFamily="18" charset="0"/>
              </a:rPr>
              <a:t>Le strategie di sviluppo sono mirate a ridurre il sottoutilizzo del patrimonio edilizio, all’</a:t>
            </a:r>
            <a:r>
              <a:rPr lang="it-IT" sz="1900" dirty="0" err="1">
                <a:effectLst/>
                <a:ea typeface="Times New Roman" panose="02020603050405020304" pitchFamily="18" charset="0"/>
                <a:cs typeface="Times New Roman" panose="02020603050405020304" pitchFamily="18" charset="0"/>
              </a:rPr>
              <a:t>attrattivita</a:t>
            </a:r>
            <a:r>
              <a:rPr lang="it-IT" sz="1900" dirty="0">
                <a:effectLst/>
                <a:ea typeface="Times New Roman" panose="02020603050405020304" pitchFamily="18" charset="0"/>
                <a:cs typeface="Times New Roman" panose="02020603050405020304" pitchFamily="18" charset="0"/>
              </a:rPr>
              <a:t>̀ turistica, alla gestione del verde, alla </a:t>
            </a:r>
            <a:r>
              <a:rPr lang="it-IT" sz="1900" dirty="0" err="1">
                <a:effectLst/>
                <a:ea typeface="Times New Roman" panose="02020603050405020304" pitchFamily="18" charset="0"/>
                <a:cs typeface="Times New Roman" panose="02020603050405020304" pitchFamily="18" charset="0"/>
              </a:rPr>
              <a:t>qualita</a:t>
            </a:r>
            <a:r>
              <a:rPr lang="it-IT" sz="1900" dirty="0">
                <a:effectLst/>
                <a:ea typeface="Times New Roman" panose="02020603050405020304" pitchFamily="18" charset="0"/>
                <a:cs typeface="Times New Roman" panose="02020603050405020304" pitchFamily="18" charset="0"/>
              </a:rPr>
              <a:t>̀ della vita ed alla mobilità sostenibile. Sono previsti interventi per  favorire il rilancio economico, l’incremento dei servizi ai cittadini-</a:t>
            </a:r>
            <a:r>
              <a:rPr lang="it-IT" sz="1900" dirty="0" err="1">
                <a:effectLst/>
                <a:ea typeface="Times New Roman" panose="02020603050405020304" pitchFamily="18" charset="0"/>
                <a:cs typeface="Times New Roman" panose="02020603050405020304" pitchFamily="18" charset="0"/>
              </a:rPr>
              <a:t>comunita</a:t>
            </a:r>
            <a:r>
              <a:rPr lang="it-IT" sz="1900" dirty="0">
                <a:effectLst/>
                <a:ea typeface="Times New Roman" panose="02020603050405020304" pitchFamily="18" charset="0"/>
                <a:cs typeface="Times New Roman" panose="02020603050405020304" pitchFamily="18" charset="0"/>
              </a:rPr>
              <a:t>̀ e la transizione verso un’economia circolare, sostenendo processi di rigenerazione urbana e innovazione delle politiche insediative e abitative: patrimonio pubblico, spazi pubblici e aree dismesse, con progetti che possono andare anche oltre il singolo perimetro comunale, per considerare in senso funzionale il sistema territoriale.</a:t>
            </a:r>
          </a:p>
          <a:p>
            <a:pPr marL="0" indent="0">
              <a:buNone/>
            </a:pPr>
            <a:r>
              <a:rPr lang="it-IT" sz="1900" b="1" dirty="0">
                <a:solidFill>
                  <a:srgbClr val="000000"/>
                </a:solidFill>
                <a:effectLst/>
                <a:ea typeface="Times New Roman" panose="02020603050405020304" pitchFamily="18" charset="0"/>
                <a:cs typeface="Times New Roman" panose="02020603050405020304" pitchFamily="18" charset="0"/>
              </a:rPr>
              <a:t>Azione 5.1.1 Rigenerazione dello spazio urbano</a:t>
            </a:r>
            <a:br>
              <a:rPr lang="it-IT" sz="1900" b="1" dirty="0">
                <a:solidFill>
                  <a:srgbClr val="000000"/>
                </a:solidFill>
                <a:effectLst/>
                <a:ea typeface="Times New Roman" panose="02020603050405020304" pitchFamily="18" charset="0"/>
                <a:cs typeface="Times New Roman" panose="02020603050405020304" pitchFamily="18" charset="0"/>
              </a:rPr>
            </a:br>
            <a:r>
              <a:rPr lang="it-IT" sz="1900" dirty="0">
                <a:solidFill>
                  <a:srgbClr val="000000"/>
                </a:solidFill>
                <a:effectLst/>
                <a:ea typeface="Times New Roman" panose="02020603050405020304" pitchFamily="18" charset="0"/>
                <a:cs typeface="Times New Roman" panose="02020603050405020304" pitchFamily="18" charset="0"/>
              </a:rPr>
              <a:t>La rigenerazione dello spazio urbano sarà attuata attraverso il recupero del patrimonio edilizio pubblico inutilizzato e/o sotto utilizzato e interventi di riqualificazione urbana con </a:t>
            </a:r>
            <a:r>
              <a:rPr lang="it-IT" sz="1900" dirty="0" err="1">
                <a:solidFill>
                  <a:srgbClr val="000000"/>
                </a:solidFill>
                <a:effectLst/>
                <a:ea typeface="Times New Roman" panose="02020603050405020304" pitchFamily="18" charset="0"/>
                <a:cs typeface="Times New Roman" panose="02020603050405020304" pitchFamily="18" charset="0"/>
              </a:rPr>
              <a:t>finalita</a:t>
            </a:r>
            <a:r>
              <a:rPr lang="it-IT" sz="1900" dirty="0">
                <a:solidFill>
                  <a:srgbClr val="000000"/>
                </a:solidFill>
                <a:effectLst/>
                <a:ea typeface="Times New Roman" panose="02020603050405020304" pitchFamily="18" charset="0"/>
                <a:cs typeface="Times New Roman" panose="02020603050405020304" pitchFamily="18" charset="0"/>
              </a:rPr>
              <a:t>̀ turistiche, culturali, aggregative e sociali per rispondere ai bisogni concreti della </a:t>
            </a:r>
            <a:r>
              <a:rPr lang="it-IT" sz="1900" dirty="0" err="1">
                <a:solidFill>
                  <a:srgbClr val="000000"/>
                </a:solidFill>
                <a:effectLst/>
                <a:ea typeface="Times New Roman" panose="02020603050405020304" pitchFamily="18" charset="0"/>
                <a:cs typeface="Times New Roman" panose="02020603050405020304" pitchFamily="18" charset="0"/>
              </a:rPr>
              <a:t>collettivita</a:t>
            </a:r>
            <a:r>
              <a:rPr lang="it-IT" sz="1900" dirty="0">
                <a:solidFill>
                  <a:srgbClr val="000000"/>
                </a:solidFill>
                <a:effectLst/>
                <a:ea typeface="Times New Roman" panose="02020603050405020304" pitchFamily="18" charset="0"/>
                <a:cs typeface="Times New Roman" panose="02020603050405020304" pitchFamily="18" charset="0"/>
              </a:rPr>
              <a:t>̀, per migliorare la </a:t>
            </a:r>
            <a:r>
              <a:rPr lang="it-IT" sz="1900" dirty="0" err="1">
                <a:solidFill>
                  <a:srgbClr val="000000"/>
                </a:solidFill>
                <a:effectLst/>
                <a:ea typeface="Times New Roman" panose="02020603050405020304" pitchFamily="18" charset="0"/>
                <a:cs typeface="Times New Roman" panose="02020603050405020304" pitchFamily="18" charset="0"/>
              </a:rPr>
              <a:t>qualita</a:t>
            </a:r>
            <a:r>
              <a:rPr lang="it-IT" sz="1900" dirty="0">
                <a:solidFill>
                  <a:srgbClr val="000000"/>
                </a:solidFill>
                <a:effectLst/>
                <a:ea typeface="Times New Roman" panose="02020603050405020304" pitchFamily="18" charset="0"/>
                <a:cs typeface="Times New Roman" panose="02020603050405020304" pitchFamily="18" charset="0"/>
              </a:rPr>
              <a:t>̀ della vita e dei cittadini. Gli interventi per la riattivazione e valorizzazione di ecosistemi ambientali (parchi, spazi verdi, argini di corsi d’acqua) avranno la </a:t>
            </a:r>
            <a:r>
              <a:rPr lang="it-IT" sz="1900" dirty="0" err="1">
                <a:solidFill>
                  <a:srgbClr val="000000"/>
                </a:solidFill>
                <a:effectLst/>
                <a:ea typeface="Times New Roman" panose="02020603050405020304" pitchFamily="18" charset="0"/>
                <a:cs typeface="Times New Roman" panose="02020603050405020304" pitchFamily="18" charset="0"/>
              </a:rPr>
              <a:t>finalita</a:t>
            </a:r>
            <a:r>
              <a:rPr lang="it-IT" sz="1900" dirty="0">
                <a:solidFill>
                  <a:srgbClr val="000000"/>
                </a:solidFill>
                <a:effectLst/>
                <a:ea typeface="Times New Roman" panose="02020603050405020304" pitchFamily="18" charset="0"/>
                <a:cs typeface="Times New Roman" panose="02020603050405020304" pitchFamily="18" charset="0"/>
              </a:rPr>
              <a:t>̀ di creare nuovi spazi di </a:t>
            </a:r>
            <a:r>
              <a:rPr lang="it-IT" sz="1900" dirty="0" err="1">
                <a:solidFill>
                  <a:srgbClr val="000000"/>
                </a:solidFill>
                <a:effectLst/>
                <a:ea typeface="Times New Roman" panose="02020603050405020304" pitchFamily="18" charset="0"/>
                <a:cs typeface="Times New Roman" panose="02020603050405020304" pitchFamily="18" charset="0"/>
              </a:rPr>
              <a:t>socialita</a:t>
            </a:r>
            <a:r>
              <a:rPr lang="it-IT" sz="1900" dirty="0">
                <a:solidFill>
                  <a:srgbClr val="000000"/>
                </a:solidFill>
                <a:effectLst/>
                <a:ea typeface="Times New Roman" panose="02020603050405020304" pitchFamily="18" charset="0"/>
                <a:cs typeface="Times New Roman" panose="02020603050405020304" pitchFamily="18" charset="0"/>
              </a:rPr>
              <a:t>̀ che contribuiscono al miglioramento della </a:t>
            </a:r>
            <a:r>
              <a:rPr lang="it-IT" sz="1900" dirty="0" err="1">
                <a:solidFill>
                  <a:srgbClr val="000000"/>
                </a:solidFill>
                <a:effectLst/>
                <a:ea typeface="Times New Roman" panose="02020603050405020304" pitchFamily="18" charset="0"/>
                <a:cs typeface="Times New Roman" panose="02020603050405020304" pitchFamily="18" charset="0"/>
              </a:rPr>
              <a:t>qualita</a:t>
            </a:r>
            <a:r>
              <a:rPr lang="it-IT" sz="1900" dirty="0">
                <a:solidFill>
                  <a:srgbClr val="000000"/>
                </a:solidFill>
                <a:effectLst/>
                <a:ea typeface="Times New Roman" panose="02020603050405020304" pitchFamily="18" charset="0"/>
                <a:cs typeface="Times New Roman" panose="02020603050405020304" pitchFamily="18" charset="0"/>
              </a:rPr>
              <a:t>̀ della vita e di ripristinare ecosistemi per l’adattamento ai cambiamenti climatici. </a:t>
            </a:r>
            <a:endParaRPr lang="it-IT" sz="1900" dirty="0">
              <a:effectLst/>
              <a:ea typeface="Calibri" panose="020F0502020204030204" pitchFamily="34" charset="0"/>
              <a:cs typeface="Times New Roman" panose="02020603050405020304" pitchFamily="18" charset="0"/>
            </a:endParaRPr>
          </a:p>
          <a:p>
            <a:pPr marL="0" indent="0" algn="just">
              <a:buNone/>
            </a:pPr>
            <a:endParaRPr lang="it-IT" sz="2000" dirty="0">
              <a:effectLst/>
              <a:ea typeface="Calibri" panose="020F0502020204030204" pitchFamily="34" charset="0"/>
              <a:cs typeface="Times New Roman" panose="02020603050405020304" pitchFamily="18" charset="0"/>
            </a:endParaRPr>
          </a:p>
          <a:p>
            <a:endParaRPr lang="it-IT" sz="20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68799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571500" y="180622"/>
            <a:ext cx="10782300" cy="715619"/>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Regionale FESR 2021-2027 ABRUZZO</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571500" y="1140178"/>
            <a:ext cx="11049000" cy="5046134"/>
          </a:xfrm>
        </p:spPr>
        <p:txBody>
          <a:bodyPr>
            <a:normAutofit/>
          </a:bodyPr>
          <a:lstStyle/>
          <a:p>
            <a:pPr marL="0" indent="0">
              <a:buNone/>
            </a:pPr>
            <a:r>
              <a:rPr lang="it-IT" sz="1800" b="1" dirty="0">
                <a:effectLst/>
                <a:latin typeface="TimesNewRomanPS"/>
                <a:ea typeface="Times New Roman" panose="02020603050405020304" pitchFamily="18" charset="0"/>
                <a:cs typeface="Times New Roman" panose="02020603050405020304" pitchFamily="18" charset="0"/>
              </a:rPr>
              <a:t>OS 5.2 - Promuovere lo sviluppo sociale, economico e ambientale integrato e inclusivo a livello locale, la cultura, il patrimonio naturale, il turismo sostenibile e la sicurezza nelle aree diverse da quelle urbane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1800" dirty="0">
              <a:solidFill>
                <a:srgbClr val="000000"/>
              </a:solidFill>
              <a:effectLst/>
              <a:latin typeface="TimesNewRomanPSMT"/>
              <a:ea typeface="Times New Roman" panose="02020603050405020304" pitchFamily="18" charset="0"/>
            </a:endParaRPr>
          </a:p>
          <a:p>
            <a:pPr marL="0" indent="0">
              <a:buNone/>
            </a:pPr>
            <a:r>
              <a:rPr lang="it-IT" sz="1800" dirty="0">
                <a:solidFill>
                  <a:srgbClr val="000000"/>
                </a:solidFill>
                <a:effectLst/>
                <a:ea typeface="Times New Roman" panose="02020603050405020304" pitchFamily="18" charset="0"/>
              </a:rPr>
              <a:t>L’OS 5.2 promuove una maggiore </a:t>
            </a:r>
            <a:r>
              <a:rPr lang="it-IT" sz="1800" dirty="0" err="1">
                <a:solidFill>
                  <a:srgbClr val="000000"/>
                </a:solidFill>
                <a:effectLst/>
                <a:ea typeface="Times New Roman" panose="02020603050405020304" pitchFamily="18" charset="0"/>
              </a:rPr>
              <a:t>attrattivita</a:t>
            </a:r>
            <a:r>
              <a:rPr lang="it-IT" sz="1800" dirty="0">
                <a:solidFill>
                  <a:srgbClr val="000000"/>
                </a:solidFill>
                <a:effectLst/>
                <a:ea typeface="Times New Roman" panose="02020603050405020304" pitchFamily="18" charset="0"/>
              </a:rPr>
              <a:t>̀ delle aree interne della Regione Abruzzo, sia per i residenti, che per i turisti, attraverso la valorizzazione del patrimonio diffuso di cultura e natura presente nei borghi della regione, migliorando la fruizione dolce del territorio e attraverso azioni di promozione e marketing delle </a:t>
            </a:r>
            <a:r>
              <a:rPr lang="it-IT" sz="1800" dirty="0" err="1">
                <a:solidFill>
                  <a:srgbClr val="000000"/>
                </a:solidFill>
                <a:effectLst/>
                <a:ea typeface="Times New Roman" panose="02020603050405020304" pitchFamily="18" charset="0"/>
              </a:rPr>
              <a:t>peculiarita</a:t>
            </a:r>
            <a:r>
              <a:rPr lang="it-IT" sz="1800" dirty="0">
                <a:solidFill>
                  <a:srgbClr val="000000"/>
                </a:solidFill>
                <a:effectLst/>
                <a:ea typeface="Times New Roman" panose="02020603050405020304" pitchFamily="18" charset="0"/>
              </a:rPr>
              <a:t>̀ individuate nelle strategie territoriali. </a:t>
            </a:r>
            <a:br>
              <a:rPr lang="it-IT" sz="1800" b="1" i="1" dirty="0">
                <a:solidFill>
                  <a:srgbClr val="000000"/>
                </a:solidFill>
                <a:effectLst/>
                <a:ea typeface="Times New Roman" panose="02020603050405020304" pitchFamily="18" charset="0"/>
              </a:rPr>
            </a:br>
            <a:r>
              <a:rPr lang="it-IT" sz="1800" dirty="0">
                <a:solidFill>
                  <a:srgbClr val="000000"/>
                </a:solidFill>
                <a:effectLst/>
                <a:ea typeface="Times New Roman" panose="02020603050405020304" pitchFamily="18" charset="0"/>
              </a:rPr>
              <a:t>Al fine di favorire il benessere e l’inclusione sociale, saranno attuati investimenti volti promuovere il turismo sostenibile</a:t>
            </a:r>
            <a:endParaRPr lang="it-IT" sz="1800" dirty="0">
              <a:effectLst/>
              <a:ea typeface="Times New Roman" panose="02020603050405020304" pitchFamily="18" charset="0"/>
            </a:endParaRPr>
          </a:p>
          <a:p>
            <a:pPr marL="0" indent="0">
              <a:buNone/>
            </a:pPr>
            <a:endParaRPr lang="it-IT" sz="1800" dirty="0">
              <a:solidFill>
                <a:srgbClr val="000000"/>
              </a:solidFill>
              <a:effectLst/>
              <a:ea typeface="Times New Roman" panose="02020603050405020304" pitchFamily="18" charset="0"/>
            </a:endParaRPr>
          </a:p>
          <a:p>
            <a:pPr marL="0" indent="0">
              <a:buNone/>
            </a:pPr>
            <a:r>
              <a:rPr lang="it-IT" sz="1800" dirty="0">
                <a:solidFill>
                  <a:srgbClr val="000000"/>
                </a:solidFill>
                <a:effectLst/>
                <a:ea typeface="Times New Roman" panose="02020603050405020304" pitchFamily="18" charset="0"/>
              </a:rPr>
              <a:t>Il sostegno alle Strategie Territoriali delle aree interne sarà assicurato anche attraverso il PR FSE+ con azioni che mirano ad incrementare la </a:t>
            </a:r>
            <a:r>
              <a:rPr lang="it-IT" sz="1800" dirty="0" err="1">
                <a:solidFill>
                  <a:srgbClr val="000000"/>
                </a:solidFill>
                <a:effectLst/>
                <a:ea typeface="Times New Roman" panose="02020603050405020304" pitchFamily="18" charset="0"/>
              </a:rPr>
              <a:t>qualita</a:t>
            </a:r>
            <a:r>
              <a:rPr lang="it-IT" sz="1800" dirty="0">
                <a:solidFill>
                  <a:srgbClr val="000000"/>
                </a:solidFill>
                <a:effectLst/>
                <a:ea typeface="Times New Roman" panose="02020603050405020304" pitchFamily="18" charset="0"/>
              </a:rPr>
              <a:t>̀ della vita, servizi per la prima infanzia e per gli studenti, e lo sviluppo di nuova </a:t>
            </a:r>
            <a:r>
              <a:rPr lang="it-IT" sz="1800" dirty="0" err="1">
                <a:solidFill>
                  <a:srgbClr val="000000"/>
                </a:solidFill>
                <a:effectLst/>
                <a:ea typeface="Times New Roman" panose="02020603050405020304" pitchFamily="18" charset="0"/>
              </a:rPr>
              <a:t>imprenditorialita</a:t>
            </a:r>
            <a:r>
              <a:rPr lang="it-IT" sz="1800" dirty="0">
                <a:solidFill>
                  <a:srgbClr val="000000"/>
                </a:solidFill>
                <a:effectLst/>
                <a:ea typeface="Times New Roman" panose="02020603050405020304" pitchFamily="18" charset="0"/>
              </a:rPr>
              <a:t>̀, con particolare riferimento a giovani donne ed e lavoratori a rischio di esclusione dal mercato del lavoro. </a:t>
            </a:r>
            <a:endParaRPr lang="it-IT" sz="1800" dirty="0">
              <a:effectLst/>
              <a:ea typeface="Times New Roman" panose="02020603050405020304" pitchFamily="18" charset="0"/>
            </a:endParaRPr>
          </a:p>
          <a:p>
            <a:pPr marL="0" indent="0">
              <a:buNone/>
            </a:pPr>
            <a:endParaRPr lang="it-IT" sz="7200" b="1" dirty="0">
              <a:effectLst/>
              <a:ea typeface="Calibri" panose="020F0502020204030204" pitchFamily="34" charset="0"/>
              <a:cs typeface="Calibri" panose="020F0502020204030204" pitchFamily="34" charset="0"/>
            </a:endParaRP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738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a:bodyPr>
          <a:lstStyle/>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Il Fondo per lo Sviluppo e la Coesione (FSC) è, insieme ai Fondi strutturali europei, lo strumento finanziario principale attraverso cui vengono attuate le politiche per lo sviluppo della coesione economica, sociale e territoriale e la rimozione degli squilibri economici e sociali.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E’ il principale strumento finanziario e programmatico nazionale per le politiche di riequilibrio dei divari territoriali. A tal fine è normativamente previsto che le risorse FSC devono essere destinate per l’80% alle aree del Mezzogiorno e il 20% a quelle del Centro-Nord.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L'intervento del Fondo è destinato al finanziamento di progetti strategici, sia di carattere infrastrutturale sia di carattere immateriale, di rilievo nazionale, interregionale e regionale, aventi natura di grandi progetti o di investimenti articolati in singoli interventi tra loro funzionalmente connessi.</a:t>
            </a:r>
          </a:p>
          <a:p>
            <a:pPr marL="0" indent="0">
              <a:buNone/>
            </a:pPr>
            <a:endParaRPr lang="it-IT" dirty="0"/>
          </a:p>
        </p:txBody>
      </p:sp>
    </p:spTree>
    <p:extLst>
      <p:ext uri="{BB962C8B-B14F-4D97-AF65-F5344CB8AC3E}">
        <p14:creationId xmlns:p14="http://schemas.microsoft.com/office/powerpoint/2010/main" val="11692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fontScale="92500" lnSpcReduction="10000"/>
          </a:bodyPr>
          <a:lstStyle/>
          <a:p>
            <a:pPr marL="0" indent="0">
              <a:buNone/>
            </a:pPr>
            <a:r>
              <a:rPr lang="it-IT" sz="2200" spc="15" dirty="0">
                <a:solidFill>
                  <a:srgbClr val="1C2024"/>
                </a:solidFill>
                <a:effectLst/>
                <a:ea typeface="Times New Roman" panose="02020603050405020304" pitchFamily="18" charset="0"/>
              </a:rPr>
              <a:t>Le risorse del FSC 2021-2027 sono impiegate su obiettivi strategici, declinati per 12 aree tematiche: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ricerca e innovazione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digitalizzazione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competitività imprese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energia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ambiente e risorse naturali</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cultura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trasporti e mobilità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riqualificazione urbana</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hlinkClick r:id="rId2" tooltip="Lavoro e occupabilità">
                  <a:extLst>
                    <a:ext uri="{A12FA001-AC4F-418D-AE19-62706E023703}">
                      <ahyp:hlinkClr xmlns:ahyp="http://schemas.microsoft.com/office/drawing/2018/hyperlinkcolor" val="tx"/>
                    </a:ext>
                  </a:extLst>
                </a:hlinkClick>
              </a:rPr>
              <a:t>lavoro e occupabilità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sociale e salute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istruzione e formazione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capacità amministrativa</a:t>
            </a:r>
            <a:endParaRPr lang="it-IT" sz="2200" dirty="0">
              <a:effectLst/>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70662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457200" y="1727200"/>
            <a:ext cx="11188700" cy="4521200"/>
          </a:xfrm>
        </p:spPr>
        <p:txBody>
          <a:bodyPr>
            <a:noAutofit/>
          </a:bodyPr>
          <a:lstStyle/>
          <a:p>
            <a:pPr marL="0" indent="0">
              <a:buNone/>
            </a:pPr>
            <a:r>
              <a:rPr lang="it-IT" sz="2400" b="1" dirty="0">
                <a:effectLst/>
                <a:ea typeface="Times New Roman" panose="02020603050405020304" pitchFamily="18" charset="0"/>
              </a:rPr>
              <a:t>Riqualificazione urbana</a:t>
            </a:r>
            <a:endParaRPr lang="it-IT" sz="2400" dirty="0">
              <a:effectLst/>
              <a:ea typeface="Times New Roman" panose="02020603050405020304" pitchFamily="18" charset="0"/>
            </a:endParaRPr>
          </a:p>
          <a:p>
            <a:r>
              <a:rPr lang="it-IT" sz="2400" dirty="0">
                <a:effectLst/>
                <a:ea typeface="Times New Roman" panose="02020603050405020304" pitchFamily="18" charset="0"/>
              </a:rPr>
              <a:t>Le risorse destinate alla riqualificazione urbana sono orientate alla realizzazione di “Interventi di infrastrutturazione e riqualificazione di edifici e spazi pubblici” per l’erogazione di servizi e attività di interesse collettivo, di rigenerazione delle periferie, di miglioramento della sicurezza e legalità dei luoghi</a:t>
            </a:r>
          </a:p>
          <a:p>
            <a:pPr marL="0" indent="0">
              <a:buNone/>
            </a:pPr>
            <a:endParaRPr lang="it-IT" sz="2400" dirty="0">
              <a:effectLst/>
              <a:ea typeface="Times New Roman" panose="02020603050405020304" pitchFamily="18" charset="0"/>
            </a:endParaRPr>
          </a:p>
          <a:p>
            <a:r>
              <a:rPr lang="it-IT" sz="2400" spc="15" dirty="0">
                <a:effectLst/>
                <a:ea typeface="Times New Roman" panose="02020603050405020304" pitchFamily="18" charset="0"/>
              </a:rPr>
              <a:t>In questo contesto, gli interventi volti a </a:t>
            </a:r>
            <a:r>
              <a:rPr lang="it-IT" sz="2400" dirty="0">
                <a:effectLst/>
                <a:ea typeface="Times New Roman" panose="02020603050405020304" pitchFamily="18" charset="0"/>
              </a:rPr>
              <a:t>contrastare i fenomeni di dismissione e degrado di complessi urbani di valenza dimensionale e simbolica - beni monumentali e storici, </a:t>
            </a:r>
            <a:r>
              <a:rPr lang="it-IT" sz="2400" b="1" dirty="0">
                <a:effectLst/>
                <a:ea typeface="Times New Roman" panose="02020603050405020304" pitchFamily="18" charset="0"/>
              </a:rPr>
              <a:t>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a:t>
            </a:r>
            <a:r>
              <a:rPr lang="it-IT" sz="2400" dirty="0">
                <a:effectLst/>
                <a:ea typeface="Times New Roman" panose="02020603050405020304" pitchFamily="18" charset="0"/>
              </a:rPr>
              <a:t> assumono valenza strategica per  la creazione di infrastrutture sociali quale importante volano di sviluppo locale.</a:t>
            </a:r>
          </a:p>
          <a:p>
            <a:pPr marL="0" indent="0" algn="just">
              <a:buNone/>
            </a:pPr>
            <a:endParaRPr lang="it-IT" sz="2400" dirty="0">
              <a:effectLst/>
              <a:ea typeface="Times New Roman" panose="02020603050405020304" pitchFamily="18" charset="0"/>
            </a:endParaRPr>
          </a:p>
          <a:p>
            <a:pPr marL="0" indent="0" algn="just">
              <a:buNone/>
            </a:pPr>
            <a:endParaRPr lang="it-IT" sz="2400" dirty="0"/>
          </a:p>
        </p:txBody>
      </p:sp>
    </p:spTree>
    <p:extLst>
      <p:ext uri="{BB962C8B-B14F-4D97-AF65-F5344CB8AC3E}">
        <p14:creationId xmlns:p14="http://schemas.microsoft.com/office/powerpoint/2010/main" val="24625828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5482</Words>
  <Application>Microsoft Macintosh PowerPoint</Application>
  <PresentationFormat>Widescreen</PresentationFormat>
  <Paragraphs>329</Paragraphs>
  <Slides>25</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25</vt:i4>
      </vt:variant>
    </vt:vector>
  </HeadingPairs>
  <TitlesOfParts>
    <vt:vector size="33" baseType="lpstr">
      <vt:lpstr>Arial</vt:lpstr>
      <vt:lpstr>Calibri</vt:lpstr>
      <vt:lpstr>Calibri Light</vt:lpstr>
      <vt:lpstr>Times New Roman</vt:lpstr>
      <vt:lpstr>TimesNewRomanPS</vt:lpstr>
      <vt:lpstr>TimesNewRomanPSMT</vt:lpstr>
      <vt:lpstr>Wingdings</vt:lpstr>
      <vt:lpstr>Tema di Office</vt:lpstr>
      <vt:lpstr>         PRINCIPALI FONTI DI FINANZIAMENTO ATTIVABILI REGIONE ABRUZZO  ciclo di programmazione 2021-2027</vt:lpstr>
      <vt:lpstr>Beni Confiscati - Le risorse disponibili nel ciclo di programmazione 2021-27</vt:lpstr>
      <vt:lpstr>Risorse finanziarie delle politiche di coesione per il periodo di programmazione 2021-2027</vt:lpstr>
      <vt:lpstr>Programma Nazionale Inclusione e lotta alla povertà 2021-2027</vt:lpstr>
      <vt:lpstr>Programma Regionale FESR 2021-2027 ABRUZZO</vt:lpstr>
      <vt:lpstr>Programma Regionale FESR 2021-2027 ABRUZZO</vt:lpstr>
      <vt:lpstr>Il Fondo per lo Sviluppo e la Coesione (FSC) – I Piani di Sviluppo e Coesione (PSC) </vt:lpstr>
      <vt:lpstr>Il Fondo per lo Sviluppo e la Coesione (FSC) – I Piani di Sviluppo e Coesione (PSC) </vt:lpstr>
      <vt:lpstr>Il Fondo per lo Sviluppo e la Coesione (FSC) – I Piani di Sviluppo e Coesione (PSC) – Aree Tematiche di rilevanza per i Beni confiscati</vt:lpstr>
      <vt:lpstr>Il Fondo per lo Sviluppo e la Coesione (FSC) – I Piani di Sviluppo e Coesione (PSC) - Aree Tematiche di rilevanza per i Beni confiscati</vt:lpstr>
      <vt:lpstr>Il Fondo per lo Sviluppo e la Coesione (FSC) – I Piani di Sviluppo e Coesione (PSC) – Programmazione delle risorse</vt:lpstr>
      <vt:lpstr>Il Fondo per lo Sviluppo e la Coesione (FSC) – I Piani di Sviluppo e Coesione (PSC) – Bilancio di previsione 2022-2024</vt:lpstr>
      <vt:lpstr>   PIANO DI SVILUPPO E COESIONE REGIONE ABRUZZO </vt:lpstr>
      <vt:lpstr>  PIANO DI SVILUPPO E COESIONE REGIONE ABRUZZO </vt:lpstr>
      <vt:lpstr>PNRR  - Progetti per la valorizzazione dei beni confiscati alle mafie  -  Missione 5 Componente 3 Interventi speciali per la coesione territoriale </vt:lpstr>
      <vt:lpstr> Strategia nazionale per la valorizzazione dei beni confiscati  Piano per la valorizzazione di beni confiscati esemplari </vt:lpstr>
      <vt:lpstr> Strategia nazionale per la valorizzazione dei beni confiscati  Piano per la valorizzazione di beni confiscati esemplari </vt:lpstr>
      <vt:lpstr>    Legge regionale 12 novembre 2004 n. 40     </vt:lpstr>
      <vt:lpstr>    Legge regionale 12 novembre 2004 n. 40     </vt:lpstr>
      <vt:lpstr>    Legge regionale 12 novembre 2004 n. 40     </vt:lpstr>
      <vt:lpstr>    L.R. 12 giugno 2017, n. 36 Modifiche ed integrazioni alla legge regionale 12 novembre 2004, n. 40 (Interventi regionali per promuovere l'educazione alla legalita' e per garantire il diritto alla sicurezza dei cittadini). Istituzione dell'Osservatorio Regionale della Legalita'   </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44</cp:revision>
  <dcterms:created xsi:type="dcterms:W3CDTF">2021-10-27T12:45:40Z</dcterms:created>
  <dcterms:modified xsi:type="dcterms:W3CDTF">2023-06-21T16:28:56Z</dcterms:modified>
</cp:coreProperties>
</file>