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8" r:id="rId3"/>
    <p:sldId id="314" r:id="rId4"/>
    <p:sldId id="317" r:id="rId5"/>
    <p:sldId id="319" r:id="rId6"/>
    <p:sldId id="304" r:id="rId7"/>
    <p:sldId id="311" r:id="rId8"/>
    <p:sldId id="312" r:id="rId9"/>
    <p:sldId id="305" r:id="rId10"/>
    <p:sldId id="306" r:id="rId11"/>
    <p:sldId id="307" r:id="rId12"/>
    <p:sldId id="308" r:id="rId13"/>
    <p:sldId id="309" r:id="rId14"/>
    <p:sldId id="310" r:id="rId15"/>
    <p:sldId id="264" r:id="rId16"/>
    <p:sldId id="266" r:id="rId17"/>
    <p:sldId id="259" r:id="rId18"/>
    <p:sldId id="262" r:id="rId19"/>
    <p:sldId id="313" r:id="rId20"/>
    <p:sldId id="274" r:id="rId21"/>
    <p:sldId id="277" r:id="rId22"/>
    <p:sldId id="276"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7" r:id="rId38"/>
    <p:sldId id="298" r:id="rId39"/>
    <p:sldId id="299" r:id="rId40"/>
    <p:sldId id="301" r:id="rId4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463" autoAdjust="0"/>
    <p:restoredTop sz="94660"/>
  </p:normalViewPr>
  <p:slideViewPr>
    <p:cSldViewPr snapToGrid="0">
      <p:cViewPr varScale="1">
        <p:scale>
          <a:sx n="95" d="100"/>
          <a:sy n="95" d="100"/>
        </p:scale>
        <p:origin x="20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06/07/23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06/07/23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06/07/23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06/07/23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06/07/23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06/07/23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inistroperilsud.gov.it/it/approfondimenti/obiettivi-strategici-del-fsc-2021-2027/lavoro-e-occupabilit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LAZIO</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fontScale="92500" lnSpcReduction="10000"/>
          </a:bodyPr>
          <a:lstStyle/>
          <a:p>
            <a:pPr marL="0" indent="0">
              <a:buNone/>
            </a:pPr>
            <a:r>
              <a:rPr lang="it-IT" sz="2200" spc="15" dirty="0">
                <a:solidFill>
                  <a:srgbClr val="1C2024"/>
                </a:solidFill>
                <a:effectLst/>
                <a:ea typeface="Times New Roman" panose="02020603050405020304" pitchFamily="18" charset="0"/>
              </a:rPr>
              <a:t>Le risorse del FSC 2021-2027 sono impiegate su obiettivi strategici, declinati per 12 aree tematiche: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ricerca e innovazione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digitalizzazione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competitività imprese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energia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ambiente e risorse naturali</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cultura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trasporti e mobilità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riqualificazione urbana</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hlinkClick r:id="rId2" tooltip="Lavoro e occupabilità">
                  <a:extLst>
                    <a:ext uri="{A12FA001-AC4F-418D-AE19-62706E023703}">
                      <ahyp:hlinkClr xmlns:ahyp="http://schemas.microsoft.com/office/drawing/2018/hyperlinkcolor" val="tx"/>
                    </a:ext>
                  </a:extLst>
                </a:hlinkClick>
              </a:rPr>
              <a:t>lavoro e occupabilità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sociale e salute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istruzione e formazione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capacità amministrativa</a:t>
            </a:r>
            <a:endParaRPr lang="it-IT" sz="2200" dirty="0">
              <a:effectLst/>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7066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457200" y="1727200"/>
            <a:ext cx="11188700" cy="4521200"/>
          </a:xfrm>
        </p:spPr>
        <p:txBody>
          <a:bodyPr>
            <a:noAutofit/>
          </a:bodyPr>
          <a:lstStyle/>
          <a:p>
            <a:pPr marL="0" indent="0">
              <a:buNone/>
            </a:pPr>
            <a:r>
              <a:rPr lang="it-IT" sz="2400" b="1" dirty="0">
                <a:effectLst/>
                <a:ea typeface="Times New Roman" panose="02020603050405020304" pitchFamily="18" charset="0"/>
              </a:rPr>
              <a:t>Riqualificazione urbana</a:t>
            </a:r>
            <a:endParaRPr lang="it-IT" sz="2400" dirty="0">
              <a:effectLst/>
              <a:ea typeface="Times New Roman" panose="02020603050405020304" pitchFamily="18" charset="0"/>
            </a:endParaRPr>
          </a:p>
          <a:p>
            <a:r>
              <a:rPr lang="it-IT" sz="2400" dirty="0">
                <a:effectLst/>
                <a:ea typeface="Times New Roman" panose="02020603050405020304" pitchFamily="18" charset="0"/>
              </a:rPr>
              <a:t>Le risorse destinate alla riqualificazione urbana sono orientate alla realizzazione di “Interventi di infrastrutturazione e riqualificazione di edifici e spazi pubblici” per l’erogazione di servizi e attività di interesse collettivo, di rigenerazione delle periferie, di miglioramento della sicurezza e legalità dei luoghi</a:t>
            </a:r>
          </a:p>
          <a:p>
            <a:pPr marL="0" indent="0">
              <a:buNone/>
            </a:pPr>
            <a:endParaRPr lang="it-IT" sz="2400" dirty="0">
              <a:effectLst/>
              <a:ea typeface="Times New Roman" panose="02020603050405020304" pitchFamily="18" charset="0"/>
            </a:endParaRPr>
          </a:p>
          <a:p>
            <a:r>
              <a:rPr lang="it-IT" sz="2400" spc="15" dirty="0">
                <a:effectLst/>
                <a:ea typeface="Times New Roman" panose="02020603050405020304" pitchFamily="18" charset="0"/>
              </a:rPr>
              <a:t>In questo contesto, gli interventi volti a </a:t>
            </a:r>
            <a:r>
              <a:rPr lang="it-IT" sz="2400" dirty="0">
                <a:effectLst/>
                <a:ea typeface="Times New Roman" panose="02020603050405020304" pitchFamily="18" charset="0"/>
              </a:rPr>
              <a:t>contrastare i fenomeni di dismissione e degrado di complessi urbani di valenza dimensionale e simbolica - beni monumentali e storici, </a:t>
            </a:r>
            <a:r>
              <a:rPr lang="it-IT" sz="2400" b="1" dirty="0">
                <a:effectLst/>
                <a:ea typeface="Times New Roman" panose="02020603050405020304" pitchFamily="18" charset="0"/>
              </a:rPr>
              <a:t>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a:t>
            </a:r>
            <a:r>
              <a:rPr lang="it-IT" sz="2400" dirty="0">
                <a:effectLst/>
                <a:ea typeface="Times New Roman" panose="02020603050405020304" pitchFamily="18" charset="0"/>
              </a:rPr>
              <a:t> assumono valenza strategica per  la creazione di infrastrutture sociali quale importante volano di sviluppo locale.</a:t>
            </a:r>
          </a:p>
          <a:p>
            <a:pPr marL="0" indent="0" algn="just">
              <a:buNone/>
            </a:pPr>
            <a:endParaRPr lang="it-IT" sz="2400" dirty="0">
              <a:effectLst/>
              <a:ea typeface="Times New Roman" panose="02020603050405020304" pitchFamily="18" charset="0"/>
            </a:endParaRPr>
          </a:p>
          <a:p>
            <a:pPr marL="0" indent="0" algn="just">
              <a:buNone/>
            </a:pPr>
            <a:endParaRPr lang="it-IT" sz="2400" dirty="0"/>
          </a:p>
        </p:txBody>
      </p:sp>
    </p:spTree>
    <p:extLst>
      <p:ext uri="{BB962C8B-B14F-4D97-AF65-F5344CB8AC3E}">
        <p14:creationId xmlns:p14="http://schemas.microsoft.com/office/powerpoint/2010/main" val="246258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400" b="1" dirty="0">
                <a:effectLst/>
                <a:ea typeface="Times New Roman" panose="02020603050405020304" pitchFamily="18" charset="0"/>
              </a:rPr>
              <a:t>Ambiente e risorse naturali</a:t>
            </a:r>
            <a:endParaRPr lang="it-IT" sz="2400" dirty="0">
              <a:effectLst/>
              <a:ea typeface="Times New Roman" panose="02020603050405020304" pitchFamily="18" charset="0"/>
            </a:endParaRPr>
          </a:p>
          <a:p>
            <a:pPr algn="just"/>
            <a:r>
              <a:rPr lang="it-IT" sz="2400" dirty="0">
                <a:effectLst/>
                <a:ea typeface="Times New Roman" panose="02020603050405020304" pitchFamily="18" charset="0"/>
              </a:rPr>
              <a:t>L’area tematica “Ambiente e risorse naturali” prevede il finanziamento  di interventi volti a tutelare la </a:t>
            </a:r>
            <a:r>
              <a:rPr lang="it-IT" sz="2400" dirty="0" err="1">
                <a:effectLst/>
                <a:ea typeface="Times New Roman" panose="02020603050405020304" pitchFamily="18" charset="0"/>
              </a:rPr>
              <a:t>biodiversita</a:t>
            </a:r>
            <a:r>
              <a:rPr lang="it-IT" sz="2400" dirty="0">
                <a:effectLst/>
                <a:ea typeface="Times New Roman" panose="02020603050405020304" pitchFamily="18" charset="0"/>
              </a:rPr>
              <a:t>̀, a ridurre l’inquinamento anche attraverso bonifiche di siti inquinati, a favorire l’adattamento ai cambiamenti climatici e contrastare i rischi del territorio.</a:t>
            </a:r>
          </a:p>
          <a:p>
            <a:pPr algn="just"/>
            <a:r>
              <a:rPr lang="it-IT" sz="2400" spc="15" dirty="0">
                <a:effectLst/>
                <a:ea typeface="Times New Roman" panose="02020603050405020304" pitchFamily="18" charset="0"/>
              </a:rPr>
              <a:t>I Piani di Sviluppo e Coesione possono intervenire in  progetti di sviluppo territoriale di preminente interesse pubblico. </a:t>
            </a:r>
            <a:r>
              <a:rPr lang="it-IT" sz="2400" dirty="0">
                <a:effectLst/>
                <a:ea typeface="Times New Roman" panose="02020603050405020304" pitchFamily="18" charset="0"/>
              </a:rPr>
              <a:t>Si può pertanto intervenire per </a:t>
            </a:r>
            <a:r>
              <a:rPr lang="it-IT" sz="2400" b="1" dirty="0">
                <a:effectLst/>
                <a:ea typeface="Times New Roman" panose="02020603050405020304" pitchFamily="18" charset="0"/>
              </a:rPr>
              <a:t>risanare i terreni confiscati</a:t>
            </a:r>
            <a:r>
              <a:rPr lang="it-IT" sz="2400" dirty="0">
                <a:effectLst/>
                <a:ea typeface="Times New Roman" panose="02020603050405020304" pitchFamily="18" charset="0"/>
              </a:rPr>
              <a:t> offrendo  </a:t>
            </a:r>
            <a:r>
              <a:rPr lang="it-IT" sz="2400" dirty="0" err="1">
                <a:effectLst/>
                <a:ea typeface="Times New Roman" panose="02020603050405020304" pitchFamily="18" charset="0"/>
              </a:rPr>
              <a:t>opportunita</a:t>
            </a:r>
            <a:r>
              <a:rPr lang="it-IT" sz="2400" dirty="0">
                <a:effectLst/>
                <a:ea typeface="Times New Roman" panose="02020603050405020304" pitchFamily="18" charset="0"/>
              </a:rPr>
              <a:t>̀ a nuovi insediamenti produttivi e di servizio, senza ulteriore consumo di suolo. Oltre agli aspetti socio-sanitari, le bonifiche possono contribuire alla transizione verso una </a:t>
            </a:r>
            <a:r>
              <a:rPr lang="it-IT" sz="2400" dirty="0" err="1">
                <a:effectLst/>
                <a:ea typeface="Times New Roman" panose="02020603050405020304" pitchFamily="18" charset="0"/>
              </a:rPr>
              <a:t>bioeconomia</a:t>
            </a:r>
            <a:r>
              <a:rPr lang="it-IT" sz="2400" dirty="0">
                <a:effectLst/>
                <a:ea typeface="Times New Roman" panose="02020603050405020304" pitchFamily="18" charset="0"/>
              </a:rPr>
              <a:t> circolare. In ragione della </a:t>
            </a:r>
            <a:r>
              <a:rPr lang="it-IT" sz="2400" dirty="0" err="1">
                <a:effectLst/>
                <a:ea typeface="Times New Roman" panose="02020603050405020304" pitchFamily="18" charset="0"/>
              </a:rPr>
              <a:t>complessita</a:t>
            </a:r>
            <a:r>
              <a:rPr lang="it-IT" sz="2400" dirty="0">
                <a:effectLst/>
                <a:ea typeface="Times New Roman" panose="02020603050405020304" pitchFamily="18" charset="0"/>
              </a:rPr>
              <a:t>̀ multi-disciplinare richiesta dagli interventi di risanamento dei siti e delle carenze di competenze tecniche e gestionali, </a:t>
            </a:r>
            <a:r>
              <a:rPr lang="it-IT" sz="2400" b="1" dirty="0">
                <a:effectLst/>
                <a:ea typeface="Times New Roman" panose="02020603050405020304" pitchFamily="18" charset="0"/>
              </a:rPr>
              <a:t>il FSC </a:t>
            </a:r>
            <a:r>
              <a:rPr lang="it-IT" sz="2400" b="1" dirty="0" err="1">
                <a:effectLst/>
                <a:ea typeface="Times New Roman" panose="02020603050405020304" pitchFamily="18" charset="0"/>
              </a:rPr>
              <a:t>puo</a:t>
            </a:r>
            <a:r>
              <a:rPr lang="it-IT" sz="2400" b="1" dirty="0">
                <a:effectLst/>
                <a:ea typeface="Times New Roman" panose="02020603050405020304" pitchFamily="18" charset="0"/>
              </a:rPr>
              <a:t>̀ inoltre sostenere</a:t>
            </a:r>
            <a:r>
              <a:rPr lang="it-IT" sz="2400" dirty="0">
                <a:effectLst/>
                <a:ea typeface="Times New Roman" panose="02020603050405020304" pitchFamily="18" charset="0"/>
              </a:rPr>
              <a:t> </a:t>
            </a:r>
            <a:r>
              <a:rPr lang="it-IT" sz="2400" b="1" dirty="0">
                <a:effectLst/>
                <a:ea typeface="Times New Roman" panose="02020603050405020304" pitchFamily="18" charset="0"/>
              </a:rPr>
              <a:t>azioni immateriali di progettazione integrata </a:t>
            </a:r>
            <a:r>
              <a:rPr lang="it-IT" sz="2400" dirty="0">
                <a:effectLst/>
                <a:ea typeface="Times New Roman" panose="02020603050405020304" pitchFamily="18" charset="0"/>
              </a:rPr>
              <a:t>su cui basare le azioni di bonifica e la restituzione all’uso collettivo delle aree.</a:t>
            </a:r>
            <a:endParaRPr lang="it-IT" sz="2400" dirty="0"/>
          </a:p>
        </p:txBody>
      </p:sp>
    </p:spTree>
    <p:extLst>
      <p:ext uri="{BB962C8B-B14F-4D97-AF65-F5344CB8AC3E}">
        <p14:creationId xmlns:p14="http://schemas.microsoft.com/office/powerpoint/2010/main" val="3757151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Programmazione delle risorse</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200" b="1" dirty="0">
                <a:effectLst/>
                <a:ea typeface="Times New Roman" panose="02020603050405020304" pitchFamily="18" charset="0"/>
              </a:rPr>
              <a:t>Le regole per la programmazione delle risorse</a:t>
            </a:r>
            <a:endParaRPr lang="it-IT" sz="2200" dirty="0">
              <a:effectLst/>
              <a:ea typeface="Times New Roman" panose="02020603050405020304" pitchFamily="18" charset="0"/>
            </a:endParaRPr>
          </a:p>
          <a:p>
            <a:pPr algn="just"/>
            <a:r>
              <a:rPr lang="it-IT" sz="2000" b="1" dirty="0">
                <a:ea typeface="Times New Roman" panose="02020603050405020304" pitchFamily="18" charset="0"/>
              </a:rPr>
              <a:t>Il </a:t>
            </a:r>
            <a:r>
              <a:rPr lang="it-IT" sz="2000" b="1" dirty="0">
                <a:effectLst/>
                <a:ea typeface="Times New Roman" panose="02020603050405020304" pitchFamily="18" charset="0"/>
              </a:rPr>
              <a:t>Piano Sviluppo e Coesione </a:t>
            </a:r>
            <a:r>
              <a:rPr lang="it-IT" sz="2000" dirty="0">
                <a:effectLst/>
                <a:ea typeface="Times New Roman" panose="02020603050405020304" pitchFamily="18" charset="0"/>
              </a:rPr>
              <a:t>per ciascuna Amministrazione titolare di risorse, articolato per aree tematiche (vincolo di destinazione territoriale riparto 80% aree del Mezzogiorno e 20% aree del Centro-Nord) è approvato dal CIPESS, su proposta del Ministro per il Sud e la Coesione territoriale.</a:t>
            </a:r>
          </a:p>
          <a:p>
            <a:pPr algn="just"/>
            <a:r>
              <a:rPr lang="it-IT" sz="2000" dirty="0">
                <a:effectLst/>
                <a:ea typeface="Times New Roman" panose="02020603050405020304" pitchFamily="18" charset="0"/>
              </a:rPr>
              <a:t>Nell’ambito dei Comitati di sorveglianza (costituiti dalle Amministrazioni titolari, con rappresentanti del Dipartimento per le Politiche di Coesione, del Dipartimento per la programmazione e il coordinamento della politica economica, dei Ministeri competenti per area tematica, nonché del partenariato economico e sociale) </a:t>
            </a:r>
            <a:r>
              <a:rPr lang="it-IT" sz="2000" dirty="0" err="1">
                <a:effectLst/>
                <a:ea typeface="Times New Roman" panose="02020603050405020304" pitchFamily="18" charset="0"/>
              </a:rPr>
              <a:t>é</a:t>
            </a:r>
            <a:r>
              <a:rPr lang="it-IT" sz="2000" dirty="0">
                <a:effectLst/>
                <a:ea typeface="Times New Roman" panose="02020603050405020304" pitchFamily="18" charset="0"/>
              </a:rPr>
              <a:t> possibile proporre le misure di accelerazione, nonché contestare eventuali inadempienze di taluni attori. </a:t>
            </a:r>
          </a:p>
          <a:p>
            <a:pPr algn="just"/>
            <a:r>
              <a:rPr lang="it-IT" sz="2000" dirty="0">
                <a:solidFill>
                  <a:srgbClr val="212121"/>
                </a:solidFill>
                <a:ea typeface="Times New Roman" panose="02020603050405020304" pitchFamily="18" charset="0"/>
              </a:rPr>
              <a:t>L</a:t>
            </a:r>
            <a:r>
              <a:rPr lang="it-IT" sz="2000" dirty="0">
                <a:solidFill>
                  <a:srgbClr val="212121"/>
                </a:solidFill>
                <a:effectLst/>
                <a:ea typeface="Times New Roman" panose="02020603050405020304" pitchFamily="18" charset="0"/>
              </a:rPr>
              <a:t>'impiego della dotazione del FSC per obiettivi strategici </a:t>
            </a:r>
            <a:r>
              <a:rPr lang="it-IT" sz="2000" dirty="0" err="1">
                <a:solidFill>
                  <a:srgbClr val="212121"/>
                </a:solidFill>
                <a:effectLst/>
                <a:ea typeface="Times New Roman" panose="02020603050405020304" pitchFamily="18" charset="0"/>
              </a:rPr>
              <a:t>é</a:t>
            </a:r>
            <a:r>
              <a:rPr lang="it-IT" sz="2000" dirty="0">
                <a:solidFill>
                  <a:srgbClr val="212121"/>
                </a:solidFill>
                <a:effectLst/>
                <a:ea typeface="Times New Roman" panose="02020603050405020304" pitchFamily="18" charset="0"/>
              </a:rPr>
              <a:t> disposto in coerenza con gli obiettivi e le strategie dei Fondi strutturali e di investimento europei per il periodo di programmazione 2021-2027, nonché con le politiche settoriali e le politiche di investimento e di riforma previste nel Piano nazionale per la ripresa e la resilienza (PNRR), secondo principi di complementarietà e </a:t>
            </a:r>
            <a:r>
              <a:rPr lang="it-IT" sz="2000" dirty="0" err="1">
                <a:solidFill>
                  <a:srgbClr val="212121"/>
                </a:solidFill>
                <a:effectLst/>
                <a:ea typeface="Times New Roman" panose="02020603050405020304" pitchFamily="18" charset="0"/>
              </a:rPr>
              <a:t>addizionalità</a:t>
            </a:r>
            <a:r>
              <a:rPr lang="it-IT" sz="2000" dirty="0">
                <a:solidFill>
                  <a:srgbClr val="212121"/>
                </a:solidFill>
                <a:effectLst/>
                <a:ea typeface="Times New Roman" panose="02020603050405020304" pitchFamily="18" charset="0"/>
              </a:rPr>
              <a:t> delle risorse.</a:t>
            </a:r>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41073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Bilancio di previsione 2022-2024</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endParaRPr lang="it-IT" sz="2200" b="1" dirty="0">
              <a:effectLst/>
              <a:ea typeface="Times New Roman" panose="02020603050405020304" pitchFamily="18" charset="0"/>
            </a:endParaRPr>
          </a:p>
          <a:p>
            <a:pPr marL="0" indent="0" algn="just">
              <a:buNone/>
            </a:pPr>
            <a:r>
              <a:rPr lang="it-IT" sz="2400" b="1" dirty="0">
                <a:effectLst/>
                <a:ea typeface="Times New Roman" panose="02020603050405020304" pitchFamily="18" charset="0"/>
              </a:rPr>
              <a:t>Le regole per la programmazione delle risorse</a:t>
            </a:r>
          </a:p>
          <a:p>
            <a:pPr marL="0" indent="0" algn="just">
              <a:buNone/>
            </a:pPr>
            <a:endParaRPr lang="it-IT" sz="2400" dirty="0">
              <a:effectLst/>
              <a:ea typeface="Times New Roman" panose="02020603050405020304" pitchFamily="18" charset="0"/>
            </a:endParaRPr>
          </a:p>
          <a:p>
            <a:pPr marL="0" indent="0" algn="just">
              <a:buNone/>
            </a:pPr>
            <a:r>
              <a:rPr lang="it-IT" sz="2400" dirty="0">
                <a:solidFill>
                  <a:srgbClr val="212121"/>
                </a:solidFill>
                <a:effectLst/>
                <a:ea typeface="Times New Roman" panose="02020603050405020304" pitchFamily="18" charset="0"/>
              </a:rPr>
              <a:t>Riguardo alle </a:t>
            </a:r>
            <a:r>
              <a:rPr lang="it-IT" sz="2400" dirty="0" err="1">
                <a:solidFill>
                  <a:srgbClr val="212121"/>
                </a:solidFill>
                <a:effectLst/>
                <a:ea typeface="Times New Roman" panose="02020603050405020304" pitchFamily="18" charset="0"/>
              </a:rPr>
              <a:t>disponibilita</a:t>
            </a:r>
            <a:r>
              <a:rPr lang="it-IT" sz="2400" dirty="0">
                <a:solidFill>
                  <a:srgbClr val="212121"/>
                </a:solidFill>
                <a:effectLst/>
                <a:ea typeface="Times New Roman" panose="02020603050405020304" pitchFamily="18" charset="0"/>
              </a:rPr>
              <a:t>̀ finanziarie, nel </a:t>
            </a:r>
            <a:r>
              <a:rPr lang="it-IT" sz="2400" b="1" dirty="0">
                <a:solidFill>
                  <a:srgbClr val="212121"/>
                </a:solidFill>
                <a:effectLst/>
                <a:ea typeface="Times New Roman" panose="02020603050405020304" pitchFamily="18" charset="0"/>
              </a:rPr>
              <a:t>bilancio di previsione per il triennio 2022-2024 </a:t>
            </a:r>
            <a:r>
              <a:rPr lang="it-IT" sz="2400" dirty="0">
                <a:solidFill>
                  <a:srgbClr val="212121"/>
                </a:solidFill>
                <a:effectLst/>
                <a:ea typeface="Times New Roman" panose="02020603050405020304" pitchFamily="18" charset="0"/>
              </a:rPr>
              <a:t>(legge n. 234/2021 e relativo D.M. Economia 31 dicembre 2021 di ripartizione delle dotazioni dei singoli programmi di spesa in capitoli), il Fondo Sviluppo e Coesione - iscritto al capitolo 8000 dello stato di previsione del Ministero dell'economia - presenta una dotazione per il </a:t>
            </a:r>
            <a:r>
              <a:rPr lang="it-IT" sz="2400" b="1" dirty="0">
                <a:solidFill>
                  <a:srgbClr val="212121"/>
                </a:solidFill>
                <a:effectLst/>
                <a:ea typeface="Times New Roman" panose="02020603050405020304" pitchFamily="18" charset="0"/>
              </a:rPr>
              <a:t>triennio </a:t>
            </a:r>
            <a:r>
              <a:rPr lang="it-IT" sz="2400" dirty="0">
                <a:solidFill>
                  <a:srgbClr val="212121"/>
                </a:solidFill>
                <a:effectLst/>
                <a:ea typeface="Times New Roman" panose="02020603050405020304" pitchFamily="18" charset="0"/>
              </a:rPr>
              <a:t>pari a </a:t>
            </a:r>
            <a:r>
              <a:rPr lang="it-IT" sz="2400" b="1" dirty="0">
                <a:solidFill>
                  <a:srgbClr val="212121"/>
                </a:solidFill>
                <a:effectLst/>
                <a:ea typeface="Times New Roman" panose="02020603050405020304" pitchFamily="18" charset="0"/>
              </a:rPr>
              <a:t>15,2 miliardi nel 2022, </a:t>
            </a:r>
            <a:r>
              <a:rPr lang="it-IT" sz="2400" dirty="0">
                <a:solidFill>
                  <a:srgbClr val="212121"/>
                </a:solidFill>
                <a:effectLst/>
                <a:ea typeface="Times New Roman" panose="02020603050405020304" pitchFamily="18" charset="0"/>
              </a:rPr>
              <a:t>a </a:t>
            </a:r>
            <a:r>
              <a:rPr lang="it-IT" sz="2400" b="1" dirty="0">
                <a:solidFill>
                  <a:srgbClr val="212121"/>
                </a:solidFill>
                <a:effectLst/>
                <a:ea typeface="Times New Roman" panose="02020603050405020304" pitchFamily="18" charset="0"/>
              </a:rPr>
              <a:t>13 miliardi nel 2023 </a:t>
            </a:r>
            <a:r>
              <a:rPr lang="it-IT" sz="2400" dirty="0">
                <a:solidFill>
                  <a:srgbClr val="212121"/>
                </a:solidFill>
                <a:effectLst/>
                <a:ea typeface="Times New Roman" panose="02020603050405020304" pitchFamily="18" charset="0"/>
              </a:rPr>
              <a:t>e a </a:t>
            </a:r>
            <a:r>
              <a:rPr lang="it-IT" sz="2400" b="1" dirty="0">
                <a:solidFill>
                  <a:srgbClr val="212121"/>
                </a:solidFill>
                <a:effectLst/>
                <a:ea typeface="Times New Roman" panose="02020603050405020304" pitchFamily="18" charset="0"/>
              </a:rPr>
              <a:t>15,3 miliardi nel 2024. </a:t>
            </a:r>
            <a:r>
              <a:rPr lang="it-IT" sz="2400" dirty="0">
                <a:solidFill>
                  <a:srgbClr val="212121"/>
                </a:solidFill>
                <a:effectLst/>
                <a:ea typeface="Times New Roman" panose="02020603050405020304" pitchFamily="18" charset="0"/>
              </a:rPr>
              <a:t>Tale dotazione è riferita alle risorse autorizzate per i due </a:t>
            </a:r>
            <a:r>
              <a:rPr lang="it-IT" sz="2400" b="1" dirty="0">
                <a:solidFill>
                  <a:srgbClr val="212121"/>
                </a:solidFill>
                <a:effectLst/>
                <a:ea typeface="Times New Roman" panose="02020603050405020304" pitchFamily="18" charset="0"/>
              </a:rPr>
              <a:t>cicli </a:t>
            </a:r>
            <a:r>
              <a:rPr lang="it-IT" sz="2400" dirty="0">
                <a:solidFill>
                  <a:srgbClr val="212121"/>
                </a:solidFill>
                <a:effectLst/>
                <a:ea typeface="Times New Roman" panose="02020603050405020304" pitchFamily="18" charset="0"/>
              </a:rPr>
              <a:t>di programmazione </a:t>
            </a:r>
            <a:r>
              <a:rPr lang="it-IT" sz="2400" b="1" dirty="0">
                <a:solidFill>
                  <a:srgbClr val="212121"/>
                </a:solidFill>
                <a:effectLst/>
                <a:ea typeface="Times New Roman" panose="02020603050405020304" pitchFamily="18" charset="0"/>
              </a:rPr>
              <a:t>2014-2020 </a:t>
            </a:r>
            <a:r>
              <a:rPr lang="it-IT" sz="2400" dirty="0">
                <a:solidFill>
                  <a:srgbClr val="212121"/>
                </a:solidFill>
                <a:effectLst/>
                <a:ea typeface="Times New Roman" panose="02020603050405020304" pitchFamily="18" charset="0"/>
              </a:rPr>
              <a:t>e </a:t>
            </a:r>
            <a:r>
              <a:rPr lang="it-IT" sz="2400" b="1" dirty="0">
                <a:solidFill>
                  <a:srgbClr val="212121"/>
                </a:solidFill>
                <a:effectLst/>
                <a:ea typeface="Times New Roman" panose="02020603050405020304" pitchFamily="18" charset="0"/>
              </a:rPr>
              <a:t>2021-2027</a:t>
            </a:r>
            <a:r>
              <a:rPr lang="it-IT" sz="2400" dirty="0">
                <a:solidFill>
                  <a:srgbClr val="212121"/>
                </a:solidFill>
                <a:effectLst/>
                <a:ea typeface="Times New Roman" panose="02020603050405020304" pitchFamily="18" charset="0"/>
              </a:rPr>
              <a:t>, rispettivamente, dalla legge di stabilità 2014 (</a:t>
            </a:r>
            <a:r>
              <a:rPr lang="it-IT" sz="2400" dirty="0">
                <a:solidFill>
                  <a:srgbClr val="4272A0"/>
                </a:solidFill>
                <a:effectLst/>
                <a:ea typeface="Times New Roman" panose="02020603050405020304" pitchFamily="18" charset="0"/>
              </a:rPr>
              <a:t>art. 1, co. 6, L. 147/2013) </a:t>
            </a:r>
            <a:r>
              <a:rPr lang="it-IT" sz="2400" dirty="0">
                <a:solidFill>
                  <a:srgbClr val="212121"/>
                </a:solidFill>
                <a:effectLst/>
                <a:ea typeface="Times New Roman" panose="02020603050405020304" pitchFamily="18" charset="0"/>
              </a:rPr>
              <a:t>e dalla legge di bilancio 2020 (art. 1, co. 178, L. n. 178/2020). </a:t>
            </a:r>
            <a:endParaRPr lang="it-IT" sz="2400" dirty="0">
              <a:effectLst/>
              <a:ea typeface="Times New Roman" panose="02020603050405020304" pitchFamily="18" charset="0"/>
            </a:endParaRPr>
          </a:p>
          <a:p>
            <a:pPr algn="just"/>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2679806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pPr algn="ctr"/>
            <a:br>
              <a:rPr lang="it-IT" sz="2800" dirty="0"/>
            </a:br>
            <a:r>
              <a:rPr lang="it-IT" b="1" dirty="0"/>
              <a:t> </a:t>
            </a:r>
            <a:r>
              <a:rPr lang="it-IT" sz="2800" b="1" dirty="0">
                <a:solidFill>
                  <a:srgbClr val="FF0000"/>
                </a:solidFill>
              </a:rPr>
              <a:t>PIANO DI SVILUPPO E COESIONE REGIONE LAZIO</a:t>
            </a:r>
            <a:br>
              <a:rPr lang="it-IT" dirty="0"/>
            </a:br>
            <a:endParaRPr lang="it-IT" sz="2800" b="1" dirty="0">
              <a:solidFill>
                <a:srgbClr val="FF0000"/>
              </a:solidFill>
            </a:endParaRPr>
          </a:p>
        </p:txBody>
      </p:sp>
      <p:sp>
        <p:nvSpPr>
          <p:cNvPr id="3" name="Segnaposto contenuto 2"/>
          <p:cNvSpPr>
            <a:spLocks noGrp="1"/>
          </p:cNvSpPr>
          <p:nvPr>
            <p:ph idx="1"/>
          </p:nvPr>
        </p:nvSpPr>
        <p:spPr>
          <a:xfrm>
            <a:off x="726550" y="1929664"/>
            <a:ext cx="10515600" cy="4351338"/>
          </a:xfrm>
        </p:spPr>
        <p:txBody>
          <a:bodyPr>
            <a:normAutofit/>
          </a:bodyPr>
          <a:lstStyle/>
          <a:p>
            <a:pPr marL="0" indent="0" algn="just">
              <a:buNone/>
            </a:pPr>
            <a:r>
              <a:rPr lang="it-IT" sz="2400" dirty="0"/>
              <a:t>PSC Regione LAZIO - Delibera n. 29 /2021 (pubblicata su GU del 19 Agosto 2021)</a:t>
            </a:r>
          </a:p>
          <a:p>
            <a:pPr marL="0" indent="0" algn="just">
              <a:buNone/>
            </a:pPr>
            <a:r>
              <a:rPr lang="it-IT" sz="2400" b="1" dirty="0">
                <a:hlinkClick r:id="rId2"/>
              </a:rPr>
              <a:t>PSC REGIONE </a:t>
            </a:r>
            <a:r>
              <a:rPr lang="it-IT" sz="2400" b="1" dirty="0"/>
              <a:t>LAZIO </a:t>
            </a:r>
            <a:r>
              <a:rPr lang="it-IT" sz="2400" b="1" u="sng" dirty="0"/>
              <a:t> € 1.278,99 milioni</a:t>
            </a:r>
            <a:r>
              <a:rPr lang="it-IT" sz="2400" dirty="0"/>
              <a:t> Delibera CIPESS n. 29 del 29/04/2021 </a:t>
            </a:r>
          </a:p>
          <a:p>
            <a:pPr marL="0" indent="0" algn="just">
              <a:buNone/>
            </a:pPr>
            <a:r>
              <a:rPr lang="it-IT" sz="2400" dirty="0"/>
              <a:t>Riorganizzazione delle risorse assegnate ai precedenti Strumenti di programmazione: PATTO REGIONE LAZIO, INTESA LAZIO, a valere sul Fondo sviluppo e coesione. </a:t>
            </a:r>
          </a:p>
          <a:p>
            <a:pPr marL="0" indent="0" algn="just">
              <a:buNone/>
            </a:pPr>
            <a:endParaRPr lang="it-IT" sz="2400" dirty="0"/>
          </a:p>
          <a:p>
            <a:pPr marL="0" indent="0" algn="just">
              <a:buNone/>
            </a:pPr>
            <a:r>
              <a:rPr lang="it-IT" sz="2400" dirty="0"/>
              <a:t>Provenienza contabile delle risorse: </a:t>
            </a:r>
          </a:p>
          <a:p>
            <a:pPr algn="just"/>
            <a:r>
              <a:rPr lang="it-IT" sz="2400" dirty="0"/>
              <a:t>FSC 2000-2006 per  589,76 milioni di euro; </a:t>
            </a:r>
          </a:p>
          <a:p>
            <a:pPr algn="just"/>
            <a:r>
              <a:rPr lang="it-IT" sz="2400" dirty="0"/>
              <a:t>FSC 2014-2020 per  689,23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br>
              <a:rPr lang="it-IT" sz="2800" dirty="0"/>
            </a:br>
            <a:r>
              <a:rPr lang="it-IT" b="1" dirty="0"/>
              <a:t> </a:t>
            </a:r>
            <a:r>
              <a:rPr lang="it-IT" sz="2800" b="1" dirty="0">
                <a:solidFill>
                  <a:srgbClr val="FF0000"/>
                </a:solidFill>
              </a:rPr>
              <a:t>PIANO DI SVILUPPO E COESIONE REGIONE LAZIO</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2141537"/>
            <a:ext cx="10515600" cy="3954463"/>
          </a:xfrm>
        </p:spPr>
        <p:txBody>
          <a:bodyPr>
            <a:normAutofit fontScale="77500" lnSpcReduction="20000"/>
          </a:bodyPr>
          <a:lstStyle/>
          <a:p>
            <a:pPr marL="0" indent="0" algn="just">
              <a:buNone/>
            </a:pPr>
            <a:r>
              <a:rPr lang="it-IT" dirty="0"/>
              <a:t>Su proposta dell’amministrazione titolare responsabile del PSC, il </a:t>
            </a:r>
            <a:r>
              <a:rPr lang="it-IT" dirty="0" err="1"/>
              <a:t>CdS</a:t>
            </a:r>
            <a:r>
              <a:rPr lang="it-IT" dirty="0"/>
              <a:t> provvede, entro il 31 dicembre di ogni anno, a integrare il PSC con: </a:t>
            </a:r>
          </a:p>
          <a:p>
            <a:pPr marL="0" indent="0" algn="just">
              <a:buNone/>
            </a:pPr>
            <a:endParaRPr lang="it-IT" dirty="0"/>
          </a:p>
          <a:p>
            <a:pPr algn="just"/>
            <a:r>
              <a:rPr lang="it-IT" dirty="0"/>
              <a:t>settori d’intervento per area tematica e corrispondenti importi finanziari</a:t>
            </a:r>
          </a:p>
          <a:p>
            <a:pPr algn="just"/>
            <a:r>
              <a:rPr lang="it-IT" dirty="0"/>
              <a:t>obiettivi perseguiti con indicazione dei principali indicatori di realizzazione e di risultato </a:t>
            </a:r>
          </a:p>
          <a:p>
            <a:pPr algn="just"/>
            <a:r>
              <a:rPr lang="it-IT" dirty="0"/>
              <a:t>piano finanziario complessivo del PSC, con esplicitazione della previsione di spesa per ciascuna annualità del primo triennio</a:t>
            </a:r>
          </a:p>
          <a:p>
            <a:pPr marL="0" indent="0" algn="just">
              <a:buNone/>
            </a:pPr>
            <a:r>
              <a:rPr lang="it-IT" dirty="0"/>
              <a:t>Al fine di accelerare la realizzazione e la spesa degli interventi di cui al comma 7, lettera </a:t>
            </a:r>
            <a:r>
              <a:rPr lang="it-IT" i="1" dirty="0"/>
              <a:t>b)</a:t>
            </a:r>
            <a:r>
              <a:rPr lang="it-IT" dirty="0"/>
              <a:t>, art. 44 del decreto-legge </a:t>
            </a:r>
            <a:r>
              <a:rPr lang="it-IT" dirty="0" err="1"/>
              <a:t>n</a:t>
            </a:r>
            <a:r>
              <a:rPr lang="it-IT" dirty="0"/>
              <a:t> 34 del 2019, il Dipartimento per le politiche di coesione, l’Agenzia per la coesione territoriale e la Struttura per la progettazione di beni ed edifici pubblici, per quanto di rispettiva competenza, possono disporre, anche nell’ambito di convenzioni </a:t>
            </a:r>
            <a:r>
              <a:rPr lang="it-IT" dirty="0" err="1"/>
              <a:t>gia</a:t>
            </a:r>
            <a:r>
              <a:rPr lang="it-IT" dirty="0"/>
              <a:t>̀ esistenti con </a:t>
            </a:r>
            <a:r>
              <a:rPr lang="it-IT" dirty="0" err="1"/>
              <a:t>societa</a:t>
            </a:r>
            <a:r>
              <a:rPr lang="it-IT" dirty="0"/>
              <a:t>̀ </a:t>
            </a:r>
            <a:r>
              <a:rPr lang="it-IT" i="1" dirty="0"/>
              <a:t>in </a:t>
            </a:r>
            <a:r>
              <a:rPr lang="it-IT" i="1" dirty="0" err="1"/>
              <a:t>house</a:t>
            </a:r>
            <a:r>
              <a:rPr lang="it-IT" dirty="0"/>
              <a:t>, misure di accompagnamento alla progettazione e attuazione, su richiesta della Regione responsabile del PSC in oggetto. </a:t>
            </a:r>
          </a:p>
          <a:p>
            <a:pPr algn="just"/>
            <a:endParaRPr lang="it-IT" sz="2400" dirty="0"/>
          </a:p>
          <a:p>
            <a:pPr marL="0" indent="0">
              <a:buNone/>
            </a:pPr>
            <a:endParaRPr lang="it-IT" dirty="0"/>
          </a:p>
        </p:txBody>
      </p:sp>
    </p:spTree>
    <p:extLst>
      <p:ext uri="{BB962C8B-B14F-4D97-AF65-F5344CB8AC3E}">
        <p14:creationId xmlns:p14="http://schemas.microsoft.com/office/powerpoint/2010/main" val="3547629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3378784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all’atto dell’approvazione dello stesso ad esito di una ricognizione svolta dal Tavolo di indirizzo e verifica della strategia nazionale per la valorizzazione dei beni confiscati attraverso le politiche di coesione, nel rispetto del criterio normativo di riparto percentuale </a:t>
            </a:r>
            <a:r>
              <a:rPr lang="it-IT" sz="2400" dirty="0">
                <a:solidFill>
                  <a:srgbClr val="FF0000"/>
                </a:solidFill>
              </a:rPr>
              <a:t>80% al Mezzogiorno </a:t>
            </a:r>
            <a:r>
              <a:rPr lang="it-IT" sz="2400" dirty="0"/>
              <a:t>e del </a:t>
            </a:r>
            <a:r>
              <a:rPr lang="it-IT" sz="2400" dirty="0">
                <a:solidFill>
                  <a:srgbClr val="FF0000"/>
                </a:solidFill>
              </a:rPr>
              <a:t>20% al Centro Nord </a:t>
            </a:r>
            <a:r>
              <a:rPr lang="it-IT" sz="2400" dirty="0"/>
              <a:t>in relazione alla dotazione complessiva del FSC 2014-2020. </a:t>
            </a:r>
          </a:p>
          <a:p>
            <a:endParaRPr lang="it-IT" dirty="0"/>
          </a:p>
        </p:txBody>
      </p:sp>
    </p:spTree>
    <p:extLst>
      <p:ext uri="{BB962C8B-B14F-4D97-AF65-F5344CB8AC3E}">
        <p14:creationId xmlns:p14="http://schemas.microsoft.com/office/powerpoint/2010/main" val="2187160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460500"/>
          </a:xfrm>
        </p:spPr>
        <p:txBody>
          <a:bodyPr>
            <a:noAutofit/>
          </a:bodyPr>
          <a:lstStyle/>
          <a:p>
            <a:br>
              <a:rPr lang="it-IT" sz="3600" b="1" dirty="0">
                <a:solidFill>
                  <a:srgbClr val="FF0000"/>
                </a:solidFill>
              </a:rPr>
            </a:br>
            <a:br>
              <a:rPr lang="it-IT" sz="3600" b="1" dirty="0">
                <a:solidFill>
                  <a:srgbClr val="FF0000"/>
                </a:solidFill>
              </a:rPr>
            </a:br>
            <a:r>
              <a:rPr lang="it-IT" sz="3200" b="1" dirty="0">
                <a:solidFill>
                  <a:srgbClr val="FF0000"/>
                </a:solidFill>
              </a:rPr>
              <a:t>Legge di bilancio 2022 L. 234 del 30 dicembre 2021 – Articolo 1 comma 589 - </a:t>
            </a:r>
            <a:r>
              <a:rPr lang="it-IT" sz="3600" b="1" i="1" dirty="0">
                <a:solidFill>
                  <a:srgbClr val="FF0000"/>
                </a:solidFill>
              </a:rPr>
              <a:t>Fondo per legalità e tutela degli amministratori locali vittime di atti intimidatori</a:t>
            </a: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2042556"/>
            <a:ext cx="10783784" cy="4300662"/>
          </a:xfrm>
        </p:spPr>
        <p:txBody>
          <a:bodyPr>
            <a:normAutofit/>
          </a:bodyPr>
          <a:lstStyle/>
          <a:p>
            <a:pPr marL="0" indent="0">
              <a:buNone/>
            </a:pPr>
            <a:r>
              <a:rPr lang="it-IT" b="1" dirty="0"/>
              <a:t>Legge di bilancio 2022 </a:t>
            </a:r>
            <a:r>
              <a:rPr lang="it-IT" dirty="0"/>
              <a:t>L. 234 del 30 dicembre 2021 – Articolo 1 comma 589- </a:t>
            </a:r>
            <a:r>
              <a:rPr lang="it-IT" b="1" dirty="0"/>
              <a:t>Fondo per legalità e tutela degli amministratori locali vittime di atti intimidatori</a:t>
            </a:r>
            <a:br>
              <a:rPr lang="it-IT" dirty="0"/>
            </a:br>
            <a:r>
              <a:rPr lang="it-IT" dirty="0"/>
              <a:t>Al fine di consentire agli enti locali l’</a:t>
            </a:r>
            <a:r>
              <a:rPr lang="it-IT" b="1" dirty="0"/>
              <a:t>adozione di iniziative per la promozione della legalità</a:t>
            </a:r>
            <a:r>
              <a:rPr lang="it-IT" dirty="0"/>
              <a:t>, nonché di </a:t>
            </a:r>
            <a:r>
              <a:rPr lang="it-IT" b="1" dirty="0"/>
              <a:t>misure di ristoro del patrimonio dell’ente </a:t>
            </a:r>
            <a:r>
              <a:rPr lang="it-IT" dirty="0"/>
              <a:t>o in favore degli amministratori locali che hanno subito episodi di intimidazione connessi all’esercizio delle funzioni istituzionali esercitate, nello stato di previsione del </a:t>
            </a:r>
            <a:r>
              <a:rPr lang="it-IT" b="1" dirty="0"/>
              <a:t>Ministero dell’interno è istituito un fondo con una dotazione finanziaria pari a 5 milioni di euro per ciascuno degli anni dal 2022 al 2024</a:t>
            </a:r>
            <a:r>
              <a:rPr lang="it-IT" dirty="0"/>
              <a:t>. </a:t>
            </a:r>
          </a:p>
          <a:p>
            <a:endParaRPr lang="it-IT" dirty="0"/>
          </a:p>
        </p:txBody>
      </p:sp>
    </p:spTree>
    <p:extLst>
      <p:ext uri="{BB962C8B-B14F-4D97-AF65-F5344CB8AC3E}">
        <p14:creationId xmlns:p14="http://schemas.microsoft.com/office/powerpoint/2010/main" val="229559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330200" y="365125"/>
            <a:ext cx="11023600" cy="955675"/>
          </a:xfrm>
        </p:spPr>
        <p:txBody>
          <a:bodyPr>
            <a:normAutofit/>
          </a:bodyPr>
          <a:lstStyle/>
          <a:p>
            <a:r>
              <a:rPr lang="it-IT" sz="2800" b="1" dirty="0">
                <a:solidFill>
                  <a:srgbClr val="FF0000"/>
                </a:solidFill>
                <a:effectLst/>
                <a:ea typeface="Times New Roman" panose="02020603050405020304" pitchFamily="18" charset="0"/>
              </a:rPr>
              <a:t>Beni Confiscati - Le risorse disponibili nel ciclo di programmazione 2021-27</a:t>
            </a:r>
            <a:endParaRPr lang="it-IT" sz="2800" dirty="0">
              <a:solidFill>
                <a:srgbClr val="FF0000"/>
              </a:solidFill>
              <a:effectLst/>
              <a:ea typeface="Times New Roman" panose="02020603050405020304" pitchFamily="18" charset="0"/>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330200" y="1320800"/>
            <a:ext cx="11125200" cy="4800600"/>
          </a:xfrm>
        </p:spPr>
        <p:txBody>
          <a:bodyPr>
            <a:normAutofit fontScale="85000" lnSpcReduction="20000"/>
          </a:bodyPr>
          <a:lstStyle/>
          <a:p>
            <a:pPr marL="0" indent="0" algn="just">
              <a:buNone/>
            </a:pPr>
            <a:r>
              <a:rPr lang="it-IT" sz="2400" b="1" dirty="0">
                <a:solidFill>
                  <a:srgbClr val="000000"/>
                </a:solidFill>
                <a:effectLst/>
                <a:ea typeface="Times New Roman" panose="02020603050405020304" pitchFamily="18" charset="0"/>
              </a:rPr>
              <a:t>Le risorse finanziarie provenienti dall’Europa e dai fondi nazionali per il ciclo di programmazione 2021-2027 permettono di accelerare l’azione degli Enti locali per l’utilizzo sociale dei beni confiscati.</a:t>
            </a:r>
            <a:r>
              <a:rPr lang="it-IT" sz="2400" dirty="0">
                <a:solidFill>
                  <a:srgbClr val="000000"/>
                </a:solidFill>
                <a:effectLst/>
                <a:ea typeface="Times New Roman" panose="02020603050405020304" pitchFamily="18" charset="0"/>
              </a:rPr>
              <a:t> La realizzazione di interventi per il reimpiego dei beni sottratti alla criminalità organizzata a beneficio delle comunità locali, viene fortemente sostenuta dagli obiettivi strategici previsti dai principali strumenti finanziari disponibili in ambito nazionale, regionale e locale. </a:t>
            </a:r>
          </a:p>
          <a:p>
            <a:pPr marL="0" indent="0" algn="just">
              <a:buNone/>
            </a:pPr>
            <a:r>
              <a:rPr lang="it-IT" sz="2400" dirty="0">
                <a:effectLst/>
                <a:ea typeface="Times New Roman" panose="02020603050405020304" pitchFamily="18" charset="0"/>
              </a:rPr>
              <a:t>Le risorse UE e nazionali assegnate alla programmazione 2021-2027  rappresentano, quindi, concrete opportunità per creare l’interazione necessaria sui territori e definire un programma d’azione per la valorizzazione dei beni confiscati alla criminalità organizzata. </a:t>
            </a:r>
          </a:p>
          <a:p>
            <a:pPr marL="0" indent="0" algn="just">
              <a:buNone/>
            </a:pPr>
            <a:r>
              <a:rPr lang="it-IT" sz="2400" b="1" dirty="0">
                <a:effectLst/>
                <a:ea typeface="Times New Roman" panose="02020603050405020304" pitchFamily="18" charset="0"/>
              </a:rPr>
              <a:t>L’Accordo di Partenariato pone al centro degli Obiettivi di Policy OP4 (una Europa più sociale e inclusiva) e OP5 (una Europa più vicina ai cittadini), soluzioni di sviluppo che favoriscono l’uso sociale dei 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organizzata</a:t>
            </a:r>
            <a:r>
              <a:rPr lang="it-IT" sz="2400" dirty="0">
                <a:effectLst/>
                <a:ea typeface="Times New Roman" panose="02020603050405020304" pitchFamily="18" charset="0"/>
              </a:rPr>
              <a:t>: nei territori a maggiore concentrazione di beni confiscati alla </a:t>
            </a:r>
            <a:r>
              <a:rPr lang="it-IT" sz="2400" dirty="0" err="1">
                <a:effectLst/>
                <a:ea typeface="Times New Roman" panose="02020603050405020304" pitchFamily="18" charset="0"/>
              </a:rPr>
              <a:t>criminalita</a:t>
            </a:r>
            <a:r>
              <a:rPr lang="it-IT" sz="2400" dirty="0">
                <a:effectLst/>
                <a:ea typeface="Times New Roman" panose="02020603050405020304" pitchFamily="18" charset="0"/>
              </a:rPr>
              <a:t>̀, si auspica infatti la definizione di percorsi di rilancio sociale e  produttivo attraverso la valorizzazione di immobili significativi per </a:t>
            </a:r>
            <a:r>
              <a:rPr lang="it-IT" sz="2400" dirty="0" err="1">
                <a:effectLst/>
                <a:ea typeface="Times New Roman" panose="02020603050405020304" pitchFamily="18" charset="0"/>
              </a:rPr>
              <a:t>potenzialita</a:t>
            </a:r>
            <a:r>
              <a:rPr lang="it-IT" sz="2400" dirty="0">
                <a:effectLst/>
                <a:ea typeface="Times New Roman" panose="02020603050405020304" pitchFamily="18" charset="0"/>
              </a:rPr>
              <a:t>̀ economiche e </a:t>
            </a:r>
            <a:r>
              <a:rPr lang="it-IT" sz="2400" dirty="0" err="1">
                <a:effectLst/>
                <a:ea typeface="Times New Roman" panose="02020603050405020304" pitchFamily="18" charset="0"/>
              </a:rPr>
              <a:t>simbolicita</a:t>
            </a:r>
            <a:r>
              <a:rPr lang="it-IT" sz="2400" dirty="0">
                <a:effectLst/>
                <a:ea typeface="Times New Roman" panose="02020603050405020304" pitchFamily="18" charset="0"/>
              </a:rPr>
              <a:t>̀. </a:t>
            </a:r>
          </a:p>
          <a:p>
            <a:pPr marL="0" indent="0" algn="just">
              <a:buNone/>
            </a:pPr>
            <a:r>
              <a:rPr lang="it-IT" sz="2400" b="1" dirty="0">
                <a:solidFill>
                  <a:srgbClr val="FF0000"/>
                </a:solidFill>
                <a:effectLst/>
                <a:ea typeface="Times New Roman" panose="02020603050405020304" pitchFamily="18" charset="0"/>
              </a:rPr>
              <a:t>La</a:t>
            </a:r>
            <a:r>
              <a:rPr lang="it-IT" sz="2400" dirty="0">
                <a:solidFill>
                  <a:srgbClr val="FF0000"/>
                </a:solidFill>
                <a:effectLst/>
                <a:ea typeface="Times New Roman" panose="02020603050405020304" pitchFamily="18" charset="0"/>
              </a:rPr>
              <a:t> </a:t>
            </a:r>
            <a:r>
              <a:rPr lang="it-IT" sz="2400" b="1" dirty="0" err="1">
                <a:solidFill>
                  <a:srgbClr val="FF0000"/>
                </a:solidFill>
                <a:effectLst/>
                <a:ea typeface="Times New Roman" panose="02020603050405020304" pitchFamily="18" charset="0"/>
              </a:rPr>
              <a:t>centralita</a:t>
            </a:r>
            <a:r>
              <a:rPr lang="it-IT" sz="2400" b="1" dirty="0">
                <a:solidFill>
                  <a:srgbClr val="FF0000"/>
                </a:solidFill>
                <a:effectLst/>
                <a:ea typeface="Times New Roman" panose="02020603050405020304" pitchFamily="18" charset="0"/>
              </a:rPr>
              <a:t>̀ della tematica “Beni Confiscati”</a:t>
            </a:r>
            <a:r>
              <a:rPr lang="it-IT" sz="2400" dirty="0">
                <a:solidFill>
                  <a:srgbClr val="FF0000"/>
                </a:solidFill>
                <a:effectLst/>
                <a:ea typeface="Times New Roman" panose="02020603050405020304" pitchFamily="18" charset="0"/>
              </a:rPr>
              <a:t> </a:t>
            </a:r>
            <a:r>
              <a:rPr lang="it-IT" sz="2400" b="1" dirty="0">
                <a:solidFill>
                  <a:srgbClr val="FF0000"/>
                </a:solidFill>
                <a:effectLst/>
                <a:ea typeface="Times New Roman" panose="02020603050405020304" pitchFamily="18" charset="0"/>
              </a:rPr>
              <a:t>può essere declinata in diverse tipologie di intervento</a:t>
            </a:r>
            <a:r>
              <a:rPr lang="it-IT" sz="2400" dirty="0">
                <a:effectLst/>
                <a:ea typeface="Times New Roman" panose="02020603050405020304" pitchFamily="18" charset="0"/>
              </a:rPr>
              <a:t>, nell’ambito delle politiche sociali e sociosanitarie, della rigenerazione urbana, dello sviluppo turistico, agricolo e agroalimentare, culturale ed educativo, della tutela dell’ambiente e dei territori, in coerenza </a:t>
            </a:r>
            <a:r>
              <a:rPr lang="it-IT" sz="2400" b="1" dirty="0">
                <a:solidFill>
                  <a:srgbClr val="FF0000"/>
                </a:solidFill>
                <a:effectLst/>
                <a:ea typeface="Times New Roman" panose="02020603050405020304" pitchFamily="18" charset="0"/>
              </a:rPr>
              <a:t>con le strategie definite dai</a:t>
            </a:r>
            <a:r>
              <a:rPr lang="it-IT" sz="2400" dirty="0">
                <a:effectLst/>
                <a:ea typeface="Times New Roman" panose="02020603050405020304" pitchFamily="18" charset="0"/>
              </a:rPr>
              <a:t> </a:t>
            </a:r>
            <a:r>
              <a:rPr lang="it-IT" sz="2400" b="1" dirty="0">
                <a:solidFill>
                  <a:srgbClr val="FF0000"/>
                </a:solidFill>
                <a:effectLst/>
                <a:ea typeface="Times New Roman" panose="02020603050405020304" pitchFamily="18" charset="0"/>
              </a:rPr>
              <a:t>Programmi Nazionali e Regionali previsti dall’Accordo di </a:t>
            </a:r>
            <a:r>
              <a:rPr lang="it-IT" sz="2400" b="1" dirty="0" err="1">
                <a:solidFill>
                  <a:srgbClr val="FF0000"/>
                </a:solidFill>
                <a:effectLst/>
                <a:ea typeface="Times New Roman" panose="02020603050405020304" pitchFamily="18" charset="0"/>
              </a:rPr>
              <a:t>Partnenariato</a:t>
            </a:r>
            <a:r>
              <a:rPr lang="it-IT" sz="2400" b="1" dirty="0">
                <a:solidFill>
                  <a:srgbClr val="FF0000"/>
                </a:solidFill>
                <a:effectLst/>
                <a:ea typeface="Times New Roman" panose="02020603050405020304" pitchFamily="18" charset="0"/>
              </a:rPr>
              <a:t> e dai Piani di Sviluppo e Coesione (PSC) messi a punto dal Fondo per lo Sviluppo e la Coesione</a:t>
            </a:r>
            <a:r>
              <a:rPr lang="it-IT" sz="2400" dirty="0">
                <a:effectLst/>
                <a:ea typeface="Times New Roman" panose="02020603050405020304" pitchFamily="18" charset="0"/>
              </a:rPr>
              <a:t>. </a:t>
            </a: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7154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381000" y="1333500"/>
            <a:ext cx="11811000" cy="5230990"/>
          </a:xfrm>
        </p:spPr>
        <p:txBody>
          <a:bodyPr>
            <a:normAutofit fontScale="62500" lnSpcReduction="20000"/>
          </a:bodyPr>
          <a:lstStyle/>
          <a:p>
            <a:pPr marL="0" indent="0" algn="just">
              <a:buNone/>
            </a:pPr>
            <a:r>
              <a:rPr lang="it-IT" sz="3800" b="1" dirty="0"/>
              <a:t>Promozione di interventi volti a favorire un sistema integrato di sicurezza, la cultura della </a:t>
            </a:r>
            <a:r>
              <a:rPr lang="it-IT" sz="3800" b="1" dirty="0" err="1"/>
              <a:t>legalita</a:t>
            </a:r>
            <a:r>
              <a:rPr lang="it-IT" sz="3800" b="1" dirty="0"/>
              <a:t>̀, della lotta alla corruzione e della cittadinanza responsabile nell’ambito del territorio regionale. Istituzione della giornata regionale contro tutte le mafie </a:t>
            </a:r>
          </a:p>
          <a:p>
            <a:pPr marL="0" indent="0">
              <a:buNone/>
            </a:pPr>
            <a:r>
              <a:rPr lang="it-IT" sz="3800" b="1" dirty="0"/>
              <a:t>Art. 1  - Finalità</a:t>
            </a:r>
          </a:p>
          <a:p>
            <a:pPr marL="188913" indent="-188913">
              <a:buAutoNum type="arabicPeriod"/>
            </a:pPr>
            <a:r>
              <a:rPr lang="it-IT" sz="2900" dirty="0"/>
              <a:t>La Regione, al fine di garantire, nel rispetto delle proprie competenze, lo sviluppo di una convivenza civile e ordinata nel proprio territorio, della cultura della </a:t>
            </a:r>
            <a:r>
              <a:rPr lang="it-IT" sz="2900" dirty="0" err="1"/>
              <a:t>legalita</a:t>
            </a:r>
            <a:r>
              <a:rPr lang="it-IT" sz="2900" dirty="0"/>
              <a:t>̀ e della cittadinanza responsabile assume direttamente iniziative e concede finanziamenti per la realizzazione di interventi volti a favorire un sistema integrato di sicurezza in ambito regionale e a contrastare la diffusione dei fenomeni di </a:t>
            </a:r>
            <a:r>
              <a:rPr lang="it-IT" sz="2900" dirty="0" err="1"/>
              <a:t>criminalita</a:t>
            </a:r>
            <a:r>
              <a:rPr lang="it-IT" sz="2900" dirty="0"/>
              <a:t>̀ comune e di tipo mafioso. </a:t>
            </a:r>
          </a:p>
          <a:p>
            <a:pPr marL="0" indent="0">
              <a:buNone/>
            </a:pPr>
            <a:r>
              <a:rPr lang="it-IT" sz="3800" b="1" dirty="0"/>
              <a:t>Art. 1 bis Giornata regionale della memoria, della </a:t>
            </a:r>
            <a:r>
              <a:rPr lang="it-IT" sz="3800" b="1" dirty="0" err="1"/>
              <a:t>legalita</a:t>
            </a:r>
            <a:r>
              <a:rPr lang="it-IT" sz="3800" b="1" dirty="0"/>
              <a:t>̀ e dell’impegno in ricordo delle vittime di tutte le mafie</a:t>
            </a:r>
          </a:p>
          <a:p>
            <a:pPr marL="0" indent="0">
              <a:buNone/>
            </a:pPr>
            <a:r>
              <a:rPr lang="it-IT" sz="3800" dirty="0"/>
              <a:t>1. In memoria delle vittime </a:t>
            </a:r>
            <a:r>
              <a:rPr lang="it-IT" sz="2900" dirty="0"/>
              <a:t>della </a:t>
            </a:r>
            <a:r>
              <a:rPr lang="it-IT" sz="2900" dirty="0" err="1"/>
              <a:t>criminalita</a:t>
            </a:r>
            <a:r>
              <a:rPr lang="it-IT" sz="2900" dirty="0"/>
              <a:t>̀, la Regione istituisce la “Giornata regionale della memoria, della </a:t>
            </a:r>
            <a:r>
              <a:rPr lang="it-IT" sz="2900" dirty="0" err="1"/>
              <a:t>legalita</a:t>
            </a:r>
            <a:r>
              <a:rPr lang="it-IT" sz="2900" dirty="0"/>
              <a:t>̀ e dell’impegno in ricordo delle vittime di tutte le mafie” da celebrarsi ogni anno il 21 marzo al fine di promuovere l’educazione, l’informazione e la sensibilizzazione in materia di </a:t>
            </a:r>
            <a:r>
              <a:rPr lang="it-IT" sz="2900" dirty="0" err="1"/>
              <a:t>legalita</a:t>
            </a:r>
            <a:r>
              <a:rPr lang="it-IT" sz="2900" dirty="0"/>
              <a:t>̀ su tutto il territorio regionale. </a:t>
            </a:r>
          </a:p>
          <a:p>
            <a:pPr marL="0" indent="0">
              <a:buNone/>
            </a:pPr>
            <a:r>
              <a:rPr lang="it-IT" sz="3800" b="1" dirty="0"/>
              <a:t>Art. 1 ter   </a:t>
            </a:r>
            <a:r>
              <a:rPr lang="it-IT" sz="3800" dirty="0"/>
              <a:t>Istituzione del premio regionale “</a:t>
            </a:r>
            <a:r>
              <a:rPr lang="it-IT" sz="3800" dirty="0" err="1"/>
              <a:t>Legalita</a:t>
            </a:r>
            <a:r>
              <a:rPr lang="it-IT" sz="3800" dirty="0"/>
              <a:t>̀ contro tutte le mafie”</a:t>
            </a:r>
          </a:p>
          <a:p>
            <a:pPr marL="0" indent="0">
              <a:buNone/>
            </a:pPr>
            <a:r>
              <a:rPr lang="it-IT" sz="2900" dirty="0"/>
              <a:t>1. E’ istituito il premio regionale “</a:t>
            </a:r>
            <a:r>
              <a:rPr lang="it-IT" sz="2900" dirty="0" err="1"/>
              <a:t>Legalita</a:t>
            </a:r>
            <a:r>
              <a:rPr lang="it-IT" sz="2900" dirty="0"/>
              <a:t>̀ contro tutte le mafie” che viene conferito annualmente a </a:t>
            </a:r>
            <a:r>
              <a:rPr lang="it-IT" sz="2900" dirty="0" err="1"/>
              <a:t>personalita</a:t>
            </a:r>
            <a:r>
              <a:rPr lang="it-IT" sz="2900" dirty="0"/>
              <a:t>̀ o istituzioni che si sono distinte nell’</a:t>
            </a:r>
            <a:r>
              <a:rPr lang="it-IT" sz="2900" dirty="0" err="1"/>
              <a:t>attivita</a:t>
            </a:r>
            <a:r>
              <a:rPr lang="it-IT" sz="2900" dirty="0"/>
              <a:t>̀ di contrasto alla </a:t>
            </a:r>
            <a:r>
              <a:rPr lang="it-IT" sz="2900" dirty="0" err="1"/>
              <a:t>criminalita</a:t>
            </a:r>
            <a:r>
              <a:rPr lang="it-IT" sz="2900" dirty="0"/>
              <a:t>̀ organizzata.</a:t>
            </a:r>
            <a:br>
              <a:rPr lang="it-IT" sz="2900" dirty="0"/>
            </a:br>
            <a:r>
              <a:rPr lang="it-IT" sz="2900" dirty="0"/>
              <a:t>2. Il premio di cui al comma 1 viene conferito, ogni 21 marzo, in occasione della giornata regionale della memoria, della </a:t>
            </a:r>
            <a:r>
              <a:rPr lang="it-IT" sz="2900" dirty="0" err="1"/>
              <a:t>legalita</a:t>
            </a:r>
            <a:r>
              <a:rPr lang="it-IT" sz="2900" dirty="0"/>
              <a:t>̀ e dell’impegno in ricordo delle vittime di tutte le mafie, istituita, ai sensi dell’articolo 1 bis, dal Presidente della Regione su proposta dell’Osservatorio tecnico-scientifico per la sicurezza, la </a:t>
            </a:r>
            <a:r>
              <a:rPr lang="it-IT" sz="2900" dirty="0" err="1"/>
              <a:t>legalita</a:t>
            </a:r>
            <a:r>
              <a:rPr lang="it-IT" sz="2900" dirty="0"/>
              <a:t>̀ e la lotta alla corruzione di cui all’articolo 8. </a:t>
            </a:r>
          </a:p>
          <a:p>
            <a:pPr marL="0" indent="0">
              <a:buNone/>
            </a:pPr>
            <a:endParaRPr lang="it-IT" sz="2900" dirty="0"/>
          </a:p>
          <a:p>
            <a:pPr marL="457200" indent="-457200">
              <a:buAutoNum type="arabicPeriod"/>
            </a:pPr>
            <a:endParaRPr lang="it-IT" sz="1900" dirty="0"/>
          </a:p>
          <a:p>
            <a:pPr marL="457200" indent="-457200">
              <a:buAutoNum type="arabicPeriod"/>
            </a:pPr>
            <a:endParaRPr lang="it-IT" sz="2000" dirty="0"/>
          </a:p>
          <a:p>
            <a:pPr marL="0" indent="0">
              <a:buNone/>
            </a:pPr>
            <a:endParaRPr lang="it-IT" sz="2000" dirty="0"/>
          </a:p>
          <a:p>
            <a:pPr marL="0" indent="0" algn="just">
              <a:buNone/>
            </a:pPr>
            <a:endParaRPr lang="it-IT" sz="2400" dirty="0"/>
          </a:p>
        </p:txBody>
      </p:sp>
    </p:spTree>
    <p:extLst>
      <p:ext uri="{BB962C8B-B14F-4D97-AF65-F5344CB8AC3E}">
        <p14:creationId xmlns:p14="http://schemas.microsoft.com/office/powerpoint/2010/main" val="3945435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14409"/>
          </a:xfrm>
        </p:spPr>
        <p:txBody>
          <a:bodyPr>
            <a:noAutofit/>
          </a:bodyPr>
          <a:lstStyle/>
          <a:p>
            <a:pPr algn="ctr" fontAlgn="base"/>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007920"/>
            <a:ext cx="11142133" cy="5556570"/>
          </a:xfrm>
        </p:spPr>
        <p:txBody>
          <a:bodyPr>
            <a:noAutofit/>
          </a:bodyPr>
          <a:lstStyle/>
          <a:p>
            <a:pPr marL="0" indent="0">
              <a:buNone/>
            </a:pPr>
            <a:r>
              <a:rPr lang="it-IT" sz="2400" b="1" dirty="0"/>
              <a:t>Art. 2 Interventi</a:t>
            </a:r>
          </a:p>
          <a:p>
            <a:pPr marL="0" indent="0">
              <a:buNone/>
            </a:pPr>
            <a:r>
              <a:rPr lang="it-IT" sz="2200" dirty="0"/>
              <a:t>1. Rientrano negli interventi di cui all’articolo 1:</a:t>
            </a:r>
          </a:p>
          <a:p>
            <a:pPr marL="457200" indent="-457200">
              <a:buFont typeface="+mj-lt"/>
              <a:buAutoNum type="alphaLcParenR"/>
            </a:pPr>
            <a:r>
              <a:rPr lang="it-IT" sz="2200" dirty="0"/>
              <a:t>programmi di attività, finanziabili con fondi correnti, volti ad accrescere i livelli di sicurezza, a contrastare l’illegalità e a favorire l’integrazione nonché il reinserimento sociale;</a:t>
            </a:r>
          </a:p>
          <a:p>
            <a:pPr marL="457200" indent="-457200">
              <a:buFont typeface="+mj-lt"/>
              <a:buAutoNum type="alphaLcParenR"/>
            </a:pPr>
            <a:r>
              <a:rPr lang="it-IT" sz="2200" dirty="0"/>
              <a:t>progetti di investimenti, finanziabili in conto capitale, per la riqualificazione di aree degradate, per l’acquisto e l’installazione di strumenti ed attrezzature nell’ambito di progetti e sistemi integrati di sicurezza, nonché per la realizzazione di sistemi di gestione delle informazioni;</a:t>
            </a:r>
          </a:p>
          <a:p>
            <a:pPr marL="0" indent="0">
              <a:buNone/>
            </a:pPr>
            <a:r>
              <a:rPr lang="it-IT" sz="2200" dirty="0"/>
              <a:t>B bis) opere di ristrutturazione e di manutenzione ordinaria e straordinaria dei beni confiscati alla </a:t>
            </a:r>
            <a:r>
              <a:rPr lang="it-IT" sz="2200" dirty="0" err="1"/>
              <a:t>criminalita</a:t>
            </a:r>
            <a:r>
              <a:rPr lang="it-IT" sz="2200" dirty="0"/>
              <a:t>̀ organizzata, acquisiti al patrimonio indisponibile della Regione ai sensi del decreto legislativo 6 settembre 2011, n. 159 (Codice delle leggi antimafia e delle misure di prevenzione, </a:t>
            </a:r>
            <a:r>
              <a:rPr lang="it-IT" sz="2200" dirty="0" err="1"/>
              <a:t>nonche</a:t>
            </a:r>
            <a:r>
              <a:rPr lang="it-IT" sz="2200" dirty="0"/>
              <a:t>́ nuove disposizioni in materia di documentazione antimafia, a norma degli articoli 1 e 2 della legge 13 agosto 2010, n. 136) e successive modifiche, al fine di favorirne il riutilizzo e la fruizione sociale nell’ambito dell’attuazione di politiche sociali a favore della </a:t>
            </a:r>
            <a:r>
              <a:rPr lang="it-IT" sz="2200" dirty="0" err="1"/>
              <a:t>legalita</a:t>
            </a:r>
            <a:r>
              <a:rPr lang="it-IT" sz="2200" dirty="0"/>
              <a:t>̀, della sicurezza e della prevenzione delle situazioni di disagio, di accoglienza e di supporto per le vittime di reato; </a:t>
            </a:r>
          </a:p>
          <a:p>
            <a:pPr marL="0" indent="0">
              <a:buNone/>
            </a:pPr>
            <a:endParaRPr lang="it-IT" sz="2200" dirty="0"/>
          </a:p>
          <a:p>
            <a:pPr marL="0" indent="0">
              <a:buNone/>
            </a:pPr>
            <a:endParaRPr lang="it-IT" sz="2000" dirty="0"/>
          </a:p>
        </p:txBody>
      </p:sp>
    </p:spTree>
    <p:extLst>
      <p:ext uri="{BB962C8B-B14F-4D97-AF65-F5344CB8AC3E}">
        <p14:creationId xmlns:p14="http://schemas.microsoft.com/office/powerpoint/2010/main" val="456828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6"/>
            <a:ext cx="11683999" cy="5197583"/>
          </a:xfrm>
        </p:spPr>
        <p:txBody>
          <a:bodyPr>
            <a:normAutofit fontScale="92500" lnSpcReduction="20000"/>
          </a:bodyPr>
          <a:lstStyle/>
          <a:p>
            <a:pPr marL="0" indent="0">
              <a:buNone/>
            </a:pPr>
            <a:r>
              <a:rPr lang="it-IT" dirty="0"/>
              <a:t>c) opere di ristrutturazione dei beni confiscati alla </a:t>
            </a:r>
            <a:r>
              <a:rPr lang="it-IT" dirty="0" err="1"/>
              <a:t>criminalita</a:t>
            </a:r>
            <a:r>
              <a:rPr lang="it-IT" dirty="0"/>
              <a:t>̀ organizzata, acquisiti al patrimonio indisponibile degli enti locali ai sensi del d.lgs. 159/2011 e successive modifiche, al fine di favorirne il riutilizzo e la fruizione sociale nell’ambito dell’attuazione di politiche sociali a favore della </a:t>
            </a:r>
            <a:r>
              <a:rPr lang="it-IT" dirty="0" err="1"/>
              <a:t>legalita</a:t>
            </a:r>
            <a:r>
              <a:rPr lang="it-IT" dirty="0"/>
              <a:t>̀, della sicurezza e della prevenzione delle situazioni di disagio, di accoglienza e di supporto per le vittime di reato; </a:t>
            </a:r>
            <a:endParaRPr lang="it-IT" sz="3200" dirty="0"/>
          </a:p>
          <a:p>
            <a:pPr marL="0" indent="0">
              <a:buNone/>
            </a:pPr>
            <a:r>
              <a:rPr lang="it-IT" dirty="0"/>
              <a:t>c bis) promozione, nelle scuole di ogni ordine e grado e nelle </a:t>
            </a:r>
            <a:r>
              <a:rPr lang="it-IT" dirty="0" err="1"/>
              <a:t>universita</a:t>
            </a:r>
            <a:r>
              <a:rPr lang="it-IT" dirty="0"/>
              <a:t>̀, di iniziative finalizzate all’educazione alla </a:t>
            </a:r>
            <a:r>
              <a:rPr lang="it-IT" dirty="0" err="1"/>
              <a:t>legalita</a:t>
            </a:r>
            <a:r>
              <a:rPr lang="it-IT" dirty="0"/>
              <a:t>̀; </a:t>
            </a:r>
            <a:br>
              <a:rPr lang="it-IT" b="1" dirty="0"/>
            </a:br>
            <a:r>
              <a:rPr lang="it-IT" dirty="0"/>
              <a:t>c ter) formazione professionale a favore di operatori degli enti locali e della polizia locale; </a:t>
            </a:r>
            <a:endParaRPr lang="it-IT" sz="3200" dirty="0"/>
          </a:p>
          <a:p>
            <a:pPr marL="0" indent="0">
              <a:buNone/>
            </a:pPr>
            <a:r>
              <a:rPr lang="it-IT" dirty="0"/>
              <a:t>c quater) seminari destinati agli operatori delle organizzazioni del volontariato e delle associazioni che svolgono </a:t>
            </a:r>
            <a:r>
              <a:rPr lang="it-IT" dirty="0" err="1"/>
              <a:t>attivita</a:t>
            </a:r>
            <a:r>
              <a:rPr lang="it-IT" dirty="0"/>
              <a:t>̀ di carattere sociale. </a:t>
            </a:r>
            <a:endParaRPr lang="it-IT" sz="3200" dirty="0"/>
          </a:p>
          <a:p>
            <a:pPr marL="0" indent="0">
              <a:buNone/>
            </a:pPr>
            <a:r>
              <a:rPr lang="it-IT" dirty="0"/>
              <a:t>c </a:t>
            </a:r>
            <a:r>
              <a:rPr lang="it-IT" dirty="0" err="1"/>
              <a:t>quinquies</a:t>
            </a:r>
            <a:r>
              <a:rPr lang="it-IT" dirty="0"/>
              <a:t>) formazione professionale a favore degli amministratori giudiziari, dipendenti pubblici e professionisti che operano o intendono operare nella gestione dei beni confiscati. </a:t>
            </a:r>
            <a:endParaRPr lang="it-IT" sz="3200" dirty="0"/>
          </a:p>
          <a:p>
            <a:pPr marL="0" indent="0" algn="just">
              <a:buNone/>
            </a:pPr>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702721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fontScale="92500" lnSpcReduction="10000"/>
          </a:bodyPr>
          <a:lstStyle/>
          <a:p>
            <a:pPr marL="0" indent="0">
              <a:buNone/>
            </a:pPr>
            <a:r>
              <a:rPr lang="it-IT" sz="2600" b="1" dirty="0"/>
              <a:t>Art. 3 Soggetti beneficiari dei finanziamenti e iniziative dirette della Regione </a:t>
            </a:r>
          </a:p>
          <a:p>
            <a:pPr marL="0" indent="0">
              <a:buNone/>
            </a:pPr>
            <a:r>
              <a:rPr lang="it-IT" dirty="0"/>
              <a:t>1. Fatto salvo quanto previsto dal comma 2, sono beneficiari dei finanziamenti di cui alla presente legge:</a:t>
            </a:r>
            <a:br>
              <a:rPr lang="it-IT" dirty="0"/>
            </a:br>
            <a:endParaRPr lang="it-IT" dirty="0"/>
          </a:p>
          <a:p>
            <a:pPr marL="0" indent="0">
              <a:buNone/>
            </a:pPr>
            <a:r>
              <a:rPr lang="it-IT" dirty="0"/>
              <a:t>a) i comuni, singoli o associati, anche in collaborazione con altri enti pubblici e privati rientranti nelle tipologie individuate dalla deliberazione della Giunta regionale di cui all’articolo 5, relativamente agli interventi di cui all’articolo 2, comma 1, lettere a), b) e </a:t>
            </a:r>
            <a:r>
              <a:rPr lang="it-IT" dirty="0" err="1"/>
              <a:t>cbis</a:t>
            </a:r>
            <a:r>
              <a:rPr lang="it-IT" dirty="0"/>
              <a:t>); </a:t>
            </a:r>
            <a:endParaRPr lang="it-IT" sz="2400" dirty="0"/>
          </a:p>
          <a:p>
            <a:pPr marL="0" indent="0">
              <a:buNone/>
            </a:pPr>
            <a:r>
              <a:rPr lang="it-IT" dirty="0"/>
              <a:t>b) gli enti locali, che possono amministrare direttamente i beni, le organizzazioni di volontariato, le cooperative sociali, le </a:t>
            </a:r>
            <a:r>
              <a:rPr lang="it-IT" dirty="0" err="1"/>
              <a:t>comunita</a:t>
            </a:r>
            <a:r>
              <a:rPr lang="it-IT" dirty="0"/>
              <a:t>̀ terapeutiche e i centri di recupero e cura di tossicodipendenti, iscritti negli albi o registri regionali previsti dalla normativa vigente in materia, relativamente agli interventi di cui all’articolo 2 , comma 1, lettere c) e </a:t>
            </a:r>
            <a:r>
              <a:rPr lang="it-IT" dirty="0" err="1"/>
              <a:t>cbis</a:t>
            </a:r>
            <a:r>
              <a:rPr lang="it-IT" dirty="0"/>
              <a:t>). </a:t>
            </a:r>
            <a:endParaRPr lang="it-IT" sz="2400" dirty="0"/>
          </a:p>
          <a:p>
            <a:pPr marL="0" indent="0">
              <a:buNone/>
            </a:pP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859292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r>
              <a:rPr lang="it-IT" sz="2800" b="1" dirty="0">
                <a:solidFill>
                  <a:srgbClr val="FF0000"/>
                </a:solidFill>
              </a:rPr>
              <a:t> </a:t>
            </a:r>
          </a:p>
        </p:txBody>
      </p:sp>
      <p:sp>
        <p:nvSpPr>
          <p:cNvPr id="3" name="Segnaposto contenuto 2"/>
          <p:cNvSpPr>
            <a:spLocks noGrp="1"/>
          </p:cNvSpPr>
          <p:nvPr>
            <p:ph idx="1"/>
          </p:nvPr>
        </p:nvSpPr>
        <p:spPr>
          <a:xfrm>
            <a:off x="203200" y="1248937"/>
            <a:ext cx="11683999" cy="4816584"/>
          </a:xfrm>
        </p:spPr>
        <p:txBody>
          <a:bodyPr>
            <a:normAutofit/>
          </a:bodyPr>
          <a:lstStyle/>
          <a:p>
            <a:pPr marL="0" indent="0">
              <a:buNone/>
            </a:pPr>
            <a:r>
              <a:rPr lang="it-IT" dirty="0"/>
              <a:t>b bis) </a:t>
            </a:r>
            <a:r>
              <a:rPr lang="it-IT" dirty="0" err="1"/>
              <a:t>universita</a:t>
            </a:r>
            <a:r>
              <a:rPr lang="it-IT" dirty="0"/>
              <a:t>̀ pubbliche o private, che sottoscrivono convenzioni, accordi o intese comunque denominate con la Regione, relativamente agli interventi di cui all’articolo 2, comma 1, lettera c </a:t>
            </a:r>
            <a:r>
              <a:rPr lang="it-IT" dirty="0" err="1"/>
              <a:t>quinquies</a:t>
            </a:r>
            <a:r>
              <a:rPr lang="it-IT" dirty="0"/>
              <a:t>). </a:t>
            </a:r>
          </a:p>
          <a:p>
            <a:pPr marL="0" indent="0">
              <a:buNone/>
            </a:pPr>
            <a:r>
              <a:rPr lang="it-IT" sz="2400" dirty="0"/>
              <a:t>1 bis. Le risorse di cui alla presente legge sono, </a:t>
            </a:r>
            <a:r>
              <a:rPr lang="it-IT" sz="2400" dirty="0" err="1"/>
              <a:t>altresi</a:t>
            </a:r>
            <a:r>
              <a:rPr lang="it-IT" sz="2400" dirty="0"/>
              <a:t>̀, utilizzate per opere di ristrutturazione e di manutenzione ordinaria dei beni confiscati alla </a:t>
            </a:r>
            <a:r>
              <a:rPr lang="it-IT" sz="2400" dirty="0" err="1"/>
              <a:t>criminalita</a:t>
            </a:r>
            <a:r>
              <a:rPr lang="it-IT" sz="2400" dirty="0"/>
              <a:t>̀ organizzata acquisiti al patrimonio indisponibile della Regione, di cui all’articolo 2, comma 1, lettera b bis). </a:t>
            </a:r>
          </a:p>
          <a:p>
            <a:endParaRPr lang="it-IT" sz="2000" dirty="0"/>
          </a:p>
          <a:p>
            <a:pPr marL="0" indent="0">
              <a:buNone/>
            </a:pPr>
            <a:r>
              <a:rPr lang="it-IT" sz="2400" dirty="0"/>
              <a:t>2. Una quota non superiore al 20 per cento dello stanziamento previsto per gli interventi di cui all’articolo 2, comma 1, lettere a), b), c), c bis), c ter) e c quater), </a:t>
            </a:r>
            <a:r>
              <a:rPr lang="it-IT" sz="2400" dirty="0" err="1"/>
              <a:t>puo</a:t>
            </a:r>
            <a:r>
              <a:rPr lang="it-IT" sz="2400" dirty="0"/>
              <a:t>̀ essere utilizzata per programmi o progetti di rilevanza regionale, realizzati anche per il tramite dell’Osservatorio di cui all’articolo 8. </a:t>
            </a:r>
            <a:endParaRPr lang="it-IT" sz="2000" dirty="0"/>
          </a:p>
          <a:p>
            <a:pPr marL="0" indent="0">
              <a:buNone/>
            </a:pPr>
            <a:endParaRPr lang="it-IT" sz="2000" dirty="0"/>
          </a:p>
          <a:p>
            <a:pPr marL="0" indent="0">
              <a:buNone/>
            </a:pPr>
            <a:endParaRPr lang="it-IT" sz="2400" dirty="0"/>
          </a:p>
          <a:p>
            <a:endParaRPr lang="it-IT" sz="2400" dirty="0"/>
          </a:p>
          <a:p>
            <a:pPr marL="0" indent="0">
              <a:buNone/>
            </a:pP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81145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fontScale="92500" lnSpcReduction="20000"/>
          </a:bodyPr>
          <a:lstStyle/>
          <a:p>
            <a:pPr marL="0" indent="0">
              <a:buNone/>
            </a:pPr>
            <a:r>
              <a:rPr lang="it-IT" b="1" dirty="0"/>
              <a:t>Art. 5 Indirizzi per la concessione dei finanziamenti</a:t>
            </a:r>
            <a:endParaRPr lang="it-IT" sz="2000" b="1" dirty="0"/>
          </a:p>
          <a:p>
            <a:pPr marL="0" indent="0">
              <a:buNone/>
            </a:pPr>
            <a:r>
              <a:rPr lang="it-IT" dirty="0"/>
              <a:t>1. Con deliberazione della Giunta regionale, da adottarsi entro novanta giorni dalla data di entrata in vigore della legge regionale di bilancio di previsione, sentite le commissioni consiliari competenti in materia di sicurezza, lotta alla </a:t>
            </a:r>
            <a:r>
              <a:rPr lang="it-IT" dirty="0" err="1"/>
              <a:t>criminalita</a:t>
            </a:r>
            <a:r>
              <a:rPr lang="it-IT" dirty="0"/>
              <a:t>̀ organizzata e alle infiltrazioni mafiose, ed a seguito di processi partecipativi degli enti locali, sono stabiliti gli indirizzi per la concessione dei finanziamenti di cui alla presente legge concernenti, in particolare: </a:t>
            </a:r>
            <a:endParaRPr lang="it-IT" sz="2000" dirty="0"/>
          </a:p>
          <a:p>
            <a:pPr marL="0" indent="0">
              <a:buNone/>
            </a:pPr>
            <a:r>
              <a:rPr lang="it-IT" dirty="0"/>
              <a:t>a) gli ambiti territoriali e tematici che necessitano di interventi prioritari;</a:t>
            </a:r>
            <a:br>
              <a:rPr lang="it-IT" dirty="0"/>
            </a:br>
            <a:r>
              <a:rPr lang="it-IT" dirty="0"/>
              <a:t>b) i criteri per la predisposizione di bandi pubblici contenenti </a:t>
            </a:r>
            <a:r>
              <a:rPr lang="it-IT" dirty="0" err="1"/>
              <a:t>modalita</a:t>
            </a:r>
            <a:r>
              <a:rPr lang="it-IT" dirty="0"/>
              <a:t>̀ e termini per l’elaborazione dei programmi e dei progetti e per la presentazione delle richieste di finanziamento;</a:t>
            </a:r>
            <a:br>
              <a:rPr lang="it-IT" dirty="0"/>
            </a:br>
            <a:r>
              <a:rPr lang="it-IT" dirty="0"/>
              <a:t>c) i criteri per la valutazione, da parte di una commissione tecnica, costituita con decreto del Presidente della Regione, dei programmi e dei progetti e per la predisposizione delle relative graduatorie;</a:t>
            </a:r>
            <a:br>
              <a:rPr lang="it-IT" dirty="0"/>
            </a:br>
            <a:r>
              <a:rPr lang="it-IT" dirty="0"/>
              <a:t>d) le quote massime ammesse al finanziamento.” </a:t>
            </a:r>
            <a:endParaRPr lang="it-IT" sz="2000"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48407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Legge regionale n. 15 del 5 Luglio 2001 e </a:t>
            </a:r>
            <a:r>
              <a:rPr lang="it-IT" sz="2800" b="1" dirty="0" err="1">
                <a:solidFill>
                  <a:srgbClr val="FF0000"/>
                </a:solidFill>
              </a:rPr>
              <a:t>ssmmii</a:t>
            </a:r>
            <a:endParaRPr lang="it-IT" sz="2800" b="1"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fontScale="92500" lnSpcReduction="10000"/>
          </a:bodyPr>
          <a:lstStyle/>
          <a:p>
            <a:pPr marL="0" indent="0">
              <a:buNone/>
            </a:pPr>
            <a:r>
              <a:rPr lang="it-IT" sz="2600" b="1" dirty="0"/>
              <a:t>Art. 8 Osservatorio tecnico-scientifico per la sicurezza, la legalità e la lotta alla corruzione</a:t>
            </a:r>
          </a:p>
          <a:p>
            <a:pPr marL="0" indent="0">
              <a:buNone/>
            </a:pPr>
            <a:r>
              <a:rPr lang="it-IT" sz="2400" dirty="0"/>
              <a:t>Presso la Presidenza della Giunta regionale è istituito l’Osservatorio tecnico scientifico per la sicurezza, la legalità e la lotta alla corruzione, di seguito denominato Osservatorio, quale organismo di supporto per le attività della Regione in relazione alle funzioni di programmazione e valutazione degli interventi regionali per la sicurezza, la legalità e la lotta alla corruzione, e quale organismo di concertazione sugli aspetti tecnici delle politiche regionali per la sicurezza, la legalità e la lotta alla corruzione, tra le istituzioni e le parti sociali rappresentative delle categorie di settore.</a:t>
            </a:r>
          </a:p>
          <a:p>
            <a:pPr marL="0" indent="0">
              <a:buNone/>
            </a:pPr>
            <a:endParaRPr lang="it-IT" sz="2400" dirty="0"/>
          </a:p>
          <a:p>
            <a:pPr marL="0" indent="0">
              <a:buNone/>
            </a:pPr>
            <a:r>
              <a:rPr lang="it-IT" sz="2400" dirty="0"/>
              <a:t>4 bis. L’Osservatorio promuove la sottoscrizione di protocolli di intesa, tra la Regione ed i soggetti pubblici competenti, che disciplinino le modalità di acquisizione dei dati relativi ai beni confiscati alla criminalità organizzata ai sensi della l. 575/1965 e successive modifiche, presenti nel territorio regionale, in modo da poterli diffondere ai comuni e alle cooperative sociali, alle organizzazioni di volontariato, alle comunità terapeutiche e ai centri di recupero e cura di tossicodipendenti iscritti agli albi o registri previsti dalla normativa regionale vigente in materia, al fine di favorire il riutilizzo e la fruizione sociale dei suddetti beni.</a:t>
            </a:r>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1901745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lnSpcReduction="10000"/>
          </a:bodyPr>
          <a:lstStyle/>
          <a:p>
            <a:pPr marL="0" indent="0">
              <a:buNone/>
            </a:pPr>
            <a:r>
              <a:rPr lang="it-IT" sz="2400" b="1" dirty="0"/>
              <a:t>Regolamento per l'assegnazione in concessione in uso a terzi, a titolo gratuito, di bei immobili confiscati alla criminalità organizzata</a:t>
            </a:r>
          </a:p>
          <a:p>
            <a:pPr marL="0" indent="0">
              <a:buNone/>
            </a:pPr>
            <a:r>
              <a:rPr lang="it-IT" sz="2400" b="1" dirty="0"/>
              <a:t>Art. 1 Oggetto e finalità</a:t>
            </a:r>
          </a:p>
          <a:p>
            <a:pPr marL="0" indent="0">
              <a:buNone/>
            </a:pPr>
            <a:r>
              <a:rPr lang="it-IT" sz="2400" dirty="0"/>
              <a:t>1. Il presente regolamento disciplina i criteri generali, le direttive e le modalità per la concessione in uso a terzi dei beni immobili confiscati alla criminalità organizzata facenti parte del patrimonio indisponibile della Regione e non utilizzati per scopi istituzionali, ai fini del loro ottimale utilizzo sociale e come strumento di sviluppo e di riscatto del territorio dalla presenza delle mafie, in coerenza con quanto disposto dal vigente decreto legislativo del 6 settembre 2011 n. 159 (Codice delle leggi antimafia e delle misure di prevenzione, nonché nuove disposizioni in materia di documentazione antimafia, a norma degli articoli 1 e 2 della legge 13 agosto 2010, n. 136 e successive modifiche ed integrazioni) e successive modifiche</a:t>
            </a:r>
          </a:p>
          <a:p>
            <a:pPr marL="0" indent="0">
              <a:buNone/>
            </a:pPr>
            <a:r>
              <a:rPr lang="it-IT" sz="2400" b="1" dirty="0"/>
              <a:t>Art. 2 Principi generali</a:t>
            </a:r>
          </a:p>
          <a:p>
            <a:pPr marL="0" indent="0">
              <a:buNone/>
            </a:pPr>
            <a:r>
              <a:rPr lang="it-IT" sz="2400" dirty="0"/>
              <a:t>1. La Regione, per il perseguimento delle finalità di cui all’articolo 1, conforma la propria azione amministrativa ai principi di trasparenza, adeguata pubblicità e parità di trattamento.</a:t>
            </a:r>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482971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203200" y="1248937"/>
            <a:ext cx="11683999" cy="4816584"/>
          </a:xfrm>
        </p:spPr>
        <p:txBody>
          <a:bodyPr>
            <a:normAutofit/>
          </a:bodyPr>
          <a:lstStyle/>
          <a:p>
            <a:pPr marL="0" indent="0" algn="just">
              <a:buNone/>
            </a:pPr>
            <a:r>
              <a:rPr lang="it-IT" sz="2400" b="1" dirty="0"/>
              <a:t>Art. 3 Soggetti beneficiari</a:t>
            </a:r>
          </a:p>
          <a:p>
            <a:pPr marL="0" indent="0" algn="just">
              <a:buNone/>
            </a:pPr>
            <a:r>
              <a:rPr lang="it-IT" sz="2200" dirty="0"/>
              <a:t>1. Nel rispetto di quanto previsto  dall’articolo 48, comma 3, lettera c), del </a:t>
            </a:r>
            <a:r>
              <a:rPr lang="it-IT" sz="2200" dirty="0" err="1"/>
              <a:t>d.lgs</a:t>
            </a:r>
            <a:r>
              <a:rPr lang="it-IT" sz="2200" dirty="0"/>
              <a:t> 159/2011, i beni confiscati alla criminalità organizzata e acquisiti al patrimonio indisponibile della Regione (di seguito denominati beni confiscati) possono essere assegnati in concessione, in particolare, a comunità, anche giovanili, ad enti, ad associazioni maggiormente rappresentative degli enti locali, ad organizzazioni di volontariato di cui alla legge 11 agosto 1991 , n. 266 e alla legge regionale 28 giugno 1993, n. 29 e successive modifiche, a cooperative sociali di cui alla legge 8 novembre 1991, n. 381 e alla legge regionale 27 giugno 1996, n. 27, a comunità terapeutiche e centri di recupero e cura di tossicodipendenti di cui al testo unico delle leggi in materia di disciplina degli stupefacenti e sostanze psicotrope, prevenzione, cura e riabilitazione dei relativi stati di tossicodipendenza di cui al Decreto Presidente della Repubblica 9 ottobre 1990, n. 309, alle associazioni di protezione ambientale riconosciute ai sensi dell’art. 13 della Legge 8 luglio 1986, n. 349 e successive modifiche, agli operatori dell’agricoltura sociale riconosciuti ai sensi delle disposizioni vigenti.</a:t>
            </a:r>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589037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345704" y="914400"/>
            <a:ext cx="11541495" cy="5505450"/>
          </a:xfrm>
        </p:spPr>
        <p:txBody>
          <a:bodyPr>
            <a:normAutofit fontScale="25000" lnSpcReduction="20000"/>
          </a:bodyPr>
          <a:lstStyle/>
          <a:p>
            <a:pPr marL="0" indent="0">
              <a:buNone/>
            </a:pPr>
            <a:r>
              <a:rPr lang="it-IT" sz="9600" b="1" dirty="0"/>
              <a:t>Art. 4 Procedimento di concessione in uso dei beni a terzi e valutazione dei progetti - Disposizioni generali</a:t>
            </a:r>
          </a:p>
          <a:p>
            <a:pPr marL="0" indent="0" algn="just">
              <a:buNone/>
            </a:pPr>
            <a:r>
              <a:rPr lang="it-IT" sz="8000" dirty="0"/>
              <a:t>1. L’avvio della procedura di concessione a terzi dei beni confiscati è autorizzata con deliberazione della Giunta regionale.</a:t>
            </a:r>
          </a:p>
          <a:p>
            <a:pPr marL="0" indent="0" algn="just">
              <a:buNone/>
            </a:pPr>
            <a:r>
              <a:rPr lang="it-IT" sz="8000" dirty="0"/>
              <a:t>2. A seguito della deliberazione della Giunta regionale, il direttore della Direzione regionale competente in materia di beni confiscati rende pubblica la volontà della Regione di concedere a terzi l’uso di beni confiscati mediante apposito avviso pubblico contenente, in particolare, gli elementi di identificazione del bene, l’indicazione dell’interesse che la Regione intende perseguire mediante la concessione in uso del bene, nel rispetto della destinazione stabilita dal decreto di assegnazione al patrimonio della Regione da parte dell’Agenzia Nazionale per l’Amministrazione e la Destinazione dei Beni Sequestrati e Confiscati alla criminalità Organizzata, l’individuazione dei criteri e dei parametri per l’assegnazione dei punteggi ai singoli progetti.</a:t>
            </a:r>
          </a:p>
          <a:p>
            <a:pPr marL="0" indent="0" algn="just">
              <a:buNone/>
            </a:pPr>
            <a:r>
              <a:rPr lang="it-IT" sz="8000" dirty="0"/>
              <a:t>3. Ai fini della valutazione dei progetti si potrà tener conto, tra l’altro, dell'esperienza posseduta dal soggetto richiedente nell'ambito dell'attività per lo svolgimento della quale viene richiesta l'assegnazione del bene, della precedente esperienza in materia di gestione di beni confiscati, della struttura e della dimensione organizzativa ai fini della realizzazione dei progetti con specifiche finalità sociali.</a:t>
            </a:r>
          </a:p>
          <a:p>
            <a:pPr marL="0" indent="0" algn="just">
              <a:buNone/>
            </a:pPr>
            <a:r>
              <a:rPr lang="it-IT" sz="8000" dirty="0"/>
              <a:t>4. I soggetti affidatari devono comprovare adeguatamente la sostenibilità economica e organizzativa del progetto, con specifico riferimento allo svolgimento delle attività e al mantenimento della struttura.</a:t>
            </a:r>
          </a:p>
          <a:p>
            <a:pPr marL="0" indent="0" algn="just">
              <a:buNone/>
            </a:pPr>
            <a:r>
              <a:rPr lang="it-IT" sz="8000" dirty="0"/>
              <a:t>5. L’avviso è pubblicato sul Bollettino Ufficiale della Regione Lazio.</a:t>
            </a:r>
          </a:p>
          <a:p>
            <a:pPr marL="0" indent="0" algn="just">
              <a:buNone/>
            </a:pPr>
            <a:r>
              <a:rPr lang="it-IT" sz="8000" dirty="0"/>
              <a:t>6. Il concessionario è individuato sulla base di una valutazione comparativa delle istanze pervenute e degli interessi pubblici maggiormente rispondenti alle finalità di legge in materia di beni confiscati evidenziati nell’avviso.</a:t>
            </a:r>
          </a:p>
          <a:p>
            <a:pPr marL="0" indent="0">
              <a:buNone/>
            </a:pPr>
            <a:endParaRPr lang="it-IT" sz="8000" dirty="0"/>
          </a:p>
          <a:p>
            <a:pPr marL="0" indent="0" algn="just">
              <a:buNone/>
            </a:pPr>
            <a:endParaRPr lang="it-IT" sz="2400" dirty="0"/>
          </a:p>
        </p:txBody>
      </p:sp>
    </p:spTree>
    <p:extLst>
      <p:ext uri="{BB962C8B-B14F-4D97-AF65-F5344CB8AC3E}">
        <p14:creationId xmlns:p14="http://schemas.microsoft.com/office/powerpoint/2010/main" val="356276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0EDD5-70B4-5D4E-86D4-EF7CA95B3663}"/>
              </a:ext>
            </a:extLst>
          </p:cNvPr>
          <p:cNvSpPr>
            <a:spLocks noGrp="1"/>
          </p:cNvSpPr>
          <p:nvPr>
            <p:ph type="title"/>
          </p:nvPr>
        </p:nvSpPr>
        <p:spPr>
          <a:xfrm>
            <a:off x="217714" y="412627"/>
            <a:ext cx="11685320" cy="964911"/>
          </a:xfrm>
        </p:spPr>
        <p:txBody>
          <a:bodyPr>
            <a:normAutofit/>
          </a:bodyPr>
          <a:lstStyle/>
          <a:p>
            <a:r>
              <a:rPr lang="it-IT" sz="2800" b="1" dirty="0">
                <a:solidFill>
                  <a:srgbClr val="FF0000"/>
                </a:solidFill>
              </a:rPr>
              <a:t>Risorse finanziarie delle politiche di coesione per il periodo di programmazione 2021-2027</a:t>
            </a:r>
          </a:p>
        </p:txBody>
      </p:sp>
      <p:pic>
        <p:nvPicPr>
          <p:cNvPr id="5" name="Segnaposto contenuto 4">
            <a:extLst>
              <a:ext uri="{FF2B5EF4-FFF2-40B4-BE49-F238E27FC236}">
                <a16:creationId xmlns:a16="http://schemas.microsoft.com/office/drawing/2014/main" id="{2FBDB3E1-DF2D-CC41-B28C-BC1E7A0BE946}"/>
              </a:ext>
            </a:extLst>
          </p:cNvPr>
          <p:cNvPicPr>
            <a:picLocks noGrp="1" noChangeAspect="1"/>
          </p:cNvPicPr>
          <p:nvPr>
            <p:ph idx="1"/>
          </p:nvPr>
        </p:nvPicPr>
        <p:blipFill>
          <a:blip r:embed="rId2"/>
          <a:stretch>
            <a:fillRect/>
          </a:stretch>
        </p:blipFill>
        <p:spPr>
          <a:xfrm>
            <a:off x="126242" y="1548581"/>
            <a:ext cx="11878187" cy="4896792"/>
          </a:xfrm>
          <a:prstGeom prst="rect">
            <a:avLst/>
          </a:prstGeom>
        </p:spPr>
      </p:pic>
    </p:spTree>
    <p:extLst>
      <p:ext uri="{BB962C8B-B14F-4D97-AF65-F5344CB8AC3E}">
        <p14:creationId xmlns:p14="http://schemas.microsoft.com/office/powerpoint/2010/main" val="3962691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25000" lnSpcReduction="20000"/>
          </a:bodyPr>
          <a:lstStyle/>
          <a:p>
            <a:pPr marL="0" indent="0">
              <a:buNone/>
            </a:pPr>
            <a:r>
              <a:rPr lang="it-IT" sz="8000" dirty="0"/>
              <a:t>7. La valutazione dei progetti è effettuata da una commissione composta:</a:t>
            </a:r>
          </a:p>
          <a:p>
            <a:r>
              <a:rPr lang="it-IT" sz="8000" dirty="0"/>
              <a:t>dal Direttore della direzione regionale competente in materia di beni confiscati, o suo delegato, con funzioni di presidente;</a:t>
            </a:r>
          </a:p>
          <a:p>
            <a:r>
              <a:rPr lang="it-IT" sz="8000" dirty="0"/>
              <a:t>dal Direttore della direzione regionale competente in materia di demanio e patrimonio o suo delegato;</a:t>
            </a:r>
          </a:p>
          <a:p>
            <a:r>
              <a:rPr lang="it-IT" sz="8000" dirty="0"/>
              <a:t>dal Direttore della direzione regionale competente in materia di servizi sociali o suo delegato;</a:t>
            </a:r>
          </a:p>
          <a:p>
            <a:pPr marL="0" indent="0" algn="just">
              <a:buNone/>
            </a:pPr>
            <a:r>
              <a:rPr lang="it-IT" sz="8000" dirty="0"/>
              <a:t>8. Le funzioni di segretario della commissione sono svolte da un dipendente della Direzione regionale competente in materia di beni confiscati, designato dal Direttore medesimo.</a:t>
            </a:r>
          </a:p>
          <a:p>
            <a:pPr marL="0" indent="0" algn="just">
              <a:buNone/>
            </a:pPr>
            <a:r>
              <a:rPr lang="it-IT" sz="8000" dirty="0"/>
              <a:t>9. I beni confiscati non possono essere assegnati in concessione ai soggetti destinatari delle misure di prevenzione di cui all’articolo 67 del </a:t>
            </a:r>
            <a:r>
              <a:rPr lang="it-IT" sz="8000" dirty="0" err="1"/>
              <a:t>d.lgs</a:t>
            </a:r>
            <a:r>
              <a:rPr lang="it-IT" sz="8000" dirty="0"/>
              <a:t> 159/2011 o delle sentenze di condanna, anche non definitive, di cui all’articolo 80 del decreto legislativo 18 aprile 2016, n. 50 (Attuazione delle Direttive 2014/23/UE, 2014/24/UE e 2014/25/UE sull’aggiudicazione dei contratti di concessione, sugli appalti pubblici e sulle procedure d’appalto degli enti erogatori nei settori dell’acqua, dell’energia, dei trasporti e dei servizi postali, nonché per il riordino delle disciplina vigente in materia di contratti pubblici relativi a lavori, servizi e forniture) o, comunque, dichiarati  incapaci di contrarre con la pubblica amministrazione.</a:t>
            </a:r>
          </a:p>
          <a:p>
            <a:pPr marL="0" indent="0" algn="just">
              <a:buNone/>
            </a:pPr>
            <a:r>
              <a:rPr lang="it-IT" sz="8000" dirty="0"/>
              <a:t>10. I beni confiscati, inoltre, non possono essere assegnati in concessione a comunità, associazioni, enti a vario titolo denominati dei quali facciano parte soggetti nei cui confronti è stata disposta la confisca, anche indiretta, o loro ascendenti, discendenti, coniugi o persona stabilmente convivente, parenti entro il sesto grado e gli affini entro il quarto grado.</a:t>
            </a:r>
          </a:p>
          <a:p>
            <a:pPr marL="0" indent="0" algn="just">
              <a:buNone/>
            </a:pPr>
            <a:r>
              <a:rPr lang="it-IT" sz="8000" dirty="0"/>
              <a:t>11. Ai sensi dell’articolo 48, comma 3, lettera c), del </a:t>
            </a:r>
            <a:r>
              <a:rPr lang="it-IT" sz="8000" dirty="0" err="1"/>
              <a:t>d.lgs</a:t>
            </a:r>
            <a:r>
              <a:rPr lang="it-IT" sz="8000" dirty="0"/>
              <a:t> 159/2011, i beni non assegnati in uso gratuito possono essere utilizzati dalla Regione per finalità di lucro e i relativi proventi reimpiegati esclusivamente per finalità sociali.</a:t>
            </a:r>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132221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25000" lnSpcReduction="20000"/>
          </a:bodyPr>
          <a:lstStyle/>
          <a:p>
            <a:pPr marL="0" indent="0">
              <a:buNone/>
            </a:pPr>
            <a:r>
              <a:rPr lang="it-IT" sz="9600" b="1" dirty="0"/>
              <a:t>Art. 5 Provvedimento di concessione e obblighi del concessionario</a:t>
            </a:r>
          </a:p>
          <a:p>
            <a:pPr marL="0" indent="0">
              <a:buNone/>
            </a:pPr>
            <a:r>
              <a:rPr lang="it-IT" sz="8000" dirty="0"/>
              <a:t>1. I rapporti tra concedente e concessionario sono disciplinati da apposito atto di concessione e relativa convenzione, sottoscritta dal Direttore della Direzione regionale competente in materia di beni confiscati alla criminalità organizzata e dal rappresentante legale del concessionario. L’atto di concessione è trasmesso alla Direzione regionale competente in materia di demanio e patrimonio per gli adempimenti di competenza, limitatamente alla pubblicazione nell’elenco dei beni confiscati dei dati identificativi del concessionario e gli estremi, l’oggetto e la durata del contratto.</a:t>
            </a:r>
          </a:p>
          <a:p>
            <a:pPr marL="0" indent="0">
              <a:buNone/>
            </a:pPr>
            <a:r>
              <a:rPr lang="it-IT" sz="8000" dirty="0"/>
              <a:t>2. I beni sono concessi in uso a titolo gratuito.</a:t>
            </a:r>
          </a:p>
          <a:p>
            <a:pPr marL="0" indent="0">
              <a:buNone/>
            </a:pPr>
            <a:r>
              <a:rPr lang="it-IT" sz="8000" dirty="0"/>
              <a:t>3. La concessione prevede, in particolare, oltre agli specifici diritti ed agli obblighi delle parti, anche l’oggetto, le finalità, la durata della concessione, le modalità d’uso del bene, le cause di risoluzione del rapporto, le modalità di controllo sulla utilizzazione del bene, la disciplina degli oneri di manutenzione ordinaria e straordinaria, del pagamento delle imposte e delle tasse, la disciplina delle modalità di autorizzazione per eventuali interventi sul bene.</a:t>
            </a:r>
          </a:p>
          <a:p>
            <a:pPr marL="0" indent="0">
              <a:buNone/>
            </a:pPr>
            <a:r>
              <a:rPr lang="it-IT" sz="8000" dirty="0"/>
              <a:t>4. Nell’atto di concessione, indipendentemente dal tipo di attività da svolgere con il bene concesso, sono comunque previsti a carico del concessionario, in particolare:</a:t>
            </a:r>
          </a:p>
          <a:p>
            <a:pPr marL="227013" indent="-227013">
              <a:buFont typeface="+mj-lt"/>
              <a:buAutoNum type="alphaLcParenR"/>
            </a:pPr>
            <a:r>
              <a:rPr lang="it-IT" sz="8000" dirty="0"/>
              <a:t>l’obbligo dell’utilizzo e dell’eventuale recupero del bene concesso esclusivamente per la realizzazione dell’attività di cui alla proposta progettuale;</a:t>
            </a:r>
          </a:p>
          <a:p>
            <a:pPr marL="227013" indent="-227013">
              <a:buFont typeface="+mj-lt"/>
              <a:buAutoNum type="alphaLcParenR"/>
            </a:pPr>
            <a:r>
              <a:rPr lang="it-IT" sz="8000" dirty="0"/>
              <a:t>l’obbligo di tenere costantemente ed immediatamente informata la Regione dell’attività svolta;</a:t>
            </a:r>
          </a:p>
          <a:p>
            <a:pPr marL="227013" indent="-227013">
              <a:buFont typeface="+mj-lt"/>
              <a:buAutoNum type="alphaLcParenR"/>
            </a:pPr>
            <a:r>
              <a:rPr lang="it-IT" sz="8000" dirty="0"/>
              <a:t>l’obbligo di stipulare apposita polizza assicurativa contro tutti i rischi che possano gravare sull’immobile e per la responsabilità civile verso terzi;</a:t>
            </a:r>
          </a:p>
          <a:p>
            <a:pPr marL="227013" indent="-227013">
              <a:buFont typeface="+mj-lt"/>
              <a:buAutoNum type="alphaLcParenR"/>
            </a:pPr>
            <a:endParaRPr lang="it-IT" sz="8000" dirty="0"/>
          </a:p>
          <a:p>
            <a:pPr marL="0" indent="0" algn="just">
              <a:buNone/>
            </a:pPr>
            <a:endParaRPr lang="it-IT" sz="2400" dirty="0"/>
          </a:p>
        </p:txBody>
      </p:sp>
    </p:spTree>
    <p:extLst>
      <p:ext uri="{BB962C8B-B14F-4D97-AF65-F5344CB8AC3E}">
        <p14:creationId xmlns:p14="http://schemas.microsoft.com/office/powerpoint/2010/main" val="2974962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32500" lnSpcReduction="20000"/>
          </a:bodyPr>
          <a:lstStyle/>
          <a:p>
            <a:pPr marL="0" indent="0">
              <a:buNone/>
            </a:pPr>
            <a:r>
              <a:rPr lang="it-IT" sz="7400" dirty="0"/>
              <a:t>d) l’obbligo di chiedere agli enti competenti tutte le autorizzazioni, nulla osta, atti di assenso comunque denominati, eventualmente previsti dalla normativa vigente  per l’espletamento delle attività progettuali per le quali è stata rilasciata la concessione;</a:t>
            </a:r>
          </a:p>
          <a:p>
            <a:pPr marL="0" indent="0">
              <a:buNone/>
            </a:pPr>
            <a:r>
              <a:rPr lang="it-IT" sz="7400" dirty="0"/>
              <a:t>e) l’obbligo di rispettare le norme in materia di tutela della sicurezza dei lavoratori, assistenza, previdenza, assicurazione dei lavoratori;</a:t>
            </a:r>
          </a:p>
          <a:p>
            <a:pPr marL="0" indent="0">
              <a:buNone/>
            </a:pPr>
            <a:r>
              <a:rPr lang="it-IT" sz="7400" dirty="0" err="1"/>
              <a:t>f</a:t>
            </a:r>
            <a:r>
              <a:rPr lang="it-IT" sz="7400" dirty="0"/>
              <a:t>) l’obbligo di informare immediatamente la Regione in ordine a qualsiasi fatto che turbi lo stato e la natura del bene concesso;</a:t>
            </a:r>
          </a:p>
          <a:p>
            <a:pPr marL="0" indent="0">
              <a:buNone/>
            </a:pPr>
            <a:r>
              <a:rPr lang="it-IT" sz="7400" dirty="0"/>
              <a:t>g) l’onere delle spese per la manutenzione ordinaria e straordinaria dell’immobile, ivi comprese le spese per la messa a norma dei locali, la cui esecuzione è comunque subordinata all’acquisizione di apposita autorizzazione sugli interventi da parte della Regione, ove non siano di ordinaria manutenzione, fermo restando l’acquisizione da parte del concessionario di tutti i nulla osta, autorizzazioni, atti di assenso comunque denominati eventualmente previsti dalla normativa vigente;</a:t>
            </a:r>
          </a:p>
          <a:p>
            <a:pPr marL="0" indent="0">
              <a:buNone/>
            </a:pPr>
            <a:r>
              <a:rPr lang="it-IT" sz="7400" dirty="0"/>
              <a:t>h) l’onere delle spese per le utenze necessarie alla gestione dei locali, nonché le imposte e le tasse derivanti dal bene, ad eccezione di quelle  che, per espressa ed inderogabile previsione di legge, gravano sul proprietario;</a:t>
            </a:r>
          </a:p>
          <a:p>
            <a:pPr marL="0" indent="0">
              <a:buNone/>
            </a:pPr>
            <a:r>
              <a:rPr lang="it-IT" sz="7400" dirty="0"/>
              <a:t>i) l’obbligo di trasmettere annualmente alla Regione:</a:t>
            </a:r>
          </a:p>
          <a:p>
            <a:endParaRPr lang="it-IT" sz="7400" dirty="0"/>
          </a:p>
          <a:p>
            <a:pPr marL="0" indent="0" algn="just">
              <a:buNone/>
            </a:pPr>
            <a:endParaRPr lang="it-IT" sz="2400" dirty="0"/>
          </a:p>
        </p:txBody>
      </p:sp>
    </p:spTree>
    <p:extLst>
      <p:ext uri="{BB962C8B-B14F-4D97-AF65-F5344CB8AC3E}">
        <p14:creationId xmlns:p14="http://schemas.microsoft.com/office/powerpoint/2010/main" val="1422431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fontScale="25000" lnSpcReduction="20000"/>
          </a:bodyPr>
          <a:lstStyle/>
          <a:p>
            <a:pPr>
              <a:buFont typeface="Wingdings" pitchFamily="2" charset="2"/>
              <a:buChar char="ü"/>
            </a:pPr>
            <a:r>
              <a:rPr lang="it-IT" sz="9600" dirty="0"/>
              <a:t>l’elenco dei soci, degli amministratori e del personale impiegato a qualsiasi titolo per l’espletamento delle attività sui beni concessi e a comunicare ogni eventuale variazione;</a:t>
            </a:r>
          </a:p>
          <a:p>
            <a:pPr>
              <a:buFont typeface="Wingdings" pitchFamily="2" charset="2"/>
              <a:buChar char="ü"/>
            </a:pPr>
            <a:r>
              <a:rPr lang="it-IT" sz="9600" dirty="0"/>
              <a:t>copia dei bilanci relativi all’ultimo esercizio chiuso completi degli allegati di legge, nonché una relazione dettagliata sull’attività svolta dalla quale si evincano i risultati raggiunti;</a:t>
            </a:r>
          </a:p>
          <a:p>
            <a:pPr marL="0" indent="0">
              <a:buNone/>
            </a:pPr>
            <a:r>
              <a:rPr lang="it-IT" sz="9600" dirty="0" err="1"/>
              <a:t>j</a:t>
            </a:r>
            <a:r>
              <a:rPr lang="it-IT" sz="9600" dirty="0"/>
              <a:t>) l’obbligo di esporre sui beni concessi una o più targhe di ampia visibilità dall’esterno, sulla quale dovrà essere apposto lo stemma della Regione Lazio  e la seguente dicitura: “Bene confiscato alla criminalità organizzata, ora patrimonio della Regione Lazio”;</a:t>
            </a:r>
          </a:p>
          <a:p>
            <a:pPr marL="0" indent="0">
              <a:buNone/>
            </a:pPr>
            <a:r>
              <a:rPr lang="it-IT" sz="9600" dirty="0"/>
              <a:t>k) l’obbligo di inserire nel materiale divulgativo relativo alle attività poste in essere attraverso l’uso del bene, e per le finalità previste, lo stemma della Regione Lazio e, in caso di prodotti derivanti dalla coltivazione dei terreni, l’obbligo di inserire nelle confezioni di vendita anche la dicitura seguente: “Prodotti provenienti dalle terre confiscate alla criminalità organizzata nella Regione Lazio ”;</a:t>
            </a:r>
          </a:p>
          <a:p>
            <a:pPr marL="0" indent="0">
              <a:buNone/>
            </a:pPr>
            <a:r>
              <a:rPr lang="it-IT" sz="9600" dirty="0"/>
              <a:t>l) l’obbligo di restituire i beni concessi nella loro integrità, comprensiva delle eventuali migliorie, restando comunque il concessionario obbligato verso la Regione al risarcimento dei danni cagionati al bene che non siano imputabili al normale deperimento per l’uso.</a:t>
            </a:r>
          </a:p>
          <a:p>
            <a:pPr marL="0" indent="0">
              <a:buNone/>
            </a:pPr>
            <a:endParaRPr lang="it-IT" sz="9600" dirty="0"/>
          </a:p>
          <a:p>
            <a:pPr marL="0" indent="0">
              <a:buNone/>
            </a:pPr>
            <a:r>
              <a:rPr lang="it-IT" sz="9600" dirty="0"/>
              <a:t>5. Alla cessazione della concessione le eventuali addizioni o migliorie apportate all’immobile sono di diritto acquisite gratuitamente alla proprietà della Regione.</a:t>
            </a:r>
          </a:p>
          <a:p>
            <a:pPr marL="0" indent="0">
              <a:buNone/>
            </a:pPr>
            <a:endParaRPr lang="it-IT" sz="9600" dirty="0"/>
          </a:p>
          <a:p>
            <a:endParaRPr lang="it-IT" sz="9600" dirty="0"/>
          </a:p>
          <a:p>
            <a:pPr marL="0" indent="0">
              <a:buNone/>
            </a:pPr>
            <a:endParaRPr lang="it-IT" sz="96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3002169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a:bodyPr>
          <a:lstStyle/>
          <a:p>
            <a:pPr marL="0" indent="0">
              <a:buNone/>
            </a:pPr>
            <a:r>
              <a:rPr lang="it-IT" sz="2400" b="1" dirty="0"/>
              <a:t>Art. 6 Durata della concessione e rinnovo</a:t>
            </a:r>
          </a:p>
          <a:p>
            <a:pPr marL="0" indent="0">
              <a:buNone/>
            </a:pPr>
            <a:r>
              <a:rPr lang="it-IT" sz="2600" dirty="0"/>
              <a:t>La concessione è rilasciata per un periodo non superiore ad anni 9 (nove), rinnovabile in considerazione della permanenza dell’interesse pubblico-sociale perseguito. La richiesta di rinnovo deve pervenire alla Regione almeno sei mesi prima della scadenza.</a:t>
            </a:r>
          </a:p>
          <a:p>
            <a:pPr marL="0" indent="0">
              <a:buNone/>
            </a:pPr>
            <a:r>
              <a:rPr lang="it-IT" sz="2600" dirty="0"/>
              <a:t>Fermo restando il limite di cui al comma 1, la durata della convenzione è comunque modulata in relazione all’attività del progetto per il quale il bene viene concesso in uso, nonché delle risorse economiche che si ipotizzano necessarie per consentire il riutilizzo.</a:t>
            </a:r>
          </a:p>
          <a:p>
            <a:pPr marL="0" indent="0">
              <a:buNone/>
            </a:pPr>
            <a:r>
              <a:rPr lang="it-IT" sz="2400" b="1" dirty="0"/>
              <a:t>Art. 7 Cessione del bene e del contratto</a:t>
            </a:r>
          </a:p>
          <a:p>
            <a:pPr marL="0" indent="0">
              <a:buNone/>
            </a:pPr>
            <a:r>
              <a:rPr lang="it-IT" dirty="0"/>
              <a:t>Il concessionario non può concedere o sub affittare a terzi, neppure parzialmente, il bene oggetto di concessione né cedere a terzi, a qualunque titolo, la concessione.</a:t>
            </a:r>
          </a:p>
          <a:p>
            <a:pPr marL="0" indent="0">
              <a:buNone/>
            </a:pPr>
            <a:endParaRPr lang="it-IT"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981619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95250" y="1020707"/>
            <a:ext cx="11683999" cy="5543781"/>
          </a:xfrm>
        </p:spPr>
        <p:txBody>
          <a:bodyPr>
            <a:normAutofit/>
          </a:bodyPr>
          <a:lstStyle/>
          <a:p>
            <a:pPr marL="0" indent="0" algn="just">
              <a:buNone/>
            </a:pPr>
            <a:r>
              <a:rPr lang="it-IT" sz="2400" b="1" dirty="0"/>
              <a:t>Art. 8 Controlli</a:t>
            </a:r>
          </a:p>
          <a:p>
            <a:pPr marL="0" indent="0" algn="just">
              <a:buNone/>
            </a:pPr>
            <a:endParaRPr lang="it-IT" sz="2000" dirty="0"/>
          </a:p>
          <a:p>
            <a:pPr marL="0" indent="0" algn="just">
              <a:buNone/>
            </a:pPr>
            <a:r>
              <a:rPr lang="it-IT" sz="2400" dirty="0"/>
              <a:t>La Regione, per il tramite della Direzione regionale competente in materia di beni confiscati effettua il controllo sul concessionario, sui beni concessi e sull’attività svolta dallo stesso, affinché sia assicurato il rispetto dell’interesse pubblico, delle disposizioni contenute nella legge e nell’atto di concessione.</a:t>
            </a:r>
          </a:p>
          <a:p>
            <a:pPr marL="0" indent="0" algn="just">
              <a:buNone/>
            </a:pPr>
            <a:r>
              <a:rPr lang="it-IT" sz="2400" dirty="0"/>
              <a:t>La Direzione può, in ogni momento, procedere a controlli, accertamenti d’ufficio, richiesta di documenti e di certificati probatori ritenuti necessari per le finalità di cui al comma 1.</a:t>
            </a:r>
          </a:p>
          <a:p>
            <a:pPr marL="0" indent="0" algn="just">
              <a:buNone/>
            </a:pPr>
            <a:r>
              <a:rPr lang="it-IT" sz="2400" dirty="0"/>
              <a:t>L’attività di verifica/controllo deve essere espletata, in ogni caso, almeno una volta l’anno.</a:t>
            </a:r>
          </a:p>
          <a:p>
            <a:pPr marL="0" indent="0">
              <a:buNone/>
            </a:pPr>
            <a:endParaRPr lang="it-IT" sz="2400" dirty="0"/>
          </a:p>
          <a:p>
            <a:endParaRPr lang="it-IT" sz="24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1939338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2800" b="1" dirty="0">
                <a:solidFill>
                  <a:srgbClr val="FF0000"/>
                </a:solidFill>
              </a:rPr>
              <a:t>Regolamento 29 Marzo 2017 n.8 </a:t>
            </a:r>
            <a:endParaRPr lang="it-IT" sz="2800" dirty="0">
              <a:solidFill>
                <a:srgbClr val="FF0000"/>
              </a:solidFill>
            </a:endParaRPr>
          </a:p>
        </p:txBody>
      </p:sp>
      <p:sp>
        <p:nvSpPr>
          <p:cNvPr id="3" name="Segnaposto contenuto 2"/>
          <p:cNvSpPr>
            <a:spLocks noGrp="1"/>
          </p:cNvSpPr>
          <p:nvPr>
            <p:ph idx="1"/>
          </p:nvPr>
        </p:nvSpPr>
        <p:spPr>
          <a:xfrm>
            <a:off x="203200" y="1068779"/>
            <a:ext cx="11785600" cy="5789222"/>
          </a:xfrm>
        </p:spPr>
        <p:txBody>
          <a:bodyPr>
            <a:normAutofit fontScale="25000" lnSpcReduction="20000"/>
          </a:bodyPr>
          <a:lstStyle/>
          <a:p>
            <a:pPr marL="0" indent="0">
              <a:buNone/>
            </a:pPr>
            <a:r>
              <a:rPr lang="it-IT" sz="8000" b="1" dirty="0"/>
              <a:t>Art. 9 Decadenza dalla concessione</a:t>
            </a:r>
          </a:p>
          <a:p>
            <a:pPr marL="0" indent="0">
              <a:buNone/>
            </a:pPr>
            <a:r>
              <a:rPr lang="it-IT" sz="8000" dirty="0"/>
              <a:t>Il concessionario decade dalla concessione qualora contravvenga a disposizioni generali o speciali di legge, alle norme statutarie e alle norme contrattuali che disciplinano il rapporto tra le parti, al progetto approvato oppure ponga in essere atti ed iniziative, sia sul bene concesso in uso che al di fuori di esso, che contravvengano a specifiche disposizioni di legge. Il concessionario decade altresì, in particolare, nei seguenti casi</a:t>
            </a:r>
          </a:p>
          <a:p>
            <a:r>
              <a:rPr lang="it-IT" sz="8000" dirty="0"/>
              <a:t>qualora dalle informazioni acquisite dal Prefetto sulla moralità dei soci e degli amministratori del soggetto concessionario o sul personale impiegato dallo stesso, a qualsiasi titolo, per l’espletamento delle attività sui beni concessi, dovessero emergere a carico di taluno degli stessi elementi tali da far ritenere possibile che il concessionario possa subire tentativi di infiltrazione o condizionamenti mafiosi nello svolgimento della propria attività e, comunque in caso di applicazione delle misure di prevenzione e delle sentenze di condanna di cui all’articolo 4, comma 9;</a:t>
            </a:r>
          </a:p>
          <a:p>
            <a:r>
              <a:rPr lang="it-IT" sz="8000" dirty="0"/>
              <a:t>qualora il concessionario ceda a terzi, anche di fatto, il contratto o costituisca sui beni concessi diritti o ipoteche di qualsiasi natura;</a:t>
            </a:r>
          </a:p>
          <a:p>
            <a:r>
              <a:rPr lang="it-IT" sz="8000" dirty="0"/>
              <a:t>qualora dovessero sopravvenire cause che determinino per l’Ente concessionario, ai sensi della normativa vigente, l’incapacità a contrarre con la pubblica amministrazione;</a:t>
            </a:r>
          </a:p>
          <a:p>
            <a:r>
              <a:rPr lang="it-IT" sz="8000" dirty="0"/>
              <a:t>qualora il concessionario si renda responsabile di violazioni alle norme in materia di lavoro, assistenza, sicurezza dei lavoratori e previdenza;</a:t>
            </a:r>
          </a:p>
          <a:p>
            <a:r>
              <a:rPr lang="it-IT" sz="8000" dirty="0"/>
              <a:t>qualora il concessionario si renda responsabile di violazioni alle norme in materia di danni ambientali;</a:t>
            </a:r>
          </a:p>
          <a:p>
            <a:r>
              <a:rPr lang="it-IT" sz="8000" dirty="0"/>
              <a:t>qualora il concessionario sia parte in rapporti contrattuali o convenzionali, per la fornitura di beni e servizi, con individui o organizzazioni le cui caratteristiche o composizione sociale evidenzino forme di condizionamento di tipo mafioso. </a:t>
            </a:r>
          </a:p>
          <a:p>
            <a:pPr marL="0" indent="0">
              <a:buNone/>
            </a:pPr>
            <a:r>
              <a:rPr lang="it-IT" sz="8000" dirty="0"/>
              <a:t>In caso di decadenza dalla concessione, il concessionario non potrà essere beneficiario di nuova concessione.</a:t>
            </a:r>
          </a:p>
          <a:p>
            <a:pPr marL="0" indent="0">
              <a:buNone/>
            </a:pPr>
            <a:endParaRPr lang="it-IT" sz="800" dirty="0"/>
          </a:p>
          <a:p>
            <a:endParaRPr lang="it-IT" sz="800" dirty="0"/>
          </a:p>
          <a:p>
            <a:pPr marL="0" indent="0">
              <a:buNone/>
            </a:pPr>
            <a:endParaRPr lang="it-IT" sz="2400" dirty="0"/>
          </a:p>
          <a:p>
            <a:pPr marL="0" indent="0" algn="just">
              <a:buNone/>
            </a:pPr>
            <a:endParaRPr lang="it-IT" sz="800" dirty="0"/>
          </a:p>
          <a:p>
            <a:pPr marL="0" indent="0">
              <a:buNone/>
            </a:pPr>
            <a:endParaRPr lang="it-IT" sz="800" dirty="0"/>
          </a:p>
          <a:p>
            <a:endParaRPr lang="it-IT" sz="800" dirty="0"/>
          </a:p>
          <a:p>
            <a:pPr marL="0" indent="0">
              <a:buNone/>
            </a:pPr>
            <a:endParaRPr lang="it-IT" sz="2400" dirty="0"/>
          </a:p>
          <a:p>
            <a:pPr marL="0" indent="0" algn="just">
              <a:buNone/>
            </a:pPr>
            <a:endParaRPr lang="it-IT" sz="2400" dirty="0"/>
          </a:p>
        </p:txBody>
      </p:sp>
    </p:spTree>
    <p:extLst>
      <p:ext uri="{BB962C8B-B14F-4D97-AF65-F5344CB8AC3E}">
        <p14:creationId xmlns:p14="http://schemas.microsoft.com/office/powerpoint/2010/main" val="37625027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734800" cy="5495710"/>
          </a:xfrm>
        </p:spPr>
        <p:txBody>
          <a:bodyPr>
            <a:normAutofit fontScale="25000" lnSpcReduction="20000"/>
          </a:bodyPr>
          <a:lstStyle/>
          <a:p>
            <a:pPr marL="0" indent="0">
              <a:buNone/>
            </a:pPr>
            <a:r>
              <a:rPr lang="it-IT" sz="8000" b="1" dirty="0"/>
              <a:t>Modelli e format</a:t>
            </a:r>
            <a:endParaRPr lang="it-IT" sz="8000" dirty="0"/>
          </a:p>
          <a:p>
            <a:pPr marL="0" indent="0">
              <a:buNone/>
            </a:pPr>
            <a:r>
              <a:rPr lang="it-IT" sz="8000" dirty="0"/>
              <a:t>Nella sezione sono proposti alcuni Modelli e Format, di immediato utilizzo, in grado di guidare le amministrazioni nella elaborazione di  Bandi (</a:t>
            </a:r>
            <a:r>
              <a:rPr lang="it-IT" sz="8000" b="1" i="1" dirty="0" err="1">
                <a:solidFill>
                  <a:srgbClr val="0070C0"/>
                </a:solidFill>
              </a:rPr>
              <a:t>https</a:t>
            </a:r>
            <a:r>
              <a:rPr lang="it-IT" sz="8000" b="1" i="1" dirty="0">
                <a:solidFill>
                  <a:srgbClr val="0070C0"/>
                </a:solidFill>
              </a:rPr>
              <a:t>://</a:t>
            </a:r>
            <a:r>
              <a:rPr lang="it-IT" sz="8000" b="1" i="1" dirty="0" err="1">
                <a:solidFill>
                  <a:srgbClr val="0070C0"/>
                </a:solidFill>
              </a:rPr>
              <a:t>benisequestraticonfiscati.it</a:t>
            </a:r>
            <a:r>
              <a:rPr lang="it-IT" sz="8000" b="1" i="1" dirty="0">
                <a:solidFill>
                  <a:srgbClr val="0070C0"/>
                </a:solidFill>
              </a:rPr>
              <a:t>/servizi/</a:t>
            </a:r>
            <a:r>
              <a:rPr lang="it-IT" sz="8000" b="1" i="1" dirty="0" err="1">
                <a:solidFill>
                  <a:srgbClr val="0070C0"/>
                </a:solidFill>
              </a:rPr>
              <a:t>lagenzia</a:t>
            </a:r>
            <a:r>
              <a:rPr lang="it-IT" sz="8000" b="1" i="1" dirty="0">
                <a:solidFill>
                  <a:srgbClr val="0070C0"/>
                </a:solidFill>
              </a:rPr>
              <a:t>-supporta-i-comuni/modelli-e-format/bando-tipo/</a:t>
            </a:r>
            <a:r>
              <a:rPr lang="it-IT" sz="8000" dirty="0"/>
              <a:t>), negli adempimenti in materia di trasparenza e pubblicazione dei dati sui beni confiscati trasferiti al patrimonio del Comune </a:t>
            </a:r>
          </a:p>
          <a:p>
            <a:pPr marL="0" indent="0">
              <a:buNone/>
              <a:tabLst>
                <a:tab pos="6708775" algn="l"/>
              </a:tabLst>
            </a:pPr>
            <a:r>
              <a:rPr lang="it-IT" sz="8000" dirty="0"/>
              <a:t>Sono inclusi </a:t>
            </a:r>
            <a:r>
              <a:rPr lang="it-IT" sz="8000" b="1" dirty="0"/>
              <a:t>Format per l’ottenimento delle credenziali per l’accesso alla piattaforma Open Regio</a:t>
            </a:r>
            <a:r>
              <a:rPr lang="it-IT" sz="8000" dirty="0"/>
              <a:t>, </a:t>
            </a:r>
            <a:r>
              <a:rPr lang="it-IT" sz="8000" dirty="0" err="1">
                <a:solidFill>
                  <a:srgbClr val="FF0000"/>
                </a:solidFill>
              </a:rPr>
              <a:t>tool</a:t>
            </a:r>
            <a:r>
              <a:rPr lang="it-IT" sz="8000" dirty="0"/>
              <a:t> </a:t>
            </a:r>
            <a:r>
              <a:rPr lang="it-IT" sz="8000" dirty="0">
                <a:solidFill>
                  <a:srgbClr val="FF0000"/>
                </a:solidFill>
              </a:rPr>
              <a:t>specifici interattivi per la valutazione dello stato del Bene e della sua potenziale </a:t>
            </a:r>
            <a:r>
              <a:rPr lang="it-IT" sz="8000" dirty="0" err="1">
                <a:solidFill>
                  <a:srgbClr val="FF0000"/>
                </a:solidFill>
              </a:rPr>
              <a:t>destinabilità</a:t>
            </a:r>
            <a:r>
              <a:rPr lang="it-IT" sz="8000" b="1" dirty="0">
                <a:solidFill>
                  <a:srgbClr val="FF0000"/>
                </a:solidFill>
              </a:rPr>
              <a:t>: </a:t>
            </a:r>
            <a:r>
              <a:rPr lang="it-IT" sz="8000" b="0" u="none" strike="noStrike" dirty="0">
                <a:solidFill>
                  <a:srgbClr val="19191A"/>
                </a:solidFill>
                <a:effectLst/>
              </a:rPr>
              <a:t>scheda sintetica che consente di censire tutte le principali caratteristiche del bene, sia in termini dell’individuazione sotto il profilo catastale e tecnico-urbanistico sia per quanto attiene alla valutazione delle possibili progettualità collegate alle ipotesi di riuso. L</a:t>
            </a:r>
            <a:r>
              <a:rPr lang="it-IT" sz="8000" dirty="0">
                <a:solidFill>
                  <a:srgbClr val="19191A"/>
                </a:solidFill>
              </a:rPr>
              <a:t>a scheda include </a:t>
            </a:r>
            <a:r>
              <a:rPr lang="it-IT" sz="8000" b="0" u="none" strike="noStrike" dirty="0">
                <a:solidFill>
                  <a:srgbClr val="19191A"/>
                </a:solidFill>
                <a:effectLst/>
              </a:rPr>
              <a:t>foglio di calcolo già predisposto per una quantificazione di massima dei costi di intervento/manutenzione da sostenere per il reimpiego del bene: </a:t>
            </a:r>
            <a:r>
              <a:rPr lang="it-IT" sz="8000" b="1" i="1" u="none" strike="noStrike" dirty="0" err="1">
                <a:solidFill>
                  <a:srgbClr val="0070C0"/>
                </a:solidFill>
                <a:effectLst/>
              </a:rPr>
              <a:t>https</a:t>
            </a:r>
            <a:r>
              <a:rPr lang="it-IT" sz="8000" b="1" i="1" u="none" strike="noStrike" dirty="0">
                <a:solidFill>
                  <a:srgbClr val="0070C0"/>
                </a:solidFill>
                <a:effectLst/>
              </a:rPr>
              <a:t>://</a:t>
            </a:r>
            <a:r>
              <a:rPr lang="it-IT" sz="8000" b="1" i="1" u="none" strike="noStrike" dirty="0" err="1">
                <a:solidFill>
                  <a:srgbClr val="0070C0"/>
                </a:solidFill>
                <a:effectLst/>
              </a:rPr>
              <a:t>benisequestraticonfiscati.it</a:t>
            </a:r>
            <a:r>
              <a:rPr lang="it-IT" sz="8000" b="1" i="1" u="none" strike="noStrike" dirty="0">
                <a:solidFill>
                  <a:srgbClr val="0070C0"/>
                </a:solidFill>
                <a:effectLst/>
              </a:rPr>
              <a:t>/servizi/</a:t>
            </a:r>
            <a:r>
              <a:rPr lang="it-IT" sz="8000" b="1" i="1" u="none" strike="noStrike" dirty="0" err="1">
                <a:solidFill>
                  <a:srgbClr val="0070C0"/>
                </a:solidFill>
                <a:effectLst/>
              </a:rPr>
              <a:t>lagenzia</a:t>
            </a:r>
            <a:r>
              <a:rPr lang="it-IT" sz="8000" b="1" i="1" u="none" strike="noStrike" dirty="0">
                <a:solidFill>
                  <a:srgbClr val="0070C0"/>
                </a:solidFill>
                <a:effectLst/>
              </a:rPr>
              <a:t>-supporta-i-comuni/modelli-e-format/elaborazione-costi-di-riuso-immobile/</a:t>
            </a:r>
            <a:endParaRPr lang="it-IT" sz="8000" b="1" dirty="0">
              <a:solidFill>
                <a:srgbClr val="0070C0"/>
              </a:solidFill>
            </a:endParaRPr>
          </a:p>
          <a:p>
            <a:pPr marL="0" indent="0">
              <a:buNone/>
            </a:pPr>
            <a:r>
              <a:rPr lang="it-IT" sz="8000" dirty="0"/>
              <a:t>I modelli e i format proposti costituiscono un riferimento non vincolante, dal quale le Amministrazioni possono ovviamente discostarsi, anche tenuto conto della propria organizzazione e delle specifiche peculiarità dei diversi territori.</a:t>
            </a:r>
            <a:endParaRPr lang="it-IT" sz="8000" b="1" dirty="0"/>
          </a:p>
          <a:p>
            <a:pPr marL="0" indent="0">
              <a:buNone/>
            </a:pPr>
            <a:r>
              <a:rPr lang="it-IT" sz="8000" b="1" dirty="0"/>
              <a:t>Accreditamento</a:t>
            </a:r>
          </a:p>
          <a:p>
            <a:pPr marL="0" indent="0">
              <a:buNone/>
            </a:pPr>
            <a:r>
              <a:rPr lang="it-IT" sz="8000" dirty="0"/>
              <a:t>Nella sezione del sito istituzionale denominata “OPEN RE.G.I.O., sarà possibile consultare una serie di dati e reportistica disponibili nella sottosezione “</a:t>
            </a:r>
            <a:r>
              <a:rPr lang="it-IT" sz="8000" dirty="0" err="1"/>
              <a:t>Infoweb</a:t>
            </a:r>
            <a:r>
              <a:rPr lang="it-IT" sz="8000" dirty="0"/>
              <a:t> beni confiscati”</a:t>
            </a:r>
            <a:br>
              <a:rPr lang="it-IT" sz="5400" dirty="0"/>
            </a:br>
            <a:r>
              <a:rPr lang="it-IT" sz="5600" b="1" dirty="0"/>
              <a:t>al seguente link:</a:t>
            </a:r>
            <a:r>
              <a:rPr lang="it-IT" sz="5600" dirty="0"/>
              <a:t> </a:t>
            </a:r>
            <a:r>
              <a:rPr lang="it-IT" sz="5600" b="1" dirty="0">
                <a:hlinkClick r:id="rId2"/>
              </a:rPr>
              <a:t>https://openregio.anbsc.it/statistiche</a:t>
            </a:r>
            <a:r>
              <a:rPr lang="it-IT" sz="5600" b="1" dirty="0"/>
              <a:t>.</a:t>
            </a:r>
            <a:br>
              <a:rPr lang="it-IT" sz="5600" b="1" dirty="0"/>
            </a:br>
            <a:r>
              <a:rPr lang="it-IT" sz="5600" dirty="0"/>
              <a:t>Inoltre, i Comuni, accedendo alla sottosezione “Area Enti e P.A.” di cui</a:t>
            </a:r>
            <a:br>
              <a:rPr lang="it-IT" sz="5600" dirty="0"/>
            </a:br>
            <a:r>
              <a:rPr lang="it-IT" sz="5600" b="1" dirty="0"/>
              <a:t>al seguente link:</a:t>
            </a:r>
            <a:r>
              <a:rPr lang="it-IT" sz="5600" dirty="0"/>
              <a:t> </a:t>
            </a:r>
            <a:r>
              <a:rPr lang="it-IT" sz="5600" b="1" dirty="0">
                <a:hlinkClick r:id="rId3"/>
              </a:rPr>
              <a:t>https://openregio.anbsc.it/users/area_enti</a:t>
            </a:r>
            <a:r>
              <a:rPr lang="it-IT" sz="56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7871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01010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30413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Inclusione e lotta alla povertà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fontScale="62500" lnSpcReduction="20000"/>
          </a:bodyPr>
          <a:lstStyle/>
          <a:p>
            <a:pPr marL="0" indent="0" algn="just">
              <a:buNone/>
            </a:pPr>
            <a:r>
              <a:rPr lang="it-IT" sz="2900" b="1" dirty="0">
                <a:solidFill>
                  <a:srgbClr val="1C2024"/>
                </a:solidFill>
                <a:effectLst/>
                <a:ea typeface="Times New Roman" panose="02020603050405020304" pitchFamily="18" charset="0"/>
              </a:rPr>
              <a:t>Il Programma Nazionale Inclusione e lotta alla povertà 2021-2027</a:t>
            </a:r>
            <a:r>
              <a:rPr lang="it-IT" sz="2900" dirty="0">
                <a:solidFill>
                  <a:srgbClr val="1C2024"/>
                </a:solidFill>
                <a:effectLst/>
                <a:ea typeface="Times New Roman" panose="02020603050405020304" pitchFamily="18" charset="0"/>
              </a:rPr>
              <a:t>, </a:t>
            </a:r>
            <a:r>
              <a:rPr lang="it-IT" sz="2900" i="1" dirty="0">
                <a:solidFill>
                  <a:srgbClr val="1C2024"/>
                </a:solidFill>
                <a:effectLst/>
                <a:ea typeface="Times New Roman" panose="02020603050405020304" pitchFamily="18" charset="0"/>
              </a:rPr>
              <a:t>a titolarità del Ministero del Lavoro e delle Politiche sociali</a:t>
            </a:r>
            <a:r>
              <a:rPr lang="it-IT" sz="2900" dirty="0">
                <a:solidFill>
                  <a:srgbClr val="1C2024"/>
                </a:solidFill>
                <a:effectLst/>
                <a:ea typeface="Times New Roman" panose="02020603050405020304" pitchFamily="18" charset="0"/>
              </a:rPr>
              <a:t>, prevede misure riguardanti gli </a:t>
            </a:r>
            <a:r>
              <a:rPr lang="it-IT" sz="2900" dirty="0">
                <a:effectLst/>
                <a:ea typeface="Times New Roman" panose="02020603050405020304" pitchFamily="18" charset="0"/>
              </a:rPr>
              <a:t>alloggi e servizi di assistenza sociale correlati. </a:t>
            </a:r>
          </a:p>
          <a:p>
            <a:pPr marL="0" indent="0">
              <a:buNone/>
            </a:pPr>
            <a:r>
              <a:rPr lang="it-IT" sz="2900" b="1" dirty="0">
                <a:effectLst/>
                <a:ea typeface="Calibri" panose="020F0502020204030204" pitchFamily="34" charset="0"/>
                <a:cs typeface="Calibri" panose="020F0502020204030204" pitchFamily="34" charset="0"/>
              </a:rPr>
              <a:t>Operazioni pianificate di importanza strategica : percorsi di adattamento degli spazi per favorire l’autonomia di persone con disabilità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a:effectLst/>
                <a:ea typeface="Calibri" panose="020F0502020204030204" pitchFamily="34" charset="0"/>
                <a:cs typeface="Calibri" panose="020F0502020204030204" pitchFamily="34" charset="0"/>
              </a:rPr>
              <a:t>Data inizio</a:t>
            </a:r>
            <a:r>
              <a:rPr lang="it-IT" sz="2900" dirty="0">
                <a:effectLst/>
                <a:ea typeface="Calibri" panose="020F0502020204030204" pitchFamily="34" charset="0"/>
                <a:cs typeface="Calibri" panose="020F0502020204030204" pitchFamily="34" charset="0"/>
              </a:rPr>
              <a:t>: Attivazione nel secondo semestre 2023 - Data fine: Dicembre 2028.  Budget previsto: 40 </a:t>
            </a:r>
            <a:r>
              <a:rPr lang="it-IT" sz="2900" dirty="0" err="1">
                <a:effectLst/>
                <a:ea typeface="Calibri" panose="020F0502020204030204" pitchFamily="34" charset="0"/>
                <a:cs typeface="Calibri" panose="020F0502020204030204" pitchFamily="34" charset="0"/>
              </a:rPr>
              <a:t>Meuro</a:t>
            </a:r>
            <a:r>
              <a:rPr lang="it-IT" sz="2900" dirty="0">
                <a:effectLst/>
                <a:ea typeface="Calibri" panose="020F0502020204030204" pitchFamily="34" charset="0"/>
                <a:cs typeface="Calibri" panose="020F0502020204030204" pitchFamily="34" charset="0"/>
              </a:rPr>
              <a:t>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err="1">
                <a:effectLst/>
                <a:ea typeface="Calibri" panose="020F0502020204030204" pitchFamily="34" charset="0"/>
                <a:cs typeface="Times New Roman" panose="02020603050405020304" pitchFamily="18" charset="0"/>
              </a:rPr>
              <a:t>Priorita</a:t>
            </a:r>
            <a:r>
              <a:rPr lang="it-IT" sz="2900" b="1" dirty="0">
                <a:effectLst/>
                <a:ea typeface="Calibri" panose="020F0502020204030204" pitchFamily="34" charset="0"/>
                <a:cs typeface="Times New Roman" panose="02020603050405020304" pitchFamily="18" charset="0"/>
              </a:rPr>
              <a:t>̀ 4. Interventi Infrastrutturali per l'inclusione socio-economica - Obiettivo specifico: RSO4.3 </a:t>
            </a:r>
            <a:endParaRPr lang="it-IT" sz="2900" dirty="0">
              <a:effectLst/>
              <a:ea typeface="Calibri" panose="020F0502020204030204" pitchFamily="34" charset="0"/>
              <a:cs typeface="Times New Roman" panose="02020603050405020304" pitchFamily="18" charset="0"/>
            </a:endParaRPr>
          </a:p>
          <a:p>
            <a:pPr marL="0" indent="0">
              <a:buNone/>
            </a:pPr>
            <a:r>
              <a:rPr lang="it-IT" sz="2900" dirty="0">
                <a:effectLst/>
                <a:ea typeface="Times New Roman" panose="02020603050405020304" pitchFamily="18" charset="0"/>
                <a:cs typeface="Times New Roman" panose="02020603050405020304" pitchFamily="18" charset="0"/>
              </a:rPr>
              <a:t>Gli interventi previsti riguarderanno:</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Calibri" panose="020F0502020204030204" pitchFamily="34" charset="0"/>
                <a:cs typeface="Times New Roman" panose="02020603050405020304" pitchFamily="18" charset="0"/>
              </a:rPr>
              <a:t>Interventi infrastrutturali a favore dell’autonomia delle persone non autosufficienti</a:t>
            </a:r>
            <a:r>
              <a:rPr lang="it-IT" sz="2900" dirty="0">
                <a:effectLst/>
                <a:ea typeface="Calibri" panose="020F0502020204030204" pitchFamily="34" charset="0"/>
                <a:cs typeface="Times New Roman" panose="02020603050405020304" pitchFamily="18" charset="0"/>
              </a:rPr>
              <a:t>, con particolare riferimento alle persone anziane: riconversione e ristrutturazione di immobili, attraverso strutture alloggiative e dotazioni strumentali innovative (servizi accessori), </a:t>
            </a:r>
            <a:r>
              <a:rPr lang="it-IT" sz="2900" dirty="0">
                <a:effectLst/>
                <a:ea typeface="Times New Roman" panose="02020603050405020304" pitchFamily="18" charset="0"/>
                <a:cs typeface="Times New Roman" panose="02020603050405020304" pitchFamily="18" charset="0"/>
              </a:rPr>
              <a:t>creazione di soluzioni diffuse sul territorio destinate a individui o piccoli gruppi, anche attraverso il coinvolgimento di enti pubblici e/o privati</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first </a:t>
            </a:r>
            <a:r>
              <a:rPr lang="it-IT" sz="2900" dirty="0">
                <a:effectLst/>
                <a:ea typeface="Times New Roman" panose="02020603050405020304" pitchFamily="18" charset="0"/>
                <a:cs typeface="Times New Roman" panose="02020603050405020304" pitchFamily="18" charset="0"/>
              </a:rPr>
              <a:t>per il contrasto alla grave emarginazione adulta e alla condizione dei senza dimora e 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temporaneo </a:t>
            </a:r>
            <a:r>
              <a:rPr lang="it-IT" sz="2900" dirty="0">
                <a:effectLst/>
                <a:ea typeface="Times New Roman" panose="02020603050405020304" pitchFamily="18" charset="0"/>
                <a:cs typeface="Times New Roman" panose="02020603050405020304" pitchFamily="18" charset="0"/>
              </a:rPr>
              <a:t>per situazioni di emergenza </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Times New Roman" panose="02020603050405020304" pitchFamily="18" charset="0"/>
                <a:cs typeface="Times New Roman" panose="02020603050405020304" pitchFamily="18" charset="0"/>
              </a:rPr>
              <a:t>Interventi di riqualificazione di immobili da adibire ad assistenza alloggiativa di ampio respiro</a:t>
            </a:r>
            <a:r>
              <a:rPr lang="it-IT" sz="2900" dirty="0">
                <a:effectLst/>
                <a:ea typeface="Times New Roman" panose="02020603050405020304" pitchFamily="18" charset="0"/>
                <a:cs typeface="Times New Roman" panose="02020603050405020304" pitchFamily="18" charset="0"/>
              </a:rPr>
              <a:t>, per i nuclei familiari in difficoltà estrema che non possono immediatamente accedere all'edilizia residenziale pubblica e che necessitino di una presa in carico continuativa</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Costituzione e potenziamento di </a:t>
            </a:r>
            <a:r>
              <a:rPr lang="it-IT" sz="2900" b="1" dirty="0">
                <a:effectLst/>
                <a:ea typeface="Times New Roman" panose="02020603050405020304" pitchFamily="18" charset="0"/>
                <a:cs typeface="Times New Roman" panose="02020603050405020304" pitchFamily="18" charset="0"/>
              </a:rPr>
              <a:t>Centri di servizio per il contrasto alla </a:t>
            </a:r>
            <a:r>
              <a:rPr lang="it-IT" sz="2900" b="1" dirty="0" err="1">
                <a:effectLst/>
                <a:ea typeface="Times New Roman" panose="02020603050405020304" pitchFamily="18" charset="0"/>
                <a:cs typeface="Times New Roman" panose="02020603050405020304" pitchFamily="18" charset="0"/>
              </a:rPr>
              <a:t>poverta</a:t>
            </a:r>
            <a:r>
              <a:rPr lang="it-IT" sz="2900" b="1" dirty="0">
                <a:effectLst/>
                <a:ea typeface="Times New Roman" panose="02020603050405020304" pitchFamily="18" charset="0"/>
                <a:cs typeface="Times New Roman" panose="02020603050405020304" pitchFamily="18" charset="0"/>
              </a:rPr>
              <a:t>̀ a livello territoriale</a:t>
            </a:r>
            <a:r>
              <a:rPr lang="it-IT" sz="2900" dirty="0">
                <a:effectLst/>
                <a:ea typeface="Times New Roman" panose="02020603050405020304" pitchFamily="18" charset="0"/>
                <a:cs typeface="Times New Roman" panose="02020603050405020304" pitchFamily="18" charset="0"/>
              </a:rPr>
              <a:t>, per l’accoglienza di breve e brevissimo periodo: presidio sociale, di ristorazione, di domiciliazione (rafforzamento del sistema di accoglienza per le persone e i nuclei familiari in condizione di elevata </a:t>
            </a:r>
            <a:r>
              <a:rPr lang="it-IT" sz="2900" dirty="0" err="1">
                <a:effectLst/>
                <a:ea typeface="Times New Roman" panose="02020603050405020304" pitchFamily="18" charset="0"/>
                <a:cs typeface="Times New Roman" panose="02020603050405020304" pitchFamily="18" charset="0"/>
              </a:rPr>
              <a:t>marginalita</a:t>
            </a:r>
            <a:r>
              <a:rPr lang="it-IT" sz="2900" dirty="0">
                <a:effectLst/>
                <a:ea typeface="Times New Roman" panose="02020603050405020304" pitchFamily="18" charset="0"/>
                <a:cs typeface="Times New Roman" panose="02020603050405020304" pitchFamily="18" charset="0"/>
              </a:rPr>
              <a:t>̀ sociale)</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riqualificazione degli insediamenti e di </a:t>
            </a:r>
            <a:r>
              <a:rPr lang="it-IT" sz="2900" b="1" dirty="0">
                <a:effectLst/>
                <a:ea typeface="Times New Roman" panose="02020603050405020304" pitchFamily="18" charset="0"/>
                <a:cs typeface="Times New Roman" panose="02020603050405020304" pitchFamily="18" charset="0"/>
              </a:rPr>
              <a:t>pianificazione/attuazione di soluzioni alloggiative dignitose, in collaborazione con gli enti locali</a:t>
            </a:r>
            <a:r>
              <a:rPr lang="it-IT" sz="2900" dirty="0">
                <a:effectLst/>
                <a:ea typeface="Times New Roman" panose="02020603050405020304" pitchFamily="18" charset="0"/>
                <a:cs typeface="Times New Roman" panose="02020603050405020304" pitchFamily="18" charset="0"/>
              </a:rPr>
              <a:t> e mediante l’attivazione di percorsi di integrazione alloggiativa per coloro che si muovono sul territorio italiano in base alla </a:t>
            </a:r>
            <a:r>
              <a:rPr lang="it-IT" sz="2900" dirty="0" err="1">
                <a:effectLst/>
                <a:ea typeface="Times New Roman" panose="02020603050405020304" pitchFamily="18" charset="0"/>
                <a:cs typeface="Times New Roman" panose="02020603050405020304" pitchFamily="18" charset="0"/>
              </a:rPr>
              <a:t>stagionalita</a:t>
            </a:r>
            <a:r>
              <a:rPr lang="it-IT" sz="2900" dirty="0">
                <a:effectLst/>
                <a:ea typeface="Times New Roman" panose="02020603050405020304" pitchFamily="18" charset="0"/>
                <a:cs typeface="Times New Roman" panose="02020603050405020304" pitchFamily="18" charset="0"/>
              </a:rPr>
              <a:t>̀ delle colture. </a:t>
            </a: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00232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endParaRPr lang="it-IT" dirty="0"/>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Notizie 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52068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Metro plus e Città medie Sud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a:bodyPr>
          <a:lstStyle/>
          <a:p>
            <a:pPr marL="0" indent="0" algn="just">
              <a:spcAft>
                <a:spcPts val="900"/>
              </a:spcAft>
              <a:buNone/>
            </a:pPr>
            <a:r>
              <a:rPr lang="it-IT" sz="1800" b="1" dirty="0">
                <a:effectLst/>
                <a:latin typeface="Calibri" panose="020F0502020204030204" pitchFamily="34" charset="0"/>
                <a:ea typeface="Times New Roman" panose="02020603050405020304" pitchFamily="18" charset="0"/>
                <a:cs typeface="Calibri" panose="020F0502020204030204" pitchFamily="34" charset="0"/>
              </a:rPr>
              <a:t>Alle città metropolitane sono dedicate azioni specifiche previste nelle priorità 4 e 7 di interesse per la </a:t>
            </a:r>
            <a:r>
              <a:rPr lang="it-IT" sz="1800" b="1" dirty="0" err="1">
                <a:effectLst/>
                <a:latin typeface="Calibri" panose="020F0502020204030204" pitchFamily="34" charset="0"/>
                <a:ea typeface="Times New Roman" panose="02020603050405020304" pitchFamily="18" charset="0"/>
                <a:cs typeface="Calibri" panose="020F0502020204030204" pitchFamily="34" charset="0"/>
              </a:rPr>
              <a:t>ri</a:t>
            </a:r>
            <a:r>
              <a:rPr lang="it-IT" sz="1800" b="1" dirty="0">
                <a:effectLst/>
                <a:latin typeface="Calibri" panose="020F0502020204030204" pitchFamily="34" charset="0"/>
                <a:ea typeface="Times New Roman" panose="02020603050405020304" pitchFamily="18" charset="0"/>
                <a:cs typeface="Calibri" panose="020F0502020204030204" pitchFamily="34" charset="0"/>
              </a:rPr>
              <a:t>-funzionalizzazione di immobili confiscati.</a:t>
            </a:r>
            <a:r>
              <a:rPr lang="it-IT"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In particolare per i territori della Città Metropolitana di </a:t>
            </a:r>
            <a:r>
              <a:rPr lang="it-IT" sz="1800" b="1" dirty="0">
                <a:latin typeface="Calibri" panose="020F0502020204030204" pitchFamily="34" charset="0"/>
                <a:ea typeface="Times New Roman" panose="02020603050405020304" pitchFamily="18" charset="0"/>
                <a:cs typeface="Calibri" panose="020F0502020204030204" pitchFamily="34" charset="0"/>
              </a:rPr>
              <a:t>Roma Capitale </a:t>
            </a:r>
            <a:r>
              <a:rPr lang="it-IT" sz="1800" dirty="0">
                <a:effectLst/>
                <a:latin typeface="Calibri" panose="020F0502020204030204" pitchFamily="34" charset="0"/>
                <a:ea typeface="Times New Roman" panose="02020603050405020304" pitchFamily="18" charset="0"/>
                <a:cs typeface="Calibri" panose="020F0502020204030204" pitchFamily="34" charset="0"/>
              </a:rPr>
              <a:t>si richiama di seguito quanto previsto dalla Priorità 7:</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900"/>
              </a:spcAft>
              <a:buNone/>
            </a:pPr>
            <a:r>
              <a:rPr lang="it-IT" sz="1800" b="1" i="1" dirty="0">
                <a:effectLst/>
                <a:ea typeface="Times New Roman" panose="02020603050405020304" pitchFamily="18" charset="0"/>
                <a:cs typeface="Times New Roman" panose="02020603050405020304" pitchFamily="18" charset="0"/>
              </a:rPr>
              <a:t>RSO5.1. Promuovere lo sviluppo sociale, economico e ambientale integrato e inclusivo, la cultura, il patrimonio naturale, il turismo sostenibile e la sicurezza nelle aree urbane </a:t>
            </a:r>
          </a:p>
          <a:p>
            <a:pPr marL="0" indent="0" algn="just">
              <a:spcAft>
                <a:spcPts val="900"/>
              </a:spcAft>
              <a:buNone/>
            </a:pPr>
            <a:r>
              <a:rPr lang="it-IT" sz="1800" dirty="0">
                <a:effectLst/>
                <a:ea typeface="Times New Roman" panose="02020603050405020304" pitchFamily="18" charset="0"/>
                <a:cs typeface="Times New Roman" panose="02020603050405020304" pitchFamily="18" charset="0"/>
              </a:rPr>
              <a:t>Interventi dedicati alle tematiche dell’ OP5 ovvero riqualificazione materiale e aumento della sicurezza degli spazi pubblici. </a:t>
            </a:r>
            <a:r>
              <a:rPr lang="it-IT" sz="1800" dirty="0">
                <a:effectLst/>
                <a:ea typeface="Times New Roman" panose="02020603050405020304" pitchFamily="18" charset="0"/>
              </a:rPr>
              <a:t>L’</a:t>
            </a:r>
            <a:r>
              <a:rPr lang="it-IT" sz="1800" dirty="0" err="1">
                <a:effectLst/>
                <a:ea typeface="Times New Roman" panose="02020603050405020304" pitchFamily="18" charset="0"/>
              </a:rPr>
              <a:t>attivita</a:t>
            </a:r>
            <a:r>
              <a:rPr lang="it-IT" sz="1800" dirty="0">
                <a:effectLst/>
                <a:ea typeface="Times New Roman" panose="02020603050405020304" pitchFamily="18" charset="0"/>
              </a:rPr>
              <a:t>̀ riguarda il miglioramento dell’uso da parte delle </a:t>
            </a:r>
            <a:r>
              <a:rPr lang="it-IT" sz="1800" dirty="0" err="1">
                <a:effectLst/>
                <a:ea typeface="Times New Roman" panose="02020603050405020304" pitchFamily="18" charset="0"/>
              </a:rPr>
              <a:t>comunita</a:t>
            </a:r>
            <a:r>
              <a:rPr lang="it-IT" sz="1800" dirty="0">
                <a:effectLst/>
                <a:ea typeface="Times New Roman" panose="02020603050405020304" pitchFamily="18" charset="0"/>
              </a:rPr>
              <a:t>̀ locali del patrimonio culturale urbano consolidato e da consolidare:  </a:t>
            </a:r>
            <a:r>
              <a:rPr lang="it-IT" sz="1800" b="1" i="1" dirty="0">
                <a:effectLst/>
                <a:ea typeface="Times New Roman" panose="02020603050405020304" pitchFamily="18" charset="0"/>
              </a:rPr>
              <a:t>spazi e manufatti pubblici o di interesse collettivo, anche dismessi e/o sottoutilizzati, ma a forte </a:t>
            </a:r>
            <a:r>
              <a:rPr lang="it-IT" sz="1800" b="1" i="1" dirty="0" err="1">
                <a:effectLst/>
                <a:ea typeface="Times New Roman" panose="02020603050405020304" pitchFamily="18" charset="0"/>
              </a:rPr>
              <a:t>identita</a:t>
            </a:r>
            <a:r>
              <a:rPr lang="it-IT" sz="1800" b="1" i="1" dirty="0">
                <a:effectLst/>
                <a:ea typeface="Times New Roman" panose="02020603050405020304" pitchFamily="18" charset="0"/>
              </a:rPr>
              <a:t>̀ a livello locale e urbano, attraverso interventi mirati di recupero dei luoghi in forma collaborativa per </a:t>
            </a:r>
            <a:r>
              <a:rPr lang="it-IT" sz="1800" b="1" i="1" dirty="0" err="1">
                <a:effectLst/>
                <a:ea typeface="Times New Roman" panose="02020603050405020304" pitchFamily="18" charset="0"/>
              </a:rPr>
              <a:t>attivita</a:t>
            </a:r>
            <a:r>
              <a:rPr lang="it-IT" sz="1800" b="1" i="1" dirty="0">
                <a:effectLst/>
                <a:ea typeface="Times New Roman" panose="02020603050405020304" pitchFamily="18" charset="0"/>
              </a:rPr>
              <a:t>̀ culturali e sociali finalizzate a creare nuove </a:t>
            </a:r>
            <a:r>
              <a:rPr lang="it-IT" sz="1800" b="1" i="1" dirty="0" err="1">
                <a:effectLst/>
                <a:ea typeface="Times New Roman" panose="02020603050405020304" pitchFamily="18" charset="0"/>
              </a:rPr>
              <a:t>centralita</a:t>
            </a:r>
            <a:r>
              <a:rPr lang="it-IT" sz="1800" b="1" i="1" dirty="0">
                <a:effectLst/>
                <a:ea typeface="Times New Roman" panose="02020603050405020304" pitchFamily="18" charset="0"/>
              </a:rPr>
              <a:t>̀</a:t>
            </a:r>
            <a:r>
              <a:rPr lang="it-IT" sz="1800" dirty="0">
                <a:effectLst/>
                <a:ea typeface="Times New Roman" panose="02020603050405020304" pitchFamily="18" charset="0"/>
              </a:rPr>
              <a:t>.</a:t>
            </a:r>
          </a:p>
          <a:p>
            <a:pPr marL="0" indent="0">
              <a:buNone/>
            </a:pPr>
            <a:r>
              <a:rPr lang="it-IT" sz="1800" b="1" dirty="0">
                <a:effectLst/>
                <a:ea typeface="Times New Roman" panose="02020603050405020304" pitchFamily="18" charset="0"/>
              </a:rPr>
              <a:t>Progetti di territorio (</a:t>
            </a:r>
            <a:r>
              <a:rPr lang="it-IT" sz="1800" b="1" dirty="0" err="1">
                <a:effectLst/>
                <a:ea typeface="Times New Roman" panose="02020603050405020304" pitchFamily="18" charset="0"/>
              </a:rPr>
              <a:t>PdT</a:t>
            </a:r>
            <a:r>
              <a:rPr lang="it-IT" sz="1800" b="1" dirty="0">
                <a:effectLst/>
                <a:ea typeface="Times New Roman" panose="02020603050405020304" pitchFamily="18" charset="0"/>
              </a:rPr>
              <a:t>) </a:t>
            </a:r>
            <a:r>
              <a:rPr lang="it-IT" sz="1800" dirty="0">
                <a:effectLst/>
                <a:ea typeface="Calibri" panose="020F0502020204030204" pitchFamily="34" charset="0"/>
                <a:cs typeface="Times New Roman" panose="02020603050405020304" pitchFamily="18" charset="0"/>
              </a:rPr>
              <a:t>Questa tipologia di intervento promuove la rigenerazione integrata di aree “bersaglio”, centrali o periferiche, contemplando sia la riqualificazione fisica dell’ambiente costruito e naturale attraverso il recupero degli spazi degradati, sia azioni immateriali e servizi ritenuti necessari per affrontare le problematiche della specifica area (</a:t>
            </a:r>
            <a:r>
              <a:rPr lang="it-IT" sz="1800" dirty="0" err="1">
                <a:effectLst/>
                <a:ea typeface="Calibri" panose="020F0502020204030204" pitchFamily="34" charset="0"/>
                <a:cs typeface="Times New Roman" panose="02020603050405020304" pitchFamily="18" charset="0"/>
              </a:rPr>
              <a:t>place-based</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approach</a:t>
            </a:r>
            <a:r>
              <a:rPr lang="it-IT" sz="1800" dirty="0">
                <a:effectLst/>
                <a:ea typeface="Calibri" panose="020F0502020204030204" pitchFamily="34" charset="0"/>
                <a:cs typeface="Times New Roman" panose="02020603050405020304" pitchFamily="18" charset="0"/>
              </a:rPr>
              <a:t>), tenendo in considerazione le </a:t>
            </a:r>
            <a:r>
              <a:rPr lang="it-IT" sz="1800" dirty="0" err="1">
                <a:effectLst/>
                <a:ea typeface="Calibri" panose="020F0502020204030204" pitchFamily="34" charset="0"/>
                <a:cs typeface="Times New Roman" panose="02020603050405020304" pitchFamily="18" charset="0"/>
              </a:rPr>
              <a:t>specificita</a:t>
            </a:r>
            <a:r>
              <a:rPr lang="it-IT" sz="1800" dirty="0">
                <a:effectLst/>
                <a:ea typeface="Calibri" panose="020F0502020204030204" pitchFamily="34" charset="0"/>
                <a:cs typeface="Times New Roman" panose="02020603050405020304" pitchFamily="18" charset="0"/>
              </a:rPr>
              <a:t>̀ locali (</a:t>
            </a:r>
            <a:r>
              <a:rPr lang="it-IT" sz="1800" dirty="0" err="1">
                <a:effectLst/>
                <a:ea typeface="Calibri" panose="020F0502020204030204" pitchFamily="34" charset="0"/>
                <a:cs typeface="Times New Roman" panose="02020603050405020304" pitchFamily="18" charset="0"/>
              </a:rPr>
              <a:t>people-oriented</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approach</a:t>
            </a:r>
            <a:r>
              <a:rPr lang="it-IT" sz="1800" dirty="0">
                <a:effectLst/>
                <a:ea typeface="Calibri" panose="020F0502020204030204" pitchFamily="34" charset="0"/>
                <a:cs typeface="Times New Roman" panose="02020603050405020304" pitchFamily="18" charset="0"/>
              </a:rPr>
              <a:t>). </a:t>
            </a:r>
          </a:p>
          <a:p>
            <a:pPr marL="0" indent="0">
              <a:buNone/>
              <a:tabLst>
                <a:tab pos="180340" algn="ctr"/>
              </a:tabLst>
            </a:pPr>
            <a:r>
              <a:rPr lang="it-IT" sz="1800" b="1" dirty="0">
                <a:effectLst/>
                <a:ea typeface="Times New Roman" panose="02020603050405020304" pitchFamily="18" charset="0"/>
              </a:rPr>
              <a:t>Con i </a:t>
            </a:r>
            <a:r>
              <a:rPr lang="it-IT" sz="1800" b="1" dirty="0" err="1">
                <a:effectLst/>
                <a:ea typeface="Times New Roman" panose="02020603050405020304" pitchFamily="18" charset="0"/>
              </a:rPr>
              <a:t>PdT</a:t>
            </a:r>
            <a:r>
              <a:rPr lang="it-IT" sz="1800" b="1" dirty="0">
                <a:effectLst/>
                <a:ea typeface="Times New Roman" panose="02020603050405020304" pitchFamily="18" charset="0"/>
              </a:rPr>
              <a:t> si può sostenere la gestione collaborativa per il recupero dei beni:</a:t>
            </a:r>
            <a:endParaRPr lang="it-IT" sz="1800" dirty="0">
              <a:effectLst/>
              <a:ea typeface="Times New Roman" panose="02020603050405020304" pitchFamily="18" charset="0"/>
            </a:endParaRPr>
          </a:p>
          <a:p>
            <a:pPr marL="0" indent="0">
              <a:buNone/>
              <a:tabLst>
                <a:tab pos="180340" algn="ctr"/>
              </a:tabLst>
            </a:pPr>
            <a:r>
              <a:rPr lang="it-IT" sz="1800" dirty="0">
                <a:effectLst/>
                <a:ea typeface="Times New Roman" panose="02020603050405020304" pitchFamily="18" charset="0"/>
              </a:rPr>
              <a:t>I progetti di territorio riguardano specifici ambiti di intervento, localizzati all’interno dell’area metropolitana, appositamente individuati dai singoli territori in coerenza con la propria strategia territoriale. </a:t>
            </a:r>
          </a:p>
          <a:p>
            <a:pPr marL="0" lvl="0" indent="0">
              <a:buNone/>
              <a:tabLst>
                <a:tab pos="180340" algn="ctr"/>
              </a:tabLst>
            </a:pP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68440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509" y="296883"/>
            <a:ext cx="11021291" cy="724395"/>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effectLst/>
                <a:ea typeface="Times New Roman" panose="02020603050405020304" pitchFamily="18" charset="0"/>
                <a:cs typeface="Calibri" panose="020F0502020204030204" pitchFamily="34" charset="0"/>
              </a:rPr>
              <a:t>Regione Lazio – Programma Regionale FESR 2021-2027 </a:t>
            </a: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332509" y="1021278"/>
            <a:ext cx="11174681" cy="5539839"/>
          </a:xfrm>
        </p:spPr>
        <p:txBody>
          <a:bodyPr>
            <a:normAutofit fontScale="92500" lnSpcReduction="10000"/>
          </a:bodyPr>
          <a:lstStyle/>
          <a:p>
            <a:pPr marL="0" indent="0">
              <a:buNone/>
            </a:pPr>
            <a:r>
              <a:rPr lang="it-IT" sz="2000" b="1" dirty="0" err="1">
                <a:effectLst/>
                <a:ea typeface="Times New Roman" panose="02020603050405020304" pitchFamily="18" charset="0"/>
              </a:rPr>
              <a:t>Priorita</a:t>
            </a:r>
            <a:r>
              <a:rPr lang="it-IT" sz="2000" b="1" dirty="0">
                <a:effectLst/>
                <a:ea typeface="Times New Roman" panose="02020603050405020304" pitchFamily="18" charset="0"/>
              </a:rPr>
              <a:t>̀: 4. Europa </a:t>
            </a:r>
            <a:r>
              <a:rPr lang="it-IT" sz="2000" b="1" dirty="0" err="1">
                <a:effectLst/>
                <a:ea typeface="Times New Roman" panose="02020603050405020304" pitchFamily="18" charset="0"/>
              </a:rPr>
              <a:t>piu</a:t>
            </a:r>
            <a:r>
              <a:rPr lang="it-IT" sz="2000" b="1" dirty="0">
                <a:effectLst/>
                <a:ea typeface="Times New Roman" panose="02020603050405020304" pitchFamily="18" charset="0"/>
              </a:rPr>
              <a:t>̀ sociale e inclusiva </a:t>
            </a:r>
          </a:p>
          <a:p>
            <a:pPr marL="0" indent="0">
              <a:buNone/>
            </a:pPr>
            <a:r>
              <a:rPr lang="it-IT" sz="2000" dirty="0">
                <a:effectLst/>
                <a:ea typeface="Times New Roman" panose="02020603050405020304" pitchFamily="18" charset="0"/>
              </a:rPr>
              <a:t>Il PR FESR 2021-2027, in stretto raccordo con il PR FSE+ intende attivare iniziative in campo culturale e turistico finalizzate al </a:t>
            </a:r>
            <a:r>
              <a:rPr lang="it-IT" sz="2000" b="1" dirty="0">
                <a:effectLst/>
                <a:ea typeface="Times New Roman" panose="02020603050405020304" pitchFamily="18" charset="0"/>
              </a:rPr>
              <a:t>recupero strutturale di spazi pubblici e/o luoghi ad uso pubblico funzionali a progetti di partecipazione culturale e di inclusione sociale</a:t>
            </a:r>
          </a:p>
          <a:p>
            <a:pPr marL="0" indent="0">
              <a:buNone/>
            </a:pPr>
            <a:r>
              <a:rPr lang="it-IT" sz="2000" dirty="0">
                <a:effectLst/>
                <a:ea typeface="Times New Roman" panose="02020603050405020304" pitchFamily="18" charset="0"/>
              </a:rPr>
              <a:t>Obiettivo specifico: RSO4.6. Rafforzare il ruolo della cultura e del turismo sostenibile nello sviluppo economico, nell'inclusione sociale e nell'innovazione sociale (FESR) </a:t>
            </a:r>
          </a:p>
          <a:p>
            <a:pPr marL="0" indent="0">
              <a:buNone/>
            </a:pPr>
            <a:r>
              <a:rPr lang="it-IT" sz="2000" b="1" i="1" dirty="0">
                <a:effectLst/>
                <a:ea typeface="Times New Roman" panose="02020603050405020304" pitchFamily="18" charset="0"/>
              </a:rPr>
              <a:t>Riqualificazione culturale e turistica in chiave sociale </a:t>
            </a:r>
            <a:endParaRPr lang="it-IT" sz="2000" dirty="0">
              <a:effectLst/>
              <a:ea typeface="Times New Roman" panose="02020603050405020304" pitchFamily="18" charset="0"/>
            </a:endParaRPr>
          </a:p>
          <a:p>
            <a:pPr marL="0" indent="0">
              <a:buNone/>
            </a:pPr>
            <a:r>
              <a:rPr lang="it-IT" sz="2000" b="1" dirty="0">
                <a:effectLst/>
                <a:ea typeface="Times New Roman" panose="02020603050405020304" pitchFamily="18" charset="0"/>
              </a:rPr>
              <a:t>Il PR FESR intende favorire lo sviluppo di</a:t>
            </a:r>
            <a:r>
              <a:rPr lang="it-IT" sz="2000" dirty="0">
                <a:effectLst/>
                <a:ea typeface="Times New Roman" panose="02020603050405020304" pitchFamily="18" charset="0"/>
              </a:rPr>
              <a:t> progetti finalizzati alla valorizzazione di siti culturali e turistici di </a:t>
            </a:r>
            <a:r>
              <a:rPr lang="it-IT" sz="2000" dirty="0" err="1">
                <a:effectLst/>
                <a:ea typeface="Times New Roman" panose="02020603050405020304" pitchFamily="18" charset="0"/>
              </a:rPr>
              <a:t>proprieta</a:t>
            </a:r>
            <a:r>
              <a:rPr lang="it-IT" sz="2000" dirty="0">
                <a:effectLst/>
                <a:ea typeface="Times New Roman" panose="02020603050405020304" pitchFamily="18" charset="0"/>
              </a:rPr>
              <a:t>̀ pubblica e </a:t>
            </a:r>
            <a:r>
              <a:rPr lang="it-IT" sz="2000" b="1" dirty="0">
                <a:effectLst/>
                <a:ea typeface="Times New Roman" panose="02020603050405020304" pitchFamily="18" charset="0"/>
              </a:rPr>
              <a:t>progetti per la creazione di spazi e luoghi condivisi da destinare a uso collettivo e a fini socioculturali</a:t>
            </a:r>
            <a:r>
              <a:rPr lang="it-IT" sz="2000" dirty="0">
                <a:effectLst/>
                <a:ea typeface="Times New Roman" panose="02020603050405020304" pitchFamily="18" charset="0"/>
              </a:rPr>
              <a:t>, attraverso il:</a:t>
            </a:r>
          </a:p>
          <a:p>
            <a:pPr marL="342900" lvl="0" indent="-342900">
              <a:buFont typeface="Symbol" pitchFamily="2" charset="2"/>
              <a:buChar char=""/>
            </a:pPr>
            <a:r>
              <a:rPr lang="it-IT" sz="2000" dirty="0">
                <a:effectLst/>
                <a:ea typeface="Times New Roman" panose="02020603050405020304" pitchFamily="18" charset="0"/>
              </a:rPr>
              <a:t>recupero di siti culturali e/o turistici, la cui gestione </a:t>
            </a:r>
            <a:r>
              <a:rPr lang="it-IT" sz="2000" dirty="0" err="1">
                <a:effectLst/>
                <a:ea typeface="Times New Roman" panose="02020603050405020304" pitchFamily="18" charset="0"/>
              </a:rPr>
              <a:t>puo</a:t>
            </a:r>
            <a:r>
              <a:rPr lang="it-IT" sz="2000" dirty="0">
                <a:effectLst/>
                <a:ea typeface="Times New Roman" panose="02020603050405020304" pitchFamily="18" charset="0"/>
              </a:rPr>
              <a:t>̀ essere affidata a specifici target di destinatari, es. imprese giovanili o che favoriscono percorsi lavorativi per disabili e soggetti fragili</a:t>
            </a:r>
          </a:p>
          <a:p>
            <a:pPr marL="342900" lvl="0" indent="-342900">
              <a:buFont typeface="Symbol" pitchFamily="2" charset="2"/>
              <a:buChar char=""/>
            </a:pPr>
            <a:r>
              <a:rPr lang="it-IT" sz="2000" dirty="0">
                <a:effectLst/>
                <a:ea typeface="Times New Roman" panose="02020603050405020304" pitchFamily="18" charset="0"/>
              </a:rPr>
              <a:t>supporto ad </a:t>
            </a:r>
            <a:r>
              <a:rPr lang="it-IT" sz="2000" dirty="0" err="1">
                <a:effectLst/>
                <a:ea typeface="Times New Roman" panose="02020603050405020304" pitchFamily="18" charset="0"/>
              </a:rPr>
              <a:t>attivita</a:t>
            </a:r>
            <a:r>
              <a:rPr lang="it-IT" sz="2000" dirty="0">
                <a:effectLst/>
                <a:ea typeface="Times New Roman" panose="02020603050405020304" pitchFamily="18" charset="0"/>
              </a:rPr>
              <a:t>̀ sociali e culturali in grado di favorire </a:t>
            </a:r>
            <a:r>
              <a:rPr lang="it-IT" sz="2000" dirty="0" err="1">
                <a:effectLst/>
                <a:ea typeface="Times New Roman" panose="02020603050405020304" pitchFamily="18" charset="0"/>
              </a:rPr>
              <a:t>l’empowerment</a:t>
            </a:r>
            <a:r>
              <a:rPr lang="it-IT" sz="2000" dirty="0">
                <a:effectLst/>
                <a:ea typeface="Times New Roman" panose="02020603050405020304" pitchFamily="18" charset="0"/>
              </a:rPr>
              <a:t> di </a:t>
            </a:r>
            <a:r>
              <a:rPr lang="it-IT" sz="2000" dirty="0" err="1">
                <a:effectLst/>
                <a:ea typeface="Times New Roman" panose="02020603050405020304" pitchFamily="18" charset="0"/>
              </a:rPr>
              <a:t>comunita</a:t>
            </a:r>
            <a:r>
              <a:rPr lang="it-IT" sz="2000" dirty="0">
                <a:effectLst/>
                <a:ea typeface="Times New Roman" panose="02020603050405020304" pitchFamily="18" charset="0"/>
              </a:rPr>
              <a:t>̀ locali e lo sviluppo di nuove forme di collaborazione, anche attraverso l’applicazione di esperienze </a:t>
            </a:r>
            <a:r>
              <a:rPr lang="it-IT" sz="2000" dirty="0" err="1">
                <a:effectLst/>
                <a:ea typeface="Times New Roman" panose="02020603050405020304" pitchFamily="18" charset="0"/>
              </a:rPr>
              <a:t>gia</a:t>
            </a:r>
            <a:r>
              <a:rPr lang="it-IT" sz="2000" dirty="0">
                <a:effectLst/>
                <a:ea typeface="Times New Roman" panose="02020603050405020304" pitchFamily="18" charset="0"/>
              </a:rPr>
              <a:t>̀ testate con successo altrove.</a:t>
            </a:r>
          </a:p>
          <a:p>
            <a:pPr marL="0" indent="0">
              <a:buNone/>
            </a:pPr>
            <a:r>
              <a:rPr lang="it-IT" sz="2000" dirty="0">
                <a:effectLst/>
                <a:ea typeface="Times New Roman" panose="02020603050405020304" pitchFamily="18" charset="0"/>
                <a:cs typeface="Times New Roman" panose="02020603050405020304" pitchFamily="18" charset="0"/>
              </a:rPr>
              <a:t>I</a:t>
            </a:r>
            <a:r>
              <a:rPr lang="it-IT" sz="2000" dirty="0">
                <a:effectLst/>
                <a:ea typeface="Calibri" panose="020F0502020204030204" pitchFamily="34" charset="0"/>
                <a:cs typeface="Times New Roman" panose="02020603050405020304" pitchFamily="18" charset="0"/>
              </a:rPr>
              <a:t> </a:t>
            </a:r>
            <a:r>
              <a:rPr lang="it-IT" sz="2000" dirty="0" err="1">
                <a:effectLst/>
                <a:ea typeface="Calibri" panose="020F0502020204030204" pitchFamily="34" charset="0"/>
                <a:cs typeface="Times New Roman" panose="02020603050405020304" pitchFamily="18" charset="0"/>
              </a:rPr>
              <a:t>tematismi</a:t>
            </a:r>
            <a:r>
              <a:rPr lang="it-IT" sz="2000" dirty="0">
                <a:effectLst/>
                <a:ea typeface="Calibri" panose="020F0502020204030204" pitchFamily="34" charset="0"/>
                <a:cs typeface="Times New Roman" panose="02020603050405020304" pitchFamily="18" charset="0"/>
              </a:rPr>
              <a:t> “cultura” e “turismo” saranno declinati in un’ottica di rivitalizzazione dei luoghi, funzionale alla valorizzazione del ruolo della cultura nello sviluppo economico e all’ampliamento della partecipazione culturale di cittadini, imprese e </a:t>
            </a:r>
            <a:r>
              <a:rPr lang="it-IT" sz="2000" dirty="0" err="1">
                <a:effectLst/>
                <a:ea typeface="Calibri" panose="020F0502020204030204" pitchFamily="34" charset="0"/>
                <a:cs typeface="Times New Roman" panose="02020603050405020304" pitchFamily="18" charset="0"/>
              </a:rPr>
              <a:t>comunita</a:t>
            </a:r>
            <a:r>
              <a:rPr lang="it-IT" sz="2000" dirty="0">
                <a:effectLst/>
                <a:ea typeface="Calibri" panose="020F0502020204030204" pitchFamily="34" charset="0"/>
                <a:cs typeface="Times New Roman" panose="02020603050405020304" pitchFamily="18" charset="0"/>
              </a:rPr>
              <a:t>̀. In ambito turistico, l’obiettivo è ampliare le </a:t>
            </a:r>
            <a:r>
              <a:rPr lang="it-IT" sz="2000" dirty="0" err="1">
                <a:effectLst/>
                <a:ea typeface="Calibri" panose="020F0502020204030204" pitchFamily="34" charset="0"/>
                <a:cs typeface="Times New Roman" panose="02020603050405020304" pitchFamily="18" charset="0"/>
              </a:rPr>
              <a:t>opportunita</a:t>
            </a:r>
            <a:r>
              <a:rPr lang="it-IT" sz="2000" dirty="0">
                <a:effectLst/>
                <a:ea typeface="Calibri" panose="020F0502020204030204" pitchFamily="34" charset="0"/>
                <a:cs typeface="Times New Roman" panose="02020603050405020304" pitchFamily="18" charset="0"/>
              </a:rPr>
              <a:t>̀ di accesso e rafforzare le </a:t>
            </a:r>
            <a:r>
              <a:rPr lang="it-IT" sz="2000" dirty="0" err="1">
                <a:effectLst/>
                <a:ea typeface="Calibri" panose="020F0502020204030204" pitchFamily="34" charset="0"/>
                <a:cs typeface="Times New Roman" panose="02020603050405020304" pitchFamily="18" charset="0"/>
              </a:rPr>
              <a:t>attivita</a:t>
            </a:r>
            <a:r>
              <a:rPr lang="it-IT" sz="2000" dirty="0">
                <a:effectLst/>
                <a:ea typeface="Calibri" panose="020F0502020204030204" pitchFamily="34" charset="0"/>
                <a:cs typeface="Times New Roman" panose="02020603050405020304" pitchFamily="18" charset="0"/>
              </a:rPr>
              <a:t>̀ di promozione dei luoghi recuperati, anche con forme innovative di turismo.</a:t>
            </a:r>
          </a:p>
          <a:p>
            <a:pPr marL="0" indent="0">
              <a:buNone/>
            </a:pPr>
            <a:endParaRPr lang="it-IT" sz="2000" dirty="0"/>
          </a:p>
        </p:txBody>
      </p:sp>
    </p:spTree>
    <p:extLst>
      <p:ext uri="{BB962C8B-B14F-4D97-AF65-F5344CB8AC3E}">
        <p14:creationId xmlns:p14="http://schemas.microsoft.com/office/powerpoint/2010/main" val="78632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509" y="296883"/>
            <a:ext cx="11021291" cy="724395"/>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effectLst/>
                <a:ea typeface="Times New Roman" panose="02020603050405020304" pitchFamily="18" charset="0"/>
                <a:cs typeface="Calibri" panose="020F0502020204030204" pitchFamily="34" charset="0"/>
              </a:rPr>
              <a:t>Regione Lazio – Programma Regionale FESR 2021-2027 </a:t>
            </a: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332509" y="1021278"/>
            <a:ext cx="11174681" cy="5539839"/>
          </a:xfrm>
        </p:spPr>
        <p:txBody>
          <a:bodyPr>
            <a:normAutofit/>
          </a:bodyPr>
          <a:lstStyle/>
          <a:p>
            <a:pPr marL="0" indent="0">
              <a:buNone/>
            </a:pPr>
            <a:r>
              <a:rPr lang="it-IT" sz="2000" b="1" dirty="0">
                <a:solidFill>
                  <a:srgbClr val="000000"/>
                </a:solidFill>
                <a:effectLst/>
                <a:ea typeface="Times New Roman" panose="02020603050405020304" pitchFamily="18" charset="0"/>
                <a:cs typeface="Times New Roman" panose="02020603050405020304" pitchFamily="18" charset="0"/>
              </a:rPr>
              <a:t>Priorità 5. Un'Europa </a:t>
            </a:r>
            <a:r>
              <a:rPr lang="it-IT" sz="2000" b="1" dirty="0" err="1">
                <a:solidFill>
                  <a:srgbClr val="000000"/>
                </a:solidFill>
                <a:effectLst/>
                <a:ea typeface="Times New Roman" panose="02020603050405020304" pitchFamily="18" charset="0"/>
                <a:cs typeface="Times New Roman" panose="02020603050405020304" pitchFamily="18" charset="0"/>
              </a:rPr>
              <a:t>piu</a:t>
            </a:r>
            <a:r>
              <a:rPr lang="it-IT" sz="2000" b="1" dirty="0">
                <a:solidFill>
                  <a:srgbClr val="000000"/>
                </a:solidFill>
                <a:effectLst/>
                <a:ea typeface="Times New Roman" panose="02020603050405020304" pitchFamily="18" charset="0"/>
                <a:cs typeface="Times New Roman" panose="02020603050405020304" pitchFamily="18" charset="0"/>
              </a:rPr>
              <a:t>̀ vicina ai cittadini attraverso la promozione dello sviluppo sostenibile e integrato di tutti i tipi di territorio e delle iniziative locali </a:t>
            </a:r>
          </a:p>
          <a:p>
            <a:pPr marL="0" indent="0">
              <a:buNone/>
            </a:pPr>
            <a:endParaRPr lang="it-IT" sz="2000" b="1" dirty="0">
              <a:effectLst/>
              <a:ea typeface="Calibri" panose="020F0502020204030204" pitchFamily="34" charset="0"/>
              <a:cs typeface="Times New Roman" panose="02020603050405020304" pitchFamily="18" charset="0"/>
            </a:endParaRPr>
          </a:p>
          <a:p>
            <a:pPr marL="0" indent="0">
              <a:buNone/>
            </a:pPr>
            <a:r>
              <a:rPr lang="it-IT" sz="2000" dirty="0">
                <a:effectLst/>
                <a:ea typeface="Times New Roman" panose="02020603050405020304" pitchFamily="18" charset="0"/>
                <a:cs typeface="Times New Roman" panose="02020603050405020304" pitchFamily="18" charset="0"/>
              </a:rPr>
              <a:t>Obiettivo specifico: RSO5.1. Promuovere lo sviluppo sociale, economico e ambientale integrato e inclusivo, la cultura, il patrimonio naturale, il turismo sostenibile e la sicurezza nelle aree urbane (FESR) </a:t>
            </a:r>
            <a:endParaRPr lang="it-IT" sz="2000" dirty="0">
              <a:effectLst/>
              <a:ea typeface="Calibri" panose="020F0502020204030204" pitchFamily="34" charset="0"/>
              <a:cs typeface="Times New Roman" panose="02020603050405020304" pitchFamily="18" charset="0"/>
            </a:endParaRPr>
          </a:p>
          <a:p>
            <a:pPr marL="0" indent="0">
              <a:buNone/>
            </a:pPr>
            <a:r>
              <a:rPr lang="it-IT" sz="2000" dirty="0">
                <a:solidFill>
                  <a:srgbClr val="000000"/>
                </a:solidFill>
                <a:effectLst/>
                <a:ea typeface="Times New Roman" panose="02020603050405020304" pitchFamily="18" charset="0"/>
              </a:rPr>
              <a:t>In questo OS si inseriscono iniziative con un forte impulso ai processi di </a:t>
            </a:r>
            <a:r>
              <a:rPr lang="it-IT" sz="2000" b="1" dirty="0">
                <a:solidFill>
                  <a:srgbClr val="000000"/>
                </a:solidFill>
                <a:effectLst/>
                <a:ea typeface="Times New Roman" panose="02020603050405020304" pitchFamily="18" charset="0"/>
              </a:rPr>
              <a:t>rigenerazione urbana e innovazione delle politiche insediative ed abitative</a:t>
            </a:r>
            <a:r>
              <a:rPr lang="it-IT" sz="2000" b="1" dirty="0">
                <a:solidFill>
                  <a:srgbClr val="000000"/>
                </a:solidFill>
                <a:ea typeface="Times New Roman" panose="02020603050405020304" pitchFamily="18" charset="0"/>
              </a:rPr>
              <a:t>: </a:t>
            </a:r>
            <a:r>
              <a:rPr lang="it-IT" sz="2000" b="1" dirty="0">
                <a:solidFill>
                  <a:srgbClr val="000000"/>
                </a:solidFill>
                <a:effectLst/>
                <a:ea typeface="Times New Roman" panose="02020603050405020304" pitchFamily="18" charset="0"/>
              </a:rPr>
              <a:t>patrimonio pubblico, spazi pubblici e aree dismesse pubbliche</a:t>
            </a:r>
            <a:r>
              <a:rPr lang="it-IT" sz="2000" dirty="0">
                <a:solidFill>
                  <a:srgbClr val="000000"/>
                </a:solidFill>
                <a:effectLst/>
                <a:ea typeface="Times New Roman" panose="02020603050405020304" pitchFamily="18" charset="0"/>
              </a:rPr>
              <a:t>.</a:t>
            </a:r>
          </a:p>
          <a:p>
            <a:pPr marL="0" indent="0">
              <a:buNone/>
            </a:pPr>
            <a:endParaRPr lang="it-IT" sz="2000" dirty="0">
              <a:effectLst/>
              <a:ea typeface="Times New Roman" panose="02020603050405020304" pitchFamily="18" charset="0"/>
            </a:endParaRPr>
          </a:p>
          <a:p>
            <a:pPr marL="0" indent="0">
              <a:buNone/>
            </a:pPr>
            <a:r>
              <a:rPr lang="it-IT" sz="2000" dirty="0">
                <a:solidFill>
                  <a:srgbClr val="000000"/>
                </a:solidFill>
                <a:effectLst/>
                <a:ea typeface="Times New Roman" panose="02020603050405020304" pitchFamily="18" charset="0"/>
              </a:rPr>
              <a:t>In particolare con l’azione 5.1.1 si intende favorire la rigenerazione urbana, il riuso delle aree degradate o dismesse, la riqualificazione delle periferie, l’inclusione culturale, la sicurezza urbana. </a:t>
            </a:r>
            <a:endParaRPr lang="it-IT" sz="2000" dirty="0">
              <a:effectLst/>
              <a:ea typeface="Times New Roman" panose="02020603050405020304" pitchFamily="18" charset="0"/>
            </a:endParaRPr>
          </a:p>
          <a:p>
            <a:pPr marL="0" indent="0">
              <a:buNone/>
            </a:pPr>
            <a:endParaRPr lang="it-IT" sz="2000" dirty="0">
              <a:effectLst/>
              <a:ea typeface="Times New Roman" panose="02020603050405020304" pitchFamily="18" charset="0"/>
              <a:cs typeface="Times New Roman" panose="02020603050405020304" pitchFamily="18" charset="0"/>
            </a:endParaRPr>
          </a:p>
          <a:p>
            <a:pPr marL="0" indent="0">
              <a:buNone/>
            </a:pPr>
            <a:r>
              <a:rPr lang="it-IT" sz="2000" dirty="0">
                <a:effectLst/>
                <a:ea typeface="Times New Roman" panose="02020603050405020304" pitchFamily="18" charset="0"/>
                <a:cs typeface="Times New Roman" panose="02020603050405020304" pitchFamily="18" charset="0"/>
              </a:rPr>
              <a:t>Saranno considerati come rilevanti gli interventi nel campo della cultura e della riqualificazione del patrimonio pubblico, che possono svolgere un ruolo determinante per la valorizzazione di risorse naturali, culturali e paesaggistiche, di produzioni locali, di </a:t>
            </a:r>
            <a:r>
              <a:rPr lang="it-IT" sz="2000" dirty="0" err="1">
                <a:effectLst/>
                <a:ea typeface="Times New Roman" panose="02020603050405020304" pitchFamily="18" charset="0"/>
                <a:cs typeface="Times New Roman" panose="02020603050405020304" pitchFamily="18" charset="0"/>
              </a:rPr>
              <a:t>opportunita</a:t>
            </a:r>
            <a:r>
              <a:rPr lang="it-IT" sz="2000" dirty="0">
                <a:effectLst/>
                <a:ea typeface="Times New Roman" panose="02020603050405020304" pitchFamily="18" charset="0"/>
                <a:cs typeface="Times New Roman" panose="02020603050405020304" pitchFamily="18" charset="0"/>
              </a:rPr>
              <a:t>̀ di accoglienza.</a:t>
            </a:r>
            <a:endParaRPr lang="it-IT" sz="2000" dirty="0">
              <a:effectLst/>
              <a:ea typeface="Calibri" panose="020F0502020204030204" pitchFamily="34" charset="0"/>
              <a:cs typeface="Times New Roman" panose="02020603050405020304" pitchFamily="18" charset="0"/>
            </a:endParaRPr>
          </a:p>
          <a:p>
            <a:pPr marL="0" indent="0">
              <a:buNone/>
            </a:pPr>
            <a:endParaRPr lang="it-IT" sz="2000" dirty="0"/>
          </a:p>
        </p:txBody>
      </p:sp>
    </p:spTree>
    <p:extLst>
      <p:ext uri="{BB962C8B-B14F-4D97-AF65-F5344CB8AC3E}">
        <p14:creationId xmlns:p14="http://schemas.microsoft.com/office/powerpoint/2010/main" val="278977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2509" y="296883"/>
            <a:ext cx="11021291" cy="1128505"/>
          </a:xfrm>
        </p:spPr>
        <p:txBody>
          <a:bodyPr>
            <a:noAutofit/>
          </a:bodyPr>
          <a:lstStyle/>
          <a:p>
            <a:br>
              <a:rPr lang="it-IT" sz="2800" dirty="0"/>
            </a:br>
            <a:br>
              <a:rPr lang="it-IT" sz="2800" dirty="0"/>
            </a:br>
            <a:br>
              <a:rPr lang="it-IT" sz="2800" dirty="0"/>
            </a:br>
            <a:br>
              <a:rPr lang="it-IT" sz="2800" dirty="0"/>
            </a:br>
            <a:br>
              <a:rPr lang="it-IT" sz="2800" dirty="0"/>
            </a:br>
            <a:r>
              <a:rPr lang="it-IT" sz="2800" b="1" dirty="0">
                <a:solidFill>
                  <a:srgbClr val="FF0000"/>
                </a:solidFill>
                <a:effectLst/>
                <a:ea typeface="Times New Roman" panose="02020603050405020304" pitchFamily="18" charset="0"/>
                <a:cs typeface="Calibri" panose="020F0502020204030204" pitchFamily="34" charset="0"/>
              </a:rPr>
              <a:t>Regione Lazio – </a:t>
            </a:r>
            <a:r>
              <a:rPr lang="it-IT" sz="2400" b="1" dirty="0">
                <a:solidFill>
                  <a:srgbClr val="FF0000"/>
                </a:solidFill>
                <a:effectLst/>
                <a:ea typeface="Times New Roman" panose="02020603050405020304" pitchFamily="18" charset="0"/>
                <a:cs typeface="Times New Roman" panose="02020603050405020304" pitchFamily="18" charset="0"/>
              </a:rPr>
              <a:t>Concessione di contributi per la "Ristrutturazione di beni immobili confiscati alla criminalità organizzata» (</a:t>
            </a:r>
            <a:r>
              <a:rPr lang="it-IT" sz="2800" b="1" dirty="0">
                <a:solidFill>
                  <a:srgbClr val="FF0000"/>
                </a:solidFill>
                <a:effectLst/>
                <a:ea typeface="Times New Roman" panose="02020603050405020304" pitchFamily="18" charset="0"/>
                <a:cs typeface="Calibri" panose="020F0502020204030204" pitchFamily="34" charset="0"/>
              </a:rPr>
              <a:t>DD </a:t>
            </a:r>
            <a:r>
              <a:rPr lang="it-IT" sz="2400" dirty="0">
                <a:solidFill>
                  <a:srgbClr val="FF0000"/>
                </a:solidFill>
                <a:effectLst/>
                <a:latin typeface="Times New Roman" panose="02020603050405020304" pitchFamily="18" charset="0"/>
                <a:ea typeface="Times New Roman" panose="02020603050405020304" pitchFamily="18" charset="0"/>
              </a:rPr>
              <a:t>G17037 del 5 dicembre 2022</a:t>
            </a:r>
            <a:r>
              <a:rPr lang="it-IT" sz="2400" b="1" dirty="0">
                <a:solidFill>
                  <a:srgbClr val="FF0000"/>
                </a:solidFill>
                <a:effectLst/>
                <a:ea typeface="Times New Roman" panose="02020603050405020304" pitchFamily="18" charset="0"/>
                <a:cs typeface="Times New Roman" panose="02020603050405020304" pitchFamily="18" charset="0"/>
              </a:rPr>
              <a:t>)</a:t>
            </a:r>
            <a:br>
              <a:rPr lang="it-IT" sz="24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br>
              <a:rPr lang="it-IT" sz="2800" b="1" dirty="0">
                <a:solidFill>
                  <a:srgbClr val="FF0000"/>
                </a:solidFill>
                <a:effectLst/>
                <a:ea typeface="Calibri" panose="020F0502020204030204" pitchFamily="34" charset="0"/>
                <a:cs typeface="Times New Roman" panose="02020603050405020304" pitchFamily="18" charset="0"/>
              </a:rPr>
            </a:b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332509" y="1653291"/>
            <a:ext cx="11174681" cy="4545804"/>
          </a:xfrm>
        </p:spPr>
        <p:txBody>
          <a:bodyPr>
            <a:normAutofit/>
          </a:bodyPr>
          <a:lstStyle/>
          <a:p>
            <a:pPr marL="0" indent="0">
              <a:buNone/>
            </a:pPr>
            <a:r>
              <a:rPr lang="it-IT" sz="2400" dirty="0">
                <a:effectLst/>
                <a:ea typeface="Times New Roman" panose="02020603050405020304" pitchFamily="18" charset="0"/>
              </a:rPr>
              <a:t>La Regione Lazio nell’ottica di dare stabilità e continuità all’azione intrapresa negli ultimi anni, promuove e favorisce il riutilizzo sociale degli immobili confiscati alla criminalità organizzata localizzati nel Lazio e acquisiti al patrimonio indisponibile degli enti locali (“Immobili Confiscati”), al fine di restituire alla collettività beni frutto di proventi di attività illecite, contribuendo in tal modo a rafforzare la percezione dell’equità e la fiducia nelle istituzioni, con ricadute positive in termini di sicurezza, legalità e politiche sociali. </a:t>
            </a:r>
          </a:p>
          <a:p>
            <a:pPr marL="0" indent="0">
              <a:buNone/>
            </a:pPr>
            <a:r>
              <a:rPr lang="it-IT" sz="2400" dirty="0">
                <a:effectLst/>
                <a:ea typeface="Times New Roman" panose="02020603050405020304" pitchFamily="18" charset="0"/>
              </a:rPr>
              <a:t>La Regione con l’avviso pubblico "Ristrutturazione dei beni immobili confiscati alla criminalità organizzata", approvato con determinazione n. G17037 del 5 dicembre 2022, ha messo a disposizione una dotazione finanziaria di 1.007.845,30 euro.</a:t>
            </a:r>
          </a:p>
          <a:p>
            <a:pPr marL="0" indent="0">
              <a:buNone/>
            </a:pPr>
            <a:r>
              <a:rPr lang="it-IT" sz="2400" dirty="0">
                <a:effectLst/>
                <a:ea typeface="Times New Roman" panose="02020603050405020304" pitchFamily="18" charset="0"/>
              </a:rPr>
              <a:t>Le risultanze dell’istruttoria, effettuata da Lazio Innova Spa, sono state completate  con la </a:t>
            </a:r>
            <a:r>
              <a:rPr lang="it-IT" sz="2400" dirty="0"/>
              <a:t>Determinazione 13 giugno 2023, n. G08232.</a:t>
            </a:r>
            <a:endParaRPr lang="it-IT" sz="2400" dirty="0">
              <a:effectLst/>
              <a:ea typeface="Times New Roman" panose="02020603050405020304" pitchFamily="18" charset="0"/>
            </a:endParaRPr>
          </a:p>
          <a:p>
            <a:pPr marL="0" indent="0">
              <a:buNone/>
            </a:pPr>
            <a:endParaRPr lang="it-IT" sz="1800" dirty="0">
              <a:effectLst/>
              <a:latin typeface="Times New Roman" panose="02020603050405020304" pitchFamily="18" charset="0"/>
              <a:ea typeface="Times New Roman" panose="02020603050405020304" pitchFamily="18" charset="0"/>
            </a:endParaRPr>
          </a:p>
          <a:p>
            <a:pPr marL="0" indent="0">
              <a:buNone/>
            </a:pPr>
            <a:endParaRPr lang="it-IT" sz="2000" dirty="0"/>
          </a:p>
        </p:txBody>
      </p:sp>
    </p:spTree>
    <p:extLst>
      <p:ext uri="{BB962C8B-B14F-4D97-AF65-F5344CB8AC3E}">
        <p14:creationId xmlns:p14="http://schemas.microsoft.com/office/powerpoint/2010/main" val="216544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a:bodyPr>
          <a:lstStyle/>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Il Fondo per lo Sviluppo e la Coesione (FSC) è, insieme ai Fondi strutturali europei, lo strumento finanziario principale attraverso cui vengono attuate le politiche per lo sviluppo della coesione economica, sociale e territoriale e la rimozione degli squilibri economici e sociali.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E’ il principale strumento finanziario e programmatico nazionale per le politiche di riequilibrio dei divari territoriali. A tal fine è normativamente previsto che le risorse FSC devono essere destinate per l’80% alle aree del Mezzogiorno e il 20% a quelle del Centro-Nord.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L'intervento del Fondo è destinato al finanziamento di progetti strategici, sia di carattere infrastrutturale sia di carattere immateriale, di rilievo nazionale, interregionale e regionale, aventi natura di grandi progetti o di investimenti articolati in singoli interventi tra loro funzionalmente connessi.</a:t>
            </a:r>
          </a:p>
          <a:p>
            <a:pPr marL="0" indent="0">
              <a:buNone/>
            </a:pPr>
            <a:endParaRPr lang="it-IT" dirty="0"/>
          </a:p>
        </p:txBody>
      </p:sp>
    </p:spTree>
    <p:extLst>
      <p:ext uri="{BB962C8B-B14F-4D97-AF65-F5344CB8AC3E}">
        <p14:creationId xmlns:p14="http://schemas.microsoft.com/office/powerpoint/2010/main" val="9575886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9854</TotalTime>
  <Words>7850</Words>
  <Application>Microsoft Macintosh PowerPoint</Application>
  <PresentationFormat>Widescreen</PresentationFormat>
  <Paragraphs>335</Paragraphs>
  <Slides>40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40</vt:i4>
      </vt:variant>
    </vt:vector>
  </HeadingPairs>
  <TitlesOfParts>
    <vt:vector size="47" baseType="lpstr">
      <vt:lpstr>Arial</vt:lpstr>
      <vt:lpstr>Calibri</vt:lpstr>
      <vt:lpstr>Calibri Light</vt:lpstr>
      <vt:lpstr>Symbol</vt:lpstr>
      <vt:lpstr>Times New Roman</vt:lpstr>
      <vt:lpstr>Wingdings</vt:lpstr>
      <vt:lpstr>Tema di Office</vt:lpstr>
      <vt:lpstr>         PRINCIPALI FONTI DI FINANZIAMENTO ATTIVABILI REGIONE LAZIO  ciclo di programmazione 2021-2027</vt:lpstr>
      <vt:lpstr>Beni Confiscati - Le risorse disponibili nel ciclo di programmazione 2021-27</vt:lpstr>
      <vt:lpstr>Risorse finanziarie delle politiche di coesione per il periodo di programmazione 2021-2027</vt:lpstr>
      <vt:lpstr>Programma Nazionale Inclusione e lotta alla povertà 2021-2027</vt:lpstr>
      <vt:lpstr>Programma Nazionale Metro plus e Città medie Sud 2021-2027</vt:lpstr>
      <vt:lpstr>    Regione Lazio – Programma Regionale FESR 2021-2027     </vt:lpstr>
      <vt:lpstr>    Regione Lazio – Programma Regionale FESR 2021-2027     </vt:lpstr>
      <vt:lpstr>     Regione Lazio – Concessione di contributi per la "Ristrutturazione di beni immobili confiscati alla criminalità organizzata» (DD G17037 del 5 dicembre 2022)     </vt:lpstr>
      <vt:lpstr>Il Fondo per lo Sviluppo e la Coesione (FSC) – I Piani di Sviluppo e Coesione (PSC) </vt:lpstr>
      <vt:lpstr>Il Fondo per lo Sviluppo e la Coesione (FSC) – I Piani di Sviluppo e Coesione (PSC) </vt:lpstr>
      <vt:lpstr>Il Fondo per lo Sviluppo e la Coesione (FSC) – I Piani di Sviluppo e Coesione (PSC) – Aree Tematiche di rilevanza per i Beni confiscati</vt:lpstr>
      <vt:lpstr>Il Fondo per lo Sviluppo e la Coesione (FSC) – I Piani di Sviluppo e Coesione (PSC) - Aree Tematiche di rilevanza per i Beni confiscati</vt:lpstr>
      <vt:lpstr>Il Fondo per lo Sviluppo e la Coesione (FSC) – I Piani di Sviluppo e Coesione (PSC) – Programmazione delle risorse</vt:lpstr>
      <vt:lpstr>Il Fondo per lo Sviluppo e la Coesione (FSC) – I Piani di Sviluppo e Coesione (PSC) – Bilancio di previsione 2022-2024</vt:lpstr>
      <vt:lpstr>  PIANO DI SVILUPPO E COESIONE REGIONE LAZIO </vt:lpstr>
      <vt:lpstr>  PIANO DI SVILUPPO E COESIONE REGIONE LAZIO </vt:lpstr>
      <vt:lpstr> Strategia nazionale per la valorizzazione dei beni confiscati  Piano per la valorizzazione di beni confiscati esemplari </vt:lpstr>
      <vt:lpstr> Strategia nazionale per la valorizzazione dei beni confiscati  Piano per la valorizzazione di beni confiscati esemplari </vt:lpstr>
      <vt:lpstr>  Legge di bilancio 2022 L. 234 del 30 dicembre 2021 – Articolo 1 comma 589 - Fondo per legalità e tutela degli amministratori locali vittime di atti intimidatori  </vt:lpstr>
      <vt:lpstr>Legge regionale n. 15 del 5 Luglio 2001 e ssmmii</vt:lpstr>
      <vt:lpstr>Legge regionale n. 15 del 5 Luglio 2001 e ssmmii</vt:lpstr>
      <vt:lpstr>Legge regionale n. 15 del 5 Luglio 2001 e ssmmii</vt:lpstr>
      <vt:lpstr>Legge regionale n. 15 del 5 Luglio 2001 e ssmmii</vt:lpstr>
      <vt:lpstr>Legge regionale n. 15 del 5 Luglio 2001 e ssmmii </vt:lpstr>
      <vt:lpstr>Legge regionale n. 15 del 5 Luglio 2001 e ssmmii</vt:lpstr>
      <vt:lpstr>Legge regionale n. 15 del 5 Luglio 2001 e ssmmii</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Regolamento 29 Marzo 2017 n.8 </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92</cp:revision>
  <cp:lastPrinted>2021-11-03T07:49:52Z</cp:lastPrinted>
  <dcterms:created xsi:type="dcterms:W3CDTF">2021-10-27T12:45:40Z</dcterms:created>
  <dcterms:modified xsi:type="dcterms:W3CDTF">2023-07-06T17:20:50Z</dcterms:modified>
</cp:coreProperties>
</file>