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8" r:id="rId3"/>
    <p:sldId id="314" r:id="rId4"/>
    <p:sldId id="317" r:id="rId5"/>
    <p:sldId id="319" r:id="rId6"/>
    <p:sldId id="266" r:id="rId7"/>
    <p:sldId id="333" r:id="rId8"/>
    <p:sldId id="334" r:id="rId9"/>
    <p:sldId id="290" r:id="rId10"/>
    <p:sldId id="283" r:id="rId11"/>
    <p:sldId id="284" r:id="rId12"/>
    <p:sldId id="331" r:id="rId13"/>
    <p:sldId id="286" r:id="rId14"/>
    <p:sldId id="332" r:id="rId15"/>
    <p:sldId id="264" r:id="rId16"/>
    <p:sldId id="289" r:id="rId17"/>
    <p:sldId id="259" r:id="rId18"/>
    <p:sldId id="262" r:id="rId19"/>
    <p:sldId id="329" r:id="rId20"/>
    <p:sldId id="274" r:id="rId21"/>
    <p:sldId id="277" r:id="rId22"/>
    <p:sldId id="276" r:id="rId23"/>
    <p:sldId id="278" r:id="rId24"/>
    <p:sldId id="297" r:id="rId25"/>
    <p:sldId id="298" r:id="rId26"/>
    <p:sldId id="299" r:id="rId27"/>
    <p:sldId id="301" r:id="rId2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57" autoAdjust="0"/>
    <p:restoredTop sz="94660"/>
  </p:normalViewPr>
  <p:slideViewPr>
    <p:cSldViewPr snapToGrid="0">
      <p:cViewPr varScale="1">
        <p:scale>
          <a:sx n="108" d="100"/>
          <a:sy n="108" d="100"/>
        </p:scale>
        <p:origin x="224" y="304"/>
      </p:cViewPr>
      <p:guideLst/>
    </p:cSldViewPr>
  </p:slideViewPr>
  <p:notesTextViewPr>
    <p:cViewPr>
      <p:scale>
        <a:sx n="1" d="1"/>
        <a:sy n="1" d="1"/>
      </p:scale>
      <p:origin x="0" y="0"/>
    </p:cViewPr>
  </p:notesTextViewPr>
  <p:sorterViewPr>
    <p:cViewPr>
      <p:scale>
        <a:sx n="132" d="100"/>
        <a:sy n="13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10/07/23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5496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10/07/23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04691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10/07/23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8985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5E193C4-B8F3-4DF9-BEB7-3A767FF971CB}" type="datetimeFigureOut">
              <a:rPr lang="it-IT" smtClean="0"/>
              <a:t>10/07/23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9861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E193C4-B8F3-4DF9-BEB7-3A767FF971CB}" type="datetimeFigureOut">
              <a:rPr lang="it-IT" smtClean="0"/>
              <a:t>10/07/23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58461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5E193C4-B8F3-4DF9-BEB7-3A767FF971CB}" type="datetimeFigureOut">
              <a:rPr lang="it-IT" smtClean="0"/>
              <a:t>10/07/23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40176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5E193C4-B8F3-4DF9-BEB7-3A767FF971CB}" type="datetimeFigureOut">
              <a:rPr lang="it-IT" smtClean="0"/>
              <a:t>10/07/23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27765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5E193C4-B8F3-4DF9-BEB7-3A767FF971CB}" type="datetimeFigureOut">
              <a:rPr lang="it-IT" smtClean="0"/>
              <a:t>10/07/23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3347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E193C4-B8F3-4DF9-BEB7-3A767FF971CB}" type="datetimeFigureOut">
              <a:rPr lang="it-IT" smtClean="0"/>
              <a:t>10/07/23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23863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10/07/23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195580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E193C4-B8F3-4DF9-BEB7-3A767FF971CB}" type="datetimeFigureOut">
              <a:rPr lang="it-IT" smtClean="0"/>
              <a:t>10/07/23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9A1D0AE-DA94-414D-B9F7-3B7EA15E18C3}" type="slidenum">
              <a:rPr lang="it-IT" smtClean="0"/>
              <a:t>‹N›</a:t>
            </a:fld>
            <a:endParaRPr lang="it-IT"/>
          </a:p>
        </p:txBody>
      </p:sp>
    </p:spTree>
    <p:extLst>
      <p:ext uri="{BB962C8B-B14F-4D97-AF65-F5344CB8AC3E}">
        <p14:creationId xmlns:p14="http://schemas.microsoft.com/office/powerpoint/2010/main" val="286459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93C4-B8F3-4DF9-BEB7-3A767FF971CB}" type="datetimeFigureOut">
              <a:rPr lang="it-IT" smtClean="0"/>
              <a:t>10/07/23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1D0AE-DA94-414D-B9F7-3B7EA15E18C3}" type="slidenum">
              <a:rPr lang="it-IT" smtClean="0"/>
              <a:t>‹N›</a:t>
            </a:fld>
            <a:endParaRPr lang="it-IT"/>
          </a:p>
        </p:txBody>
      </p:sp>
    </p:spTree>
    <p:extLst>
      <p:ext uri="{BB962C8B-B14F-4D97-AF65-F5344CB8AC3E}">
        <p14:creationId xmlns:p14="http://schemas.microsoft.com/office/powerpoint/2010/main" val="328830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inistroperilsud.gov.it/it/approfondimenti/obiettivi-strategici-del-fsc-2021-2027/lavoro-e-occupabilit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opencoesione.gov.it/it/programmi/PSC_CALABR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openregio.anbsc.it/users/area_enti" TargetMode="External"/><Relationship Id="rId2" Type="http://schemas.openxmlformats.org/officeDocument/2006/relationships/hyperlink" Target="https://openregio.anbsc.it/statistich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benisequestraticonfiscati.it/wp-content/uploads/2022/02/Modello_elenco_ex_art.48_co3_lett-c_CAM.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benisequestraticonfiscati.it/servizi/lagenzia-supporta-i-comuni/strategia-nazionale-per-la-valorizzazione-dei-beni-confiscati-attraverso-le-politiche-di-coesione/piani-strategici-delle-singole-regioni-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supportoaicomuni@anbsc.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2149652"/>
            <a:ext cx="9144000" cy="2387600"/>
          </a:xfrm>
        </p:spPr>
        <p:txBody>
          <a:bodyPr>
            <a:normAutofit fontScale="90000"/>
          </a:bodyPr>
          <a:lstStyle/>
          <a:p>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br>
              <a:rPr lang="it-IT" sz="4000" b="1" dirty="0">
                <a:solidFill>
                  <a:srgbClr val="FF0000"/>
                </a:solidFill>
              </a:rPr>
            </a:br>
            <a:r>
              <a:rPr lang="it-IT" sz="4400" b="1" dirty="0">
                <a:solidFill>
                  <a:srgbClr val="FF0000"/>
                </a:solidFill>
              </a:rPr>
              <a:t>PRINCIPALI</a:t>
            </a:r>
            <a:r>
              <a:rPr lang="it-IT" sz="4000" b="1" dirty="0">
                <a:solidFill>
                  <a:srgbClr val="FF0000"/>
                </a:solidFill>
              </a:rPr>
              <a:t> </a:t>
            </a:r>
            <a:r>
              <a:rPr lang="it-IT" sz="4400" b="1" dirty="0">
                <a:solidFill>
                  <a:srgbClr val="FF0000"/>
                </a:solidFill>
              </a:rPr>
              <a:t>FONTI DI FINANZIAMENTO</a:t>
            </a:r>
            <a:br>
              <a:rPr lang="it-IT" sz="4400" b="1" dirty="0">
                <a:solidFill>
                  <a:srgbClr val="FF0000"/>
                </a:solidFill>
              </a:rPr>
            </a:br>
            <a:r>
              <a:rPr lang="it-IT" sz="4400" b="1" dirty="0">
                <a:solidFill>
                  <a:srgbClr val="FF0000"/>
                </a:solidFill>
              </a:rPr>
              <a:t>ATTIVABILI REGIONE LIGURIA</a:t>
            </a:r>
            <a:br>
              <a:rPr lang="it-IT" sz="4400" b="1" dirty="0">
                <a:solidFill>
                  <a:srgbClr val="FF0000"/>
                </a:solidFill>
              </a:rPr>
            </a:br>
            <a:br>
              <a:rPr lang="it-IT" sz="4000" b="1" dirty="0">
                <a:solidFill>
                  <a:srgbClr val="FF0000"/>
                </a:solidFill>
              </a:rPr>
            </a:br>
            <a:r>
              <a:rPr lang="it-IT" sz="4400" b="1" dirty="0">
                <a:solidFill>
                  <a:srgbClr val="FF0000"/>
                </a:solidFill>
              </a:rPr>
              <a:t>ciclo di programmazione 2021-2027</a:t>
            </a:r>
          </a:p>
        </p:txBody>
      </p:sp>
      <p:pic>
        <p:nvPicPr>
          <p:cNvPr id="3"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50" y="437206"/>
            <a:ext cx="25923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7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fontScale="92500" lnSpcReduction="10000"/>
          </a:bodyPr>
          <a:lstStyle/>
          <a:p>
            <a:pPr marL="0" indent="0">
              <a:buNone/>
            </a:pPr>
            <a:r>
              <a:rPr lang="it-IT" sz="2200" spc="15" dirty="0">
                <a:solidFill>
                  <a:srgbClr val="1C2024"/>
                </a:solidFill>
                <a:effectLst/>
                <a:ea typeface="Times New Roman" panose="02020603050405020304" pitchFamily="18" charset="0"/>
              </a:rPr>
              <a:t>Le risorse del FSC 2021-2027 sono impiegate su obiettivi strategici, declinati per 12 aree tematiche: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ricerca e innovazione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digitalizzazione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competitività imprese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energia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ambiente e risorse naturali</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cultura</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trasporti e mobilità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solidFill>
                  <a:srgbClr val="FF0000"/>
                </a:solidFill>
                <a:effectLst/>
                <a:ea typeface="Times New Roman" panose="02020603050405020304" pitchFamily="18" charset="0"/>
              </a:rPr>
              <a:t>riqualificazione urbana</a:t>
            </a:r>
            <a:endParaRPr lang="it-IT" sz="2200" dirty="0">
              <a:solidFill>
                <a:srgbClr val="FF0000"/>
              </a:solidFill>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hlinkClick r:id="rId2" tooltip="Lavoro e occupabilità">
                  <a:extLst>
                    <a:ext uri="{A12FA001-AC4F-418D-AE19-62706E023703}">
                      <ahyp:hlinkClr xmlns:ahyp="http://schemas.microsoft.com/office/drawing/2018/hyperlinkcolor" val="tx"/>
                    </a:ext>
                  </a:extLst>
                </a:hlinkClick>
              </a:rPr>
              <a:t>lavoro e occupabilità</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sociale e salute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istruzione e formazione</a:t>
            </a:r>
            <a:endParaRPr lang="it-IT" sz="2200" dirty="0">
              <a:effectLst/>
              <a:ea typeface="Times New Roman" panose="02020603050405020304" pitchFamily="18" charset="0"/>
            </a:endParaRPr>
          </a:p>
          <a:p>
            <a:pPr marL="342900" lvl="0" indent="-342900">
              <a:buSzPts val="1000"/>
              <a:buFont typeface="Wingdings" pitchFamily="2" charset="2"/>
              <a:buChar char=""/>
              <a:tabLst>
                <a:tab pos="457200" algn="l"/>
              </a:tabLst>
            </a:pPr>
            <a:r>
              <a:rPr lang="it-IT" sz="2200" spc="15" dirty="0">
                <a:effectLst/>
                <a:ea typeface="Times New Roman" panose="02020603050405020304" pitchFamily="18" charset="0"/>
              </a:rPr>
              <a:t>capacità amministrativa</a:t>
            </a:r>
            <a:endParaRPr lang="it-IT" sz="2200" dirty="0">
              <a:effectLst/>
              <a:ea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17066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457200" y="1727200"/>
            <a:ext cx="11188700" cy="4521200"/>
          </a:xfrm>
        </p:spPr>
        <p:txBody>
          <a:bodyPr>
            <a:noAutofit/>
          </a:bodyPr>
          <a:lstStyle/>
          <a:p>
            <a:pPr marL="0" indent="0">
              <a:buNone/>
            </a:pPr>
            <a:r>
              <a:rPr lang="it-IT" sz="2400" b="1" dirty="0">
                <a:effectLst/>
                <a:ea typeface="Times New Roman" panose="02020603050405020304" pitchFamily="18" charset="0"/>
              </a:rPr>
              <a:t>Riqualificazione urbana</a:t>
            </a:r>
            <a:endParaRPr lang="it-IT" sz="2400" dirty="0">
              <a:effectLst/>
              <a:ea typeface="Times New Roman" panose="02020603050405020304" pitchFamily="18" charset="0"/>
            </a:endParaRPr>
          </a:p>
          <a:p>
            <a:r>
              <a:rPr lang="it-IT" sz="2400" dirty="0">
                <a:effectLst/>
                <a:ea typeface="Times New Roman" panose="02020603050405020304" pitchFamily="18" charset="0"/>
              </a:rPr>
              <a:t>Le risorse destinate alla riqualificazione urbana sono orientate alla realizzazione di “Interventi di infrastrutturazione e riqualificazione di edifici e spazi pubblici” per l’erogazione di servizi e attività di interesse collettivo, di rigenerazione delle periferie, di miglioramento della sicurezza e legalità dei luoghi</a:t>
            </a:r>
          </a:p>
          <a:p>
            <a:pPr marL="0" indent="0">
              <a:buNone/>
            </a:pPr>
            <a:endParaRPr lang="it-IT" sz="2400" dirty="0">
              <a:effectLst/>
              <a:ea typeface="Times New Roman" panose="02020603050405020304" pitchFamily="18" charset="0"/>
            </a:endParaRPr>
          </a:p>
          <a:p>
            <a:r>
              <a:rPr lang="it-IT" sz="2400" spc="15" dirty="0">
                <a:effectLst/>
                <a:ea typeface="Times New Roman" panose="02020603050405020304" pitchFamily="18" charset="0"/>
              </a:rPr>
              <a:t>In questo contesto, gli interventi volti a </a:t>
            </a:r>
            <a:r>
              <a:rPr lang="it-IT" sz="2400" dirty="0">
                <a:effectLst/>
                <a:ea typeface="Times New Roman" panose="02020603050405020304" pitchFamily="18" charset="0"/>
              </a:rPr>
              <a:t>contrastare i fenomeni di dismissione e degrado di complessi urbani di valenza dimensionale e simbolica - beni monumentali e storici, </a:t>
            </a:r>
            <a:r>
              <a:rPr lang="it-IT" sz="2400" b="1" dirty="0">
                <a:effectLst/>
                <a:ea typeface="Times New Roman" panose="02020603050405020304" pitchFamily="18" charset="0"/>
              </a:rPr>
              <a:t>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a:t>
            </a:r>
            <a:r>
              <a:rPr lang="it-IT" sz="2400" dirty="0">
                <a:effectLst/>
                <a:ea typeface="Times New Roman" panose="02020603050405020304" pitchFamily="18" charset="0"/>
              </a:rPr>
              <a:t> assumono valenza strategica per  la creazione di infrastrutture sociali quale importante volano di sviluppo locale.</a:t>
            </a:r>
          </a:p>
          <a:p>
            <a:pPr marL="0" indent="0" algn="just">
              <a:buNone/>
            </a:pPr>
            <a:endParaRPr lang="it-IT" sz="2400" dirty="0">
              <a:effectLst/>
              <a:ea typeface="Times New Roman" panose="02020603050405020304" pitchFamily="18" charset="0"/>
            </a:endParaRPr>
          </a:p>
          <a:p>
            <a:pPr marL="0" indent="0" algn="just">
              <a:buNone/>
            </a:pPr>
            <a:endParaRPr lang="it-IT" sz="2400" dirty="0"/>
          </a:p>
        </p:txBody>
      </p:sp>
    </p:spTree>
    <p:extLst>
      <p:ext uri="{BB962C8B-B14F-4D97-AF65-F5344CB8AC3E}">
        <p14:creationId xmlns:p14="http://schemas.microsoft.com/office/powerpoint/2010/main" val="246258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Aree Tematiche di rilevanza per i Beni confiscati</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400" b="1" dirty="0">
                <a:effectLst/>
                <a:ea typeface="Times New Roman" panose="02020603050405020304" pitchFamily="18" charset="0"/>
              </a:rPr>
              <a:t>Ambiente e risorse naturali</a:t>
            </a:r>
            <a:endParaRPr lang="it-IT" sz="2400" dirty="0">
              <a:effectLst/>
              <a:ea typeface="Times New Roman" panose="02020603050405020304" pitchFamily="18" charset="0"/>
            </a:endParaRPr>
          </a:p>
          <a:p>
            <a:pPr algn="just"/>
            <a:r>
              <a:rPr lang="it-IT" sz="2400" dirty="0">
                <a:effectLst/>
                <a:ea typeface="Times New Roman" panose="02020603050405020304" pitchFamily="18" charset="0"/>
              </a:rPr>
              <a:t>L’area tematica “Ambiente e risorse naturali” prevede il finanziamento  di interventi volti a tutelare la </a:t>
            </a:r>
            <a:r>
              <a:rPr lang="it-IT" sz="2400" dirty="0" err="1">
                <a:effectLst/>
                <a:ea typeface="Times New Roman" panose="02020603050405020304" pitchFamily="18" charset="0"/>
              </a:rPr>
              <a:t>biodiversita</a:t>
            </a:r>
            <a:r>
              <a:rPr lang="it-IT" sz="2400" dirty="0">
                <a:effectLst/>
                <a:ea typeface="Times New Roman" panose="02020603050405020304" pitchFamily="18" charset="0"/>
              </a:rPr>
              <a:t>̀, a ridurre l’inquinamento anche attraverso bonifiche di siti inquinati, a favorire l’adattamento ai cambiamenti climatici e contrastare i rischi del territorio.</a:t>
            </a:r>
          </a:p>
          <a:p>
            <a:pPr algn="just"/>
            <a:r>
              <a:rPr lang="it-IT" sz="2400" spc="15" dirty="0">
                <a:effectLst/>
                <a:ea typeface="Times New Roman" panose="02020603050405020304" pitchFamily="18" charset="0"/>
              </a:rPr>
              <a:t>I Piani di Sviluppo e Coesione possono intervenire in  progetti di sviluppo territoriale di preminente interesse pubblico. </a:t>
            </a:r>
            <a:r>
              <a:rPr lang="it-IT" sz="2400" dirty="0">
                <a:effectLst/>
                <a:ea typeface="Times New Roman" panose="02020603050405020304" pitchFamily="18" charset="0"/>
              </a:rPr>
              <a:t>Si può pertanto intervenire per </a:t>
            </a:r>
            <a:r>
              <a:rPr lang="it-IT" sz="2400" b="1" dirty="0">
                <a:effectLst/>
                <a:ea typeface="Times New Roman" panose="02020603050405020304" pitchFamily="18" charset="0"/>
              </a:rPr>
              <a:t>risanare i terreni confiscati</a:t>
            </a:r>
            <a:r>
              <a:rPr lang="it-IT" sz="2400" dirty="0">
                <a:effectLst/>
                <a:ea typeface="Times New Roman" panose="02020603050405020304" pitchFamily="18" charset="0"/>
              </a:rPr>
              <a:t> offrendo  </a:t>
            </a:r>
            <a:r>
              <a:rPr lang="it-IT" sz="2400" dirty="0" err="1">
                <a:effectLst/>
                <a:ea typeface="Times New Roman" panose="02020603050405020304" pitchFamily="18" charset="0"/>
              </a:rPr>
              <a:t>opportunita</a:t>
            </a:r>
            <a:r>
              <a:rPr lang="it-IT" sz="2400" dirty="0">
                <a:effectLst/>
                <a:ea typeface="Times New Roman" panose="02020603050405020304" pitchFamily="18" charset="0"/>
              </a:rPr>
              <a:t>̀ a nuovi insediamenti produttivi e di servizio, senza ulteriore consumo di suolo. Oltre agli aspetti socio-sanitari, le bonifiche possono contribuire alla transizione verso una </a:t>
            </a:r>
            <a:r>
              <a:rPr lang="it-IT" sz="2400" dirty="0" err="1">
                <a:effectLst/>
                <a:ea typeface="Times New Roman" panose="02020603050405020304" pitchFamily="18" charset="0"/>
              </a:rPr>
              <a:t>bioeconomia</a:t>
            </a:r>
            <a:r>
              <a:rPr lang="it-IT" sz="2400" dirty="0">
                <a:effectLst/>
                <a:ea typeface="Times New Roman" panose="02020603050405020304" pitchFamily="18" charset="0"/>
              </a:rPr>
              <a:t> circolare. In ragione della </a:t>
            </a:r>
            <a:r>
              <a:rPr lang="it-IT" sz="2400" dirty="0" err="1">
                <a:effectLst/>
                <a:ea typeface="Times New Roman" panose="02020603050405020304" pitchFamily="18" charset="0"/>
              </a:rPr>
              <a:t>complessita</a:t>
            </a:r>
            <a:r>
              <a:rPr lang="it-IT" sz="2400" dirty="0">
                <a:effectLst/>
                <a:ea typeface="Times New Roman" panose="02020603050405020304" pitchFamily="18" charset="0"/>
              </a:rPr>
              <a:t>̀ multi-disciplinare richiesta dagli interventi di risanamento dei siti e delle carenze di competenze tecniche e gestionali, </a:t>
            </a:r>
            <a:r>
              <a:rPr lang="it-IT" sz="2400" b="1" dirty="0">
                <a:effectLst/>
                <a:ea typeface="Times New Roman" panose="02020603050405020304" pitchFamily="18" charset="0"/>
              </a:rPr>
              <a:t>il FSC </a:t>
            </a:r>
            <a:r>
              <a:rPr lang="it-IT" sz="2400" b="1" dirty="0" err="1">
                <a:effectLst/>
                <a:ea typeface="Times New Roman" panose="02020603050405020304" pitchFamily="18" charset="0"/>
              </a:rPr>
              <a:t>puo</a:t>
            </a:r>
            <a:r>
              <a:rPr lang="it-IT" sz="2400" b="1" dirty="0">
                <a:effectLst/>
                <a:ea typeface="Times New Roman" panose="02020603050405020304" pitchFamily="18" charset="0"/>
              </a:rPr>
              <a:t>̀ inoltre sostenere</a:t>
            </a:r>
            <a:r>
              <a:rPr lang="it-IT" sz="2400" dirty="0">
                <a:effectLst/>
                <a:ea typeface="Times New Roman" panose="02020603050405020304" pitchFamily="18" charset="0"/>
              </a:rPr>
              <a:t> </a:t>
            </a:r>
            <a:r>
              <a:rPr lang="it-IT" sz="2400" b="1" dirty="0">
                <a:effectLst/>
                <a:ea typeface="Times New Roman" panose="02020603050405020304" pitchFamily="18" charset="0"/>
              </a:rPr>
              <a:t>azioni immateriali di progettazione integrata </a:t>
            </a:r>
            <a:r>
              <a:rPr lang="it-IT" sz="2400" dirty="0">
                <a:effectLst/>
                <a:ea typeface="Times New Roman" panose="02020603050405020304" pitchFamily="18" charset="0"/>
              </a:rPr>
              <a:t>su cui basare le azioni di bonifica e la restituzione all’uso collettivo delle aree.</a:t>
            </a:r>
            <a:endParaRPr lang="it-IT" sz="2400" dirty="0"/>
          </a:p>
        </p:txBody>
      </p:sp>
    </p:spTree>
    <p:extLst>
      <p:ext uri="{BB962C8B-B14F-4D97-AF65-F5344CB8AC3E}">
        <p14:creationId xmlns:p14="http://schemas.microsoft.com/office/powerpoint/2010/main" val="3757151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Programmazione delle risorse</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r>
              <a:rPr lang="it-IT" sz="2200" b="1" dirty="0">
                <a:effectLst/>
                <a:ea typeface="Times New Roman" panose="02020603050405020304" pitchFamily="18" charset="0"/>
              </a:rPr>
              <a:t>Le regole per la programmazione delle risorse</a:t>
            </a:r>
            <a:endParaRPr lang="it-IT" sz="2200" dirty="0">
              <a:effectLst/>
              <a:ea typeface="Times New Roman" panose="02020603050405020304" pitchFamily="18" charset="0"/>
            </a:endParaRPr>
          </a:p>
          <a:p>
            <a:pPr algn="just"/>
            <a:r>
              <a:rPr lang="it-IT" sz="2000" dirty="0">
                <a:effectLst/>
                <a:ea typeface="Times New Roman" panose="02020603050405020304" pitchFamily="18" charset="0"/>
              </a:rPr>
              <a:t>Il </a:t>
            </a:r>
            <a:r>
              <a:rPr lang="it-IT" sz="2000" b="1" dirty="0">
                <a:effectLst/>
                <a:ea typeface="Times New Roman" panose="02020603050405020304" pitchFamily="18" charset="0"/>
              </a:rPr>
              <a:t>Piano Sviluppo e Coesione </a:t>
            </a:r>
            <a:r>
              <a:rPr lang="it-IT" sz="2000" dirty="0">
                <a:effectLst/>
                <a:ea typeface="Times New Roman" panose="02020603050405020304" pitchFamily="18" charset="0"/>
              </a:rPr>
              <a:t>per ciascuna Amministrazione titolare di risorse, articolato per aree tematiche (vincolo di destinazione territoriale riparto 80% aree del Mezzogiorno e 20% aree del Centro-Nord) è approvato dal CIPESS, su proposta del Ministro per il Sud e la Coesione territoriale.</a:t>
            </a:r>
          </a:p>
          <a:p>
            <a:pPr algn="just"/>
            <a:r>
              <a:rPr lang="it-IT" sz="2000" dirty="0">
                <a:effectLst/>
                <a:ea typeface="Times New Roman" panose="02020603050405020304" pitchFamily="18" charset="0"/>
              </a:rPr>
              <a:t>Nell’ambito dei Comitati di sorveglianza (costituiti dalle Amministrazioni titolari, con rappresentanti del Dipartimento per le Politiche di Coesione, del Dipartimento per la programmazione e il coordinamento della politica economica, dei Ministeri competenti per area tematica, nonché del partenariato economico e sociale) </a:t>
            </a:r>
            <a:r>
              <a:rPr lang="it-IT" sz="2000" dirty="0" err="1">
                <a:effectLst/>
                <a:ea typeface="Times New Roman" panose="02020603050405020304" pitchFamily="18" charset="0"/>
              </a:rPr>
              <a:t>é</a:t>
            </a:r>
            <a:r>
              <a:rPr lang="it-IT" sz="2000" dirty="0">
                <a:effectLst/>
                <a:ea typeface="Times New Roman" panose="02020603050405020304" pitchFamily="18" charset="0"/>
              </a:rPr>
              <a:t> possibile proporre le misure di accelerazione, nonché contestare eventuali inadempienze di taluni attori. </a:t>
            </a:r>
          </a:p>
          <a:p>
            <a:pPr algn="just"/>
            <a:r>
              <a:rPr lang="it-IT" sz="2000" dirty="0">
                <a:solidFill>
                  <a:srgbClr val="212121"/>
                </a:solidFill>
                <a:ea typeface="Times New Roman" panose="02020603050405020304" pitchFamily="18" charset="0"/>
              </a:rPr>
              <a:t>L</a:t>
            </a:r>
            <a:r>
              <a:rPr lang="it-IT" sz="2000" dirty="0">
                <a:solidFill>
                  <a:srgbClr val="212121"/>
                </a:solidFill>
                <a:effectLst/>
                <a:ea typeface="Times New Roman" panose="02020603050405020304" pitchFamily="18" charset="0"/>
              </a:rPr>
              <a:t>'impiego della dotazione del FSC per obiettivi strategici </a:t>
            </a:r>
            <a:r>
              <a:rPr lang="it-IT" sz="2000" dirty="0" err="1">
                <a:solidFill>
                  <a:srgbClr val="212121"/>
                </a:solidFill>
                <a:effectLst/>
                <a:ea typeface="Times New Roman" panose="02020603050405020304" pitchFamily="18" charset="0"/>
              </a:rPr>
              <a:t>é</a:t>
            </a:r>
            <a:r>
              <a:rPr lang="it-IT" sz="2000" dirty="0">
                <a:solidFill>
                  <a:srgbClr val="212121"/>
                </a:solidFill>
                <a:effectLst/>
                <a:ea typeface="Times New Roman" panose="02020603050405020304" pitchFamily="18" charset="0"/>
              </a:rPr>
              <a:t> disposto in coerenza con gli obiettivi e le strategie dei Fondi strutturali e di investimento europei per il periodo di programmazione 2021-2027, nonché con le politiche settoriali e le politiche di investimento e di riforma previste nel Piano nazionale per la ripresa e la resilienza (PNRR), secondo principi di complementarietà e </a:t>
            </a:r>
            <a:r>
              <a:rPr lang="it-IT" sz="2000" dirty="0" err="1">
                <a:solidFill>
                  <a:srgbClr val="212121"/>
                </a:solidFill>
                <a:effectLst/>
                <a:ea typeface="Times New Roman" panose="02020603050405020304" pitchFamily="18" charset="0"/>
              </a:rPr>
              <a:t>addizionalità</a:t>
            </a:r>
            <a:r>
              <a:rPr lang="it-IT" sz="2000" dirty="0">
                <a:solidFill>
                  <a:srgbClr val="212121"/>
                </a:solidFill>
                <a:effectLst/>
                <a:ea typeface="Times New Roman" panose="02020603050405020304" pitchFamily="18" charset="0"/>
              </a:rPr>
              <a:t> delle risorse.</a:t>
            </a:r>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41073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 Bilancio di previsione 2022-2024</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1"/>
            <a:ext cx="11099800" cy="4965700"/>
          </a:xfrm>
        </p:spPr>
        <p:txBody>
          <a:bodyPr>
            <a:noAutofit/>
          </a:bodyPr>
          <a:lstStyle/>
          <a:p>
            <a:pPr marL="0" indent="0" algn="just">
              <a:buNone/>
            </a:pPr>
            <a:endParaRPr lang="it-IT" sz="2200" b="1" dirty="0">
              <a:effectLst/>
              <a:ea typeface="Times New Roman" panose="02020603050405020304" pitchFamily="18" charset="0"/>
            </a:endParaRPr>
          </a:p>
          <a:p>
            <a:pPr marL="0" indent="0" algn="just">
              <a:buNone/>
            </a:pPr>
            <a:r>
              <a:rPr lang="it-IT" sz="2400" b="1" dirty="0">
                <a:effectLst/>
                <a:ea typeface="Times New Roman" panose="02020603050405020304" pitchFamily="18" charset="0"/>
              </a:rPr>
              <a:t>Le regole per la programmazione delle risorse</a:t>
            </a:r>
          </a:p>
          <a:p>
            <a:pPr marL="0" indent="0" algn="just">
              <a:buNone/>
            </a:pPr>
            <a:endParaRPr lang="it-IT" sz="2400" dirty="0">
              <a:effectLst/>
              <a:ea typeface="Times New Roman" panose="02020603050405020304" pitchFamily="18" charset="0"/>
            </a:endParaRPr>
          </a:p>
          <a:p>
            <a:pPr marL="0" indent="0" algn="just">
              <a:buNone/>
            </a:pPr>
            <a:r>
              <a:rPr lang="it-IT" sz="2400" dirty="0">
                <a:solidFill>
                  <a:srgbClr val="212121"/>
                </a:solidFill>
                <a:effectLst/>
                <a:ea typeface="Times New Roman" panose="02020603050405020304" pitchFamily="18" charset="0"/>
              </a:rPr>
              <a:t>Riguardo alle </a:t>
            </a:r>
            <a:r>
              <a:rPr lang="it-IT" sz="2400" dirty="0" err="1">
                <a:solidFill>
                  <a:srgbClr val="212121"/>
                </a:solidFill>
                <a:effectLst/>
                <a:ea typeface="Times New Roman" panose="02020603050405020304" pitchFamily="18" charset="0"/>
              </a:rPr>
              <a:t>disponibilita</a:t>
            </a:r>
            <a:r>
              <a:rPr lang="it-IT" sz="2400" dirty="0">
                <a:solidFill>
                  <a:srgbClr val="212121"/>
                </a:solidFill>
                <a:effectLst/>
                <a:ea typeface="Times New Roman" panose="02020603050405020304" pitchFamily="18" charset="0"/>
              </a:rPr>
              <a:t>̀ finanziarie, nel </a:t>
            </a:r>
            <a:r>
              <a:rPr lang="it-IT" sz="2400" b="1" dirty="0">
                <a:solidFill>
                  <a:srgbClr val="212121"/>
                </a:solidFill>
                <a:effectLst/>
                <a:ea typeface="Times New Roman" panose="02020603050405020304" pitchFamily="18" charset="0"/>
              </a:rPr>
              <a:t>bilancio di previsione per il triennio 2022-2024 </a:t>
            </a:r>
            <a:r>
              <a:rPr lang="it-IT" sz="2400" dirty="0">
                <a:solidFill>
                  <a:srgbClr val="212121"/>
                </a:solidFill>
                <a:effectLst/>
                <a:ea typeface="Times New Roman" panose="02020603050405020304" pitchFamily="18" charset="0"/>
              </a:rPr>
              <a:t>(legge n. 234/2021 e relativo D.M. Economia 31 dicembre 2021 di ripartizione delle dotazioni dei singoli programmi di spesa in capitoli), il Fondo Sviluppo e Coesione - iscritto al capitolo 8000 dello stato di previsione del Ministero dell'economia - presenta una dotazione per il </a:t>
            </a:r>
            <a:r>
              <a:rPr lang="it-IT" sz="2400" b="1" dirty="0">
                <a:solidFill>
                  <a:srgbClr val="212121"/>
                </a:solidFill>
                <a:effectLst/>
                <a:ea typeface="Times New Roman" panose="02020603050405020304" pitchFamily="18" charset="0"/>
              </a:rPr>
              <a:t>triennio </a:t>
            </a:r>
            <a:r>
              <a:rPr lang="it-IT" sz="2400" dirty="0">
                <a:solidFill>
                  <a:srgbClr val="212121"/>
                </a:solidFill>
                <a:effectLst/>
                <a:ea typeface="Times New Roman" panose="02020603050405020304" pitchFamily="18" charset="0"/>
              </a:rPr>
              <a:t>pari a </a:t>
            </a:r>
            <a:r>
              <a:rPr lang="it-IT" sz="2400" b="1" dirty="0">
                <a:solidFill>
                  <a:srgbClr val="212121"/>
                </a:solidFill>
                <a:effectLst/>
                <a:ea typeface="Times New Roman" panose="02020603050405020304" pitchFamily="18" charset="0"/>
              </a:rPr>
              <a:t>15,2 miliardi nel 2022, </a:t>
            </a:r>
            <a:r>
              <a:rPr lang="it-IT" sz="2400" dirty="0">
                <a:solidFill>
                  <a:srgbClr val="212121"/>
                </a:solidFill>
                <a:effectLst/>
                <a:ea typeface="Times New Roman" panose="02020603050405020304" pitchFamily="18" charset="0"/>
              </a:rPr>
              <a:t>a </a:t>
            </a:r>
            <a:r>
              <a:rPr lang="it-IT" sz="2400" b="1" dirty="0">
                <a:solidFill>
                  <a:srgbClr val="212121"/>
                </a:solidFill>
                <a:effectLst/>
                <a:ea typeface="Times New Roman" panose="02020603050405020304" pitchFamily="18" charset="0"/>
              </a:rPr>
              <a:t>13 miliardi nel 2023 </a:t>
            </a:r>
            <a:r>
              <a:rPr lang="it-IT" sz="2400" dirty="0">
                <a:solidFill>
                  <a:srgbClr val="212121"/>
                </a:solidFill>
                <a:effectLst/>
                <a:ea typeface="Times New Roman" panose="02020603050405020304" pitchFamily="18" charset="0"/>
              </a:rPr>
              <a:t>e a </a:t>
            </a:r>
            <a:r>
              <a:rPr lang="it-IT" sz="2400" b="1" dirty="0">
                <a:solidFill>
                  <a:srgbClr val="212121"/>
                </a:solidFill>
                <a:effectLst/>
                <a:ea typeface="Times New Roman" panose="02020603050405020304" pitchFamily="18" charset="0"/>
              </a:rPr>
              <a:t>15,3 miliardi nel 2024. </a:t>
            </a:r>
            <a:r>
              <a:rPr lang="it-IT" sz="2400" dirty="0">
                <a:solidFill>
                  <a:srgbClr val="212121"/>
                </a:solidFill>
                <a:effectLst/>
                <a:ea typeface="Times New Roman" panose="02020603050405020304" pitchFamily="18" charset="0"/>
              </a:rPr>
              <a:t>Tale dotazione è riferita alle risorse autorizzate per i due </a:t>
            </a:r>
            <a:r>
              <a:rPr lang="it-IT" sz="2400" b="1" dirty="0">
                <a:solidFill>
                  <a:srgbClr val="212121"/>
                </a:solidFill>
                <a:effectLst/>
                <a:ea typeface="Times New Roman" panose="02020603050405020304" pitchFamily="18" charset="0"/>
              </a:rPr>
              <a:t>cicli </a:t>
            </a:r>
            <a:r>
              <a:rPr lang="it-IT" sz="2400" dirty="0">
                <a:solidFill>
                  <a:srgbClr val="212121"/>
                </a:solidFill>
                <a:effectLst/>
                <a:ea typeface="Times New Roman" panose="02020603050405020304" pitchFamily="18" charset="0"/>
              </a:rPr>
              <a:t>di programmazione </a:t>
            </a:r>
            <a:r>
              <a:rPr lang="it-IT" sz="2400" b="1" dirty="0">
                <a:solidFill>
                  <a:srgbClr val="212121"/>
                </a:solidFill>
                <a:effectLst/>
                <a:ea typeface="Times New Roman" panose="02020603050405020304" pitchFamily="18" charset="0"/>
              </a:rPr>
              <a:t>2014-2020 </a:t>
            </a:r>
            <a:r>
              <a:rPr lang="it-IT" sz="2400" dirty="0">
                <a:solidFill>
                  <a:srgbClr val="212121"/>
                </a:solidFill>
                <a:effectLst/>
                <a:ea typeface="Times New Roman" panose="02020603050405020304" pitchFamily="18" charset="0"/>
              </a:rPr>
              <a:t>e </a:t>
            </a:r>
            <a:r>
              <a:rPr lang="it-IT" sz="2400" b="1" dirty="0">
                <a:solidFill>
                  <a:srgbClr val="212121"/>
                </a:solidFill>
                <a:effectLst/>
                <a:ea typeface="Times New Roman" panose="02020603050405020304" pitchFamily="18" charset="0"/>
              </a:rPr>
              <a:t>2021-2027</a:t>
            </a:r>
            <a:r>
              <a:rPr lang="it-IT" sz="2400" dirty="0">
                <a:solidFill>
                  <a:srgbClr val="212121"/>
                </a:solidFill>
                <a:effectLst/>
                <a:ea typeface="Times New Roman" panose="02020603050405020304" pitchFamily="18" charset="0"/>
              </a:rPr>
              <a:t>, rispettivamente, dalla legge di stabilità 2014 (</a:t>
            </a:r>
            <a:r>
              <a:rPr lang="it-IT" sz="2400" dirty="0">
                <a:solidFill>
                  <a:srgbClr val="4272A0"/>
                </a:solidFill>
                <a:effectLst/>
                <a:ea typeface="Times New Roman" panose="02020603050405020304" pitchFamily="18" charset="0"/>
              </a:rPr>
              <a:t>art. 1, co. 6, L. 147/2013) </a:t>
            </a:r>
            <a:r>
              <a:rPr lang="it-IT" sz="2400" dirty="0">
                <a:solidFill>
                  <a:srgbClr val="212121"/>
                </a:solidFill>
                <a:effectLst/>
                <a:ea typeface="Times New Roman" panose="02020603050405020304" pitchFamily="18" charset="0"/>
              </a:rPr>
              <a:t>e dalla legge di bilancio 2020 (art. 1, co. 178, L. n. 178/2020). </a:t>
            </a:r>
            <a:endParaRPr lang="it-IT" sz="2400" dirty="0">
              <a:effectLst/>
              <a:ea typeface="Times New Roman" panose="02020603050405020304" pitchFamily="18" charset="0"/>
            </a:endParaRPr>
          </a:p>
          <a:p>
            <a:pPr algn="just"/>
            <a:endParaRPr lang="it-IT" sz="2000" dirty="0">
              <a:effectLst/>
              <a:ea typeface="Times New Roman" panose="02020603050405020304" pitchFamily="18" charset="0"/>
            </a:endParaRPr>
          </a:p>
        </p:txBody>
      </p:sp>
    </p:spTree>
    <p:extLst>
      <p:ext uri="{BB962C8B-B14F-4D97-AF65-F5344CB8AC3E}">
        <p14:creationId xmlns:p14="http://schemas.microsoft.com/office/powerpoint/2010/main" val="2679806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9392" y="365125"/>
            <a:ext cx="10724408" cy="1325563"/>
          </a:xfrm>
        </p:spPr>
        <p:txBody>
          <a:bodyPr>
            <a:noAutofit/>
          </a:bodyPr>
          <a:lstStyle/>
          <a:p>
            <a:pPr algn="ctr"/>
            <a:br>
              <a:rPr lang="it-IT" sz="2800" dirty="0"/>
            </a:br>
            <a:r>
              <a:rPr lang="it-IT" b="1" dirty="0"/>
              <a:t> </a:t>
            </a:r>
            <a:r>
              <a:rPr lang="it-IT" sz="2800" b="1" dirty="0">
                <a:solidFill>
                  <a:srgbClr val="FF0000"/>
                </a:solidFill>
              </a:rPr>
              <a:t>PIANO DI SVILUPPO E COESIONE REGIONE LIGURIA</a:t>
            </a:r>
            <a:br>
              <a:rPr lang="it-IT" dirty="0"/>
            </a:br>
            <a:endParaRPr lang="it-IT" sz="2800" b="1" dirty="0">
              <a:solidFill>
                <a:srgbClr val="FF0000"/>
              </a:solidFill>
            </a:endParaRPr>
          </a:p>
        </p:txBody>
      </p:sp>
      <p:sp>
        <p:nvSpPr>
          <p:cNvPr id="3" name="Segnaposto contenuto 2"/>
          <p:cNvSpPr>
            <a:spLocks noGrp="1"/>
          </p:cNvSpPr>
          <p:nvPr>
            <p:ph idx="1"/>
          </p:nvPr>
        </p:nvSpPr>
        <p:spPr>
          <a:xfrm>
            <a:off x="726550" y="1929664"/>
            <a:ext cx="10515600" cy="4351338"/>
          </a:xfrm>
        </p:spPr>
        <p:txBody>
          <a:bodyPr>
            <a:normAutofit/>
          </a:bodyPr>
          <a:lstStyle/>
          <a:p>
            <a:pPr marL="0" indent="0" algn="just">
              <a:buNone/>
            </a:pPr>
            <a:r>
              <a:rPr lang="it-IT" sz="2400" dirty="0"/>
              <a:t>PSC Regione LIGURIA - Delibera n. 23 /2021 (pubblicata su GU del 7 Agosto 2021)</a:t>
            </a:r>
          </a:p>
          <a:p>
            <a:pPr marL="0" indent="0" algn="just">
              <a:buNone/>
            </a:pPr>
            <a:r>
              <a:rPr lang="it-IT" sz="2400" b="1" dirty="0">
                <a:hlinkClick r:id="rId2"/>
              </a:rPr>
              <a:t>PSC REGIONE </a:t>
            </a:r>
            <a:r>
              <a:rPr lang="it-IT" sz="2400" b="1" dirty="0"/>
              <a:t>LIGURIA </a:t>
            </a:r>
            <a:r>
              <a:rPr lang="it-IT" sz="2400" b="1" u="sng" dirty="0"/>
              <a:t> € 661,41 milioni</a:t>
            </a:r>
            <a:r>
              <a:rPr lang="it-IT" sz="2400" dirty="0"/>
              <a:t> Delibera CIPESS n. 23 del 29/04/2021 </a:t>
            </a:r>
          </a:p>
          <a:p>
            <a:pPr marL="0" indent="0" algn="just">
              <a:buNone/>
            </a:pPr>
            <a:r>
              <a:rPr lang="it-IT" sz="2400" dirty="0"/>
              <a:t>Riorganizzazione delle risorse assegnate ai precedenti Strumenti  di programmazione: Programma attuativo Regionale (PAR) LIGURIA, INTESA LIGURIA, a valere sul Fondo sviluppo e coesione. </a:t>
            </a:r>
          </a:p>
          <a:p>
            <a:pPr marL="0" indent="0" algn="just">
              <a:buNone/>
            </a:pPr>
            <a:r>
              <a:rPr lang="it-IT" sz="2400" dirty="0"/>
              <a:t>Provenienza contabile delle risorse: </a:t>
            </a:r>
          </a:p>
          <a:p>
            <a:pPr algn="just"/>
            <a:r>
              <a:rPr lang="it-IT" sz="2400" dirty="0"/>
              <a:t>FSC 2000-2006 per  356,55 milioni di euro; </a:t>
            </a:r>
          </a:p>
          <a:p>
            <a:pPr algn="just"/>
            <a:r>
              <a:rPr lang="it-IT" sz="2400" dirty="0"/>
              <a:t>FSC 2007-2013 per  213,94  milioni di euro; </a:t>
            </a:r>
          </a:p>
          <a:p>
            <a:pPr algn="just"/>
            <a:r>
              <a:rPr lang="it-IT" sz="2400" dirty="0"/>
              <a:t>FSC 2014-2020 per    90,92  milioni di euro. </a:t>
            </a:r>
          </a:p>
          <a:p>
            <a:pPr marL="0" indent="0">
              <a:buNone/>
            </a:pPr>
            <a:endParaRPr lang="it-IT" dirty="0"/>
          </a:p>
        </p:txBody>
      </p:sp>
    </p:spTree>
    <p:extLst>
      <p:ext uri="{BB962C8B-B14F-4D97-AF65-F5344CB8AC3E}">
        <p14:creationId xmlns:p14="http://schemas.microsoft.com/office/powerpoint/2010/main" val="1206675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b="1" dirty="0"/>
              <a:t> </a:t>
            </a:r>
            <a:r>
              <a:rPr lang="it-IT" sz="2800" b="1" dirty="0">
                <a:solidFill>
                  <a:srgbClr val="FF0000"/>
                </a:solidFill>
              </a:rPr>
              <a:t>PIANO DI SVILUPPO E COESIONE REGIONE LIGURIA</a:t>
            </a:r>
            <a:br>
              <a:rPr lang="it-IT" dirty="0"/>
            </a:br>
            <a:endParaRPr lang="it-IT" sz="2800" b="1" dirty="0">
              <a:solidFill>
                <a:srgbClr val="FF0000"/>
              </a:solidFill>
            </a:endParaRPr>
          </a:p>
        </p:txBody>
      </p:sp>
      <p:sp>
        <p:nvSpPr>
          <p:cNvPr id="3" name="Segnaposto contenuto 2"/>
          <p:cNvSpPr>
            <a:spLocks noGrp="1"/>
          </p:cNvSpPr>
          <p:nvPr>
            <p:ph idx="1"/>
          </p:nvPr>
        </p:nvSpPr>
        <p:spPr>
          <a:xfrm>
            <a:off x="826911" y="1781299"/>
            <a:ext cx="10515600" cy="4314701"/>
          </a:xfrm>
        </p:spPr>
        <p:txBody>
          <a:bodyPr>
            <a:normAutofit fontScale="77500" lnSpcReduction="20000"/>
          </a:bodyPr>
          <a:lstStyle/>
          <a:p>
            <a:pPr marL="0" indent="0" algn="just">
              <a:buNone/>
            </a:pPr>
            <a:r>
              <a:rPr lang="it-IT" dirty="0"/>
              <a:t>Su proposta dell’amministrazione titolare responsabile del PSC, il </a:t>
            </a:r>
            <a:r>
              <a:rPr lang="it-IT" dirty="0" err="1"/>
              <a:t>CdS</a:t>
            </a:r>
            <a:r>
              <a:rPr lang="it-IT" dirty="0"/>
              <a:t> provvede, entro il 31 dicembre di ogni anno, a integrare il PSC con: </a:t>
            </a:r>
          </a:p>
          <a:p>
            <a:pPr marL="0" indent="0" algn="just">
              <a:buNone/>
            </a:pPr>
            <a:endParaRPr lang="it-IT" dirty="0"/>
          </a:p>
          <a:p>
            <a:pPr algn="just"/>
            <a:r>
              <a:rPr lang="it-IT" dirty="0"/>
              <a:t>settori d’intervento per area tematica e corrispondenti importi finanziari</a:t>
            </a:r>
          </a:p>
          <a:p>
            <a:pPr algn="just"/>
            <a:r>
              <a:rPr lang="it-IT" dirty="0"/>
              <a:t>obiettivi perseguiti con indicazione dei principali indicatori di realizzazione e di risultato </a:t>
            </a:r>
          </a:p>
          <a:p>
            <a:pPr algn="just"/>
            <a:r>
              <a:rPr lang="it-IT" dirty="0"/>
              <a:t>piano finanziario complessivo del PSC, con esplicitazione della previsione di spesa per ciascuna annualità del primo triennio</a:t>
            </a:r>
          </a:p>
          <a:p>
            <a:pPr marL="0" indent="0" algn="just">
              <a:buNone/>
            </a:pPr>
            <a:r>
              <a:rPr lang="it-IT" dirty="0"/>
              <a:t>Al fine di accelerare la realizzazione e la spesa degli interventi di cui al comma 7, lettera </a:t>
            </a:r>
            <a:r>
              <a:rPr lang="it-IT" i="1" dirty="0"/>
              <a:t>b)</a:t>
            </a:r>
            <a:r>
              <a:rPr lang="it-IT" dirty="0"/>
              <a:t>, art. 44 del decreto-legge </a:t>
            </a:r>
            <a:r>
              <a:rPr lang="it-IT" dirty="0" err="1"/>
              <a:t>n</a:t>
            </a:r>
            <a:r>
              <a:rPr lang="it-IT" dirty="0"/>
              <a:t> 34 del 2019, il Dipartimento per le politiche di coesione, l’Agenzia per la coesione territoriale e la Struttura per la progettazione di beni ed edifici pubblici, per quanto di rispettiva competenza, possono disporre, anche nell’ambito di convenzioni </a:t>
            </a:r>
            <a:r>
              <a:rPr lang="it-IT" dirty="0" err="1"/>
              <a:t>gia</a:t>
            </a:r>
            <a:r>
              <a:rPr lang="it-IT" dirty="0"/>
              <a:t>̀ esistenti con </a:t>
            </a:r>
            <a:r>
              <a:rPr lang="it-IT" dirty="0" err="1"/>
              <a:t>societa</a:t>
            </a:r>
            <a:r>
              <a:rPr lang="it-IT" dirty="0"/>
              <a:t>̀ </a:t>
            </a:r>
            <a:r>
              <a:rPr lang="it-IT" i="1" dirty="0"/>
              <a:t>in </a:t>
            </a:r>
            <a:r>
              <a:rPr lang="it-IT" i="1" dirty="0" err="1"/>
              <a:t>house</a:t>
            </a:r>
            <a:r>
              <a:rPr lang="it-IT" dirty="0"/>
              <a:t>, misure di accompagnamento alla progettazione e attuazione, su richiesta della Regione responsabile del PSC in oggetto. </a:t>
            </a:r>
          </a:p>
          <a:p>
            <a:pPr algn="just"/>
            <a:endParaRPr lang="it-IT" sz="2400" dirty="0"/>
          </a:p>
          <a:p>
            <a:pPr marL="0" indent="0">
              <a:buNone/>
            </a:pPr>
            <a:endParaRPr lang="it-IT" dirty="0"/>
          </a:p>
        </p:txBody>
      </p:sp>
    </p:spTree>
    <p:extLst>
      <p:ext uri="{BB962C8B-B14F-4D97-AF65-F5344CB8AC3E}">
        <p14:creationId xmlns:p14="http://schemas.microsoft.com/office/powerpoint/2010/main" val="419638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Delibera </a:t>
            </a:r>
            <a:r>
              <a:rPr lang="it-IT" dirty="0" err="1"/>
              <a:t>Cipe</a:t>
            </a:r>
            <a:r>
              <a:rPr lang="it-IT" dirty="0"/>
              <a:t> 61 del 2020 : assegnazione di risorse FSC 2014-2020 </a:t>
            </a:r>
          </a:p>
          <a:p>
            <a:pPr marL="0" indent="0" algn="just">
              <a:buNone/>
            </a:pPr>
            <a:r>
              <a:rPr lang="it-IT" dirty="0"/>
              <a:t>Prima assegnazione dell’importo di 10 milioni di euro: 5 milioni di euro per l’</a:t>
            </a:r>
            <a:r>
              <a:rPr lang="it-IT" dirty="0" err="1"/>
              <a:t>annualita</a:t>
            </a:r>
            <a:r>
              <a:rPr lang="it-IT" dirty="0"/>
              <a:t>̀ 2021; 5 milioni di euro per l’</a:t>
            </a:r>
            <a:r>
              <a:rPr lang="it-IT" dirty="0" err="1"/>
              <a:t>annualita</a:t>
            </a:r>
            <a:r>
              <a:rPr lang="it-IT" dirty="0"/>
              <a:t>̀ 2022 </a:t>
            </a:r>
          </a:p>
          <a:p>
            <a:pPr marL="0" indent="0" algn="just">
              <a:buNone/>
            </a:pPr>
            <a:r>
              <a:rPr lang="it-IT" sz="3000" dirty="0"/>
              <a:t>Risorse </a:t>
            </a:r>
            <a:r>
              <a:rPr lang="it-IT" dirty="0"/>
              <a:t>attribuite all’Agenzia per la coesione territoriale per il finanziamento, nell’ambito del «Piano per la valorizzazione di beni confiscati esemplari nel Mezzogiorno» di uno specifico asse destinato al </a:t>
            </a:r>
            <a:r>
              <a:rPr lang="it-IT" b="1" dirty="0"/>
              <a:t>sostegno dell’</a:t>
            </a:r>
            <a:r>
              <a:rPr lang="it-IT" b="1" dirty="0" err="1"/>
              <a:t>attivita</a:t>
            </a:r>
            <a:r>
              <a:rPr lang="it-IT" b="1" dirty="0"/>
              <a:t>̀ progettuale in favore di enti pubblici</a:t>
            </a:r>
            <a:r>
              <a:rPr lang="it-IT" dirty="0"/>
              <a:t> impegnati a definire, per i beni in confisca definitiva ubicati nel Mezzogiorno e qualificati come esemplari, progetti di valorizzazione, declinati in: </a:t>
            </a:r>
          </a:p>
          <a:p>
            <a:pPr marL="0" indent="0" algn="just">
              <a:buNone/>
            </a:pPr>
            <a:r>
              <a:rPr lang="it-IT" i="1" dirty="0"/>
              <a:t> a) </a:t>
            </a:r>
            <a:r>
              <a:rPr lang="it-IT" dirty="0"/>
              <a:t>indizione di concorsi di idee; </a:t>
            </a:r>
          </a:p>
          <a:p>
            <a:pPr marL="0" indent="0" algn="just">
              <a:buNone/>
            </a:pPr>
            <a:r>
              <a:rPr lang="it-IT" i="1" dirty="0"/>
              <a:t> b) </a:t>
            </a:r>
            <a:r>
              <a:rPr lang="it-IT" dirty="0"/>
              <a:t>definizione di piani di gestione; </a:t>
            </a:r>
          </a:p>
          <a:p>
            <a:pPr marL="0" indent="0" algn="just">
              <a:buNone/>
              <a:tabLst>
                <a:tab pos="122238" algn="l"/>
              </a:tabLst>
            </a:pPr>
            <a:r>
              <a:rPr lang="it-IT" i="1" dirty="0"/>
              <a:t> c) </a:t>
            </a:r>
            <a:r>
              <a:rPr lang="it-IT" dirty="0"/>
              <a:t>elaborazione di progetti definitivi o esecutivi, a partire dai progetti di </a:t>
            </a:r>
            <a:r>
              <a:rPr lang="it-IT" dirty="0" err="1"/>
              <a:t>fattibilita</a:t>
            </a:r>
            <a:r>
              <a:rPr lang="it-IT" dirty="0"/>
              <a:t>̀        tecnica ed economica e atti propedeutici. </a:t>
            </a:r>
          </a:p>
          <a:p>
            <a:endParaRPr lang="it-IT" dirty="0"/>
          </a:p>
        </p:txBody>
      </p:sp>
    </p:spTree>
    <p:extLst>
      <p:ext uri="{BB962C8B-B14F-4D97-AF65-F5344CB8AC3E}">
        <p14:creationId xmlns:p14="http://schemas.microsoft.com/office/powerpoint/2010/main" val="4150509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800" dirty="0"/>
            </a:br>
            <a:r>
              <a:rPr lang="it-IT" sz="2800" b="1" dirty="0">
                <a:solidFill>
                  <a:srgbClr val="FF0000"/>
                </a:solidFill>
              </a:rPr>
              <a:t>Strategia nazionale per la valorizzazione dei beni confiscati </a:t>
            </a:r>
            <a:br>
              <a:rPr lang="it-IT" sz="2800" b="1" dirty="0">
                <a:solidFill>
                  <a:srgbClr val="FF0000"/>
                </a:solidFill>
              </a:rPr>
            </a:br>
            <a:r>
              <a:rPr lang="it-IT" sz="2800" b="1" dirty="0">
                <a:solidFill>
                  <a:srgbClr val="FF0000"/>
                </a:solidFill>
              </a:rPr>
              <a:t>Piano per la valorizzazione di beni confiscati esemplari</a:t>
            </a:r>
            <a:br>
              <a:rPr lang="it-IT" sz="2800" b="1" dirty="0">
                <a:solidFill>
                  <a:srgbClr val="FF0000"/>
                </a:solidFill>
              </a:rPr>
            </a:br>
            <a:endParaRPr lang="it-IT" sz="2800" b="1" dirty="0">
              <a:solidFill>
                <a:srgbClr val="FF0000"/>
              </a:solidFill>
            </a:endParaRPr>
          </a:p>
        </p:txBody>
      </p:sp>
      <p:sp>
        <p:nvSpPr>
          <p:cNvPr id="3" name="Segnaposto contenuto 2"/>
          <p:cNvSpPr>
            <a:spLocks noGrp="1"/>
          </p:cNvSpPr>
          <p:nvPr>
            <p:ph idx="1"/>
          </p:nvPr>
        </p:nvSpPr>
        <p:spPr>
          <a:xfrm>
            <a:off x="826911" y="2141537"/>
            <a:ext cx="10515600" cy="4351338"/>
          </a:xfrm>
        </p:spPr>
        <p:txBody>
          <a:bodyPr>
            <a:normAutofit/>
          </a:bodyPr>
          <a:lstStyle/>
          <a:p>
            <a:pPr marL="0" indent="0" algn="just">
              <a:buNone/>
            </a:pPr>
            <a:r>
              <a:rPr lang="it-IT" sz="2400" dirty="0"/>
              <a:t>La dotazione complessiva del «Piano per la valorizzazione dei beni confiscati esemplari nel Mezzogiorno» è affidata all’Agenzia per la coesione territoriale. </a:t>
            </a:r>
          </a:p>
          <a:p>
            <a:pPr marL="0" indent="0" algn="just">
              <a:buNone/>
            </a:pPr>
            <a:endParaRPr lang="it-IT" sz="2400" dirty="0"/>
          </a:p>
          <a:p>
            <a:pPr marL="0" indent="0" algn="just">
              <a:buNone/>
            </a:pPr>
            <a:r>
              <a:rPr lang="it-IT" sz="2400" dirty="0"/>
              <a:t>Le </a:t>
            </a:r>
            <a:r>
              <a:rPr lang="it-IT" sz="2400" dirty="0" err="1"/>
              <a:t>modalita</a:t>
            </a:r>
            <a:r>
              <a:rPr lang="it-IT" sz="2400" dirty="0"/>
              <a:t>̀ di successive assegnazioni finanziarie saranno determinate ad esito di una ricognizione svolta dal Tavolo di indirizzo e verifica della strategia nazionale per la valorizzazione dei beni confiscati attraverso le politiche di coesione, nel rispetto del criterio normativo di riparto percentuale </a:t>
            </a:r>
            <a:r>
              <a:rPr lang="it-IT" sz="2400" dirty="0">
                <a:solidFill>
                  <a:srgbClr val="FF0000"/>
                </a:solidFill>
              </a:rPr>
              <a:t>80% al Mezzogiorno </a:t>
            </a:r>
            <a:r>
              <a:rPr lang="it-IT" sz="2400" dirty="0"/>
              <a:t>e del </a:t>
            </a:r>
            <a:r>
              <a:rPr lang="it-IT" sz="2400" dirty="0">
                <a:solidFill>
                  <a:srgbClr val="FF0000"/>
                </a:solidFill>
              </a:rPr>
              <a:t>20% al Centro Nord </a:t>
            </a:r>
            <a:r>
              <a:rPr lang="it-IT" sz="2400" dirty="0"/>
              <a:t>in relazione alla dotazione complessiva del FSC 2014-2020. </a:t>
            </a:r>
          </a:p>
          <a:p>
            <a:endParaRPr lang="it-IT" dirty="0"/>
          </a:p>
        </p:txBody>
      </p:sp>
    </p:spTree>
    <p:extLst>
      <p:ext uri="{BB962C8B-B14F-4D97-AF65-F5344CB8AC3E}">
        <p14:creationId xmlns:p14="http://schemas.microsoft.com/office/powerpoint/2010/main" val="128318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387" y="365125"/>
            <a:ext cx="11269683" cy="1460500"/>
          </a:xfrm>
        </p:spPr>
        <p:txBody>
          <a:bodyPr>
            <a:noAutofit/>
          </a:bodyPr>
          <a:lstStyle/>
          <a:p>
            <a:br>
              <a:rPr lang="it-IT" sz="3600" b="1" dirty="0">
                <a:solidFill>
                  <a:srgbClr val="FF0000"/>
                </a:solidFill>
              </a:rPr>
            </a:br>
            <a:br>
              <a:rPr lang="it-IT" sz="3600" b="1" dirty="0">
                <a:solidFill>
                  <a:srgbClr val="FF0000"/>
                </a:solidFill>
              </a:rPr>
            </a:br>
            <a:r>
              <a:rPr lang="it-IT" sz="3200" b="1" dirty="0">
                <a:solidFill>
                  <a:srgbClr val="FF0000"/>
                </a:solidFill>
              </a:rPr>
              <a:t>Legge di bilancio 2022 L. 234 del 30 dicembre 2021 – Articolo 1 comma 589 - </a:t>
            </a:r>
            <a:r>
              <a:rPr lang="it-IT" sz="3600" b="1" i="1" dirty="0">
                <a:solidFill>
                  <a:srgbClr val="FF0000"/>
                </a:solidFill>
              </a:rPr>
              <a:t>Fondo per legalità e tutela degli amministratori locali vittime di atti intimidatori</a:t>
            </a:r>
            <a:br>
              <a:rPr lang="it-IT" sz="2800" dirty="0"/>
            </a:br>
            <a:br>
              <a:rPr lang="it-IT" sz="2800" dirty="0"/>
            </a:br>
            <a:endParaRPr lang="it-IT" sz="2800" b="1" dirty="0">
              <a:solidFill>
                <a:srgbClr val="FF0000"/>
              </a:solidFill>
            </a:endParaRPr>
          </a:p>
        </p:txBody>
      </p:sp>
      <p:sp>
        <p:nvSpPr>
          <p:cNvPr id="3" name="Segnaposto contenuto 2"/>
          <p:cNvSpPr>
            <a:spLocks noGrp="1"/>
          </p:cNvSpPr>
          <p:nvPr>
            <p:ph idx="1"/>
          </p:nvPr>
        </p:nvSpPr>
        <p:spPr>
          <a:xfrm>
            <a:off x="570016" y="2042556"/>
            <a:ext cx="10783784" cy="4300662"/>
          </a:xfrm>
        </p:spPr>
        <p:txBody>
          <a:bodyPr>
            <a:normAutofit/>
          </a:bodyPr>
          <a:lstStyle/>
          <a:p>
            <a:pPr marL="0" indent="0">
              <a:buNone/>
            </a:pPr>
            <a:r>
              <a:rPr lang="it-IT" b="1" dirty="0"/>
              <a:t>Legge di bilancio 2022 </a:t>
            </a:r>
            <a:r>
              <a:rPr lang="it-IT" dirty="0"/>
              <a:t>L. 234 del 30 dicembre 2021 – Articolo 1 comma 589- </a:t>
            </a:r>
            <a:r>
              <a:rPr lang="it-IT" b="1" dirty="0"/>
              <a:t>Fondo per legalità e tutela degli amministratori locali vittime di atti intimidatori</a:t>
            </a:r>
            <a:br>
              <a:rPr lang="it-IT" dirty="0"/>
            </a:br>
            <a:r>
              <a:rPr lang="it-IT" dirty="0"/>
              <a:t>Al fine di consentire agli enti locali l’</a:t>
            </a:r>
            <a:r>
              <a:rPr lang="it-IT" b="1" dirty="0"/>
              <a:t>adozione di iniziative per la promozione della legalità</a:t>
            </a:r>
            <a:r>
              <a:rPr lang="it-IT" dirty="0"/>
              <a:t>, nonché di </a:t>
            </a:r>
            <a:r>
              <a:rPr lang="it-IT" b="1" dirty="0"/>
              <a:t>misure di ristoro del patrimonio dell’ente </a:t>
            </a:r>
            <a:r>
              <a:rPr lang="it-IT" dirty="0"/>
              <a:t>o in favore degli amministratori locali che hanno subito episodi di intimidazione connessi all’esercizio delle funzioni istituzionali esercitate, nello stato di previsione del </a:t>
            </a:r>
            <a:r>
              <a:rPr lang="it-IT" b="1" dirty="0"/>
              <a:t>Ministero dell’interno è istituito un fondo con una dotazione finanziaria pari a 5 milioni di euro per ciascuno degli anni dal 2022 al 2024</a:t>
            </a:r>
            <a:r>
              <a:rPr lang="it-IT" dirty="0"/>
              <a:t>. </a:t>
            </a:r>
          </a:p>
          <a:p>
            <a:endParaRPr lang="it-IT" dirty="0"/>
          </a:p>
        </p:txBody>
      </p:sp>
    </p:spTree>
    <p:extLst>
      <p:ext uri="{BB962C8B-B14F-4D97-AF65-F5344CB8AC3E}">
        <p14:creationId xmlns:p14="http://schemas.microsoft.com/office/powerpoint/2010/main" val="425913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330200" y="365125"/>
            <a:ext cx="11023600" cy="955675"/>
          </a:xfrm>
        </p:spPr>
        <p:txBody>
          <a:bodyPr>
            <a:normAutofit/>
          </a:bodyPr>
          <a:lstStyle/>
          <a:p>
            <a:r>
              <a:rPr lang="it-IT" sz="2800" b="1" dirty="0">
                <a:solidFill>
                  <a:srgbClr val="FF0000"/>
                </a:solidFill>
                <a:effectLst/>
                <a:ea typeface="Times New Roman" panose="02020603050405020304" pitchFamily="18" charset="0"/>
              </a:rPr>
              <a:t>Beni Confiscati - Le risorse disponibili nel ciclo di programmazione 2021-27</a:t>
            </a:r>
            <a:endParaRPr lang="it-IT" sz="2800" dirty="0">
              <a:solidFill>
                <a:srgbClr val="FF0000"/>
              </a:solidFill>
              <a:effectLst/>
              <a:ea typeface="Times New Roman" panose="02020603050405020304" pitchFamily="18" charset="0"/>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330200" y="1320800"/>
            <a:ext cx="11125200" cy="4800600"/>
          </a:xfrm>
        </p:spPr>
        <p:txBody>
          <a:bodyPr>
            <a:normAutofit fontScale="85000" lnSpcReduction="20000"/>
          </a:bodyPr>
          <a:lstStyle/>
          <a:p>
            <a:pPr marL="0" indent="0" algn="just">
              <a:buNone/>
            </a:pPr>
            <a:r>
              <a:rPr lang="it-IT" sz="2400" b="1" dirty="0">
                <a:solidFill>
                  <a:srgbClr val="000000"/>
                </a:solidFill>
                <a:effectLst/>
                <a:ea typeface="Times New Roman" panose="02020603050405020304" pitchFamily="18" charset="0"/>
              </a:rPr>
              <a:t>Le risorse finanziarie provenienti dall’Europa e dai fondi nazionali per il ciclo di programmazione 2021-2027 permettono di accelerare l’azione degli Enti locali per l’utilizzo sociale dei beni confiscati.</a:t>
            </a:r>
            <a:r>
              <a:rPr lang="it-IT" sz="2400" dirty="0">
                <a:solidFill>
                  <a:srgbClr val="000000"/>
                </a:solidFill>
                <a:effectLst/>
                <a:ea typeface="Times New Roman" panose="02020603050405020304" pitchFamily="18" charset="0"/>
              </a:rPr>
              <a:t> La realizzazione di interventi per il reimpiego dei beni sottratti alla criminalità organizzata a beneficio delle comunità locali, viene fortemente sostenuta dagli obiettivi strategici previsti dai principali strumenti finanziari disponibili in ambito nazionale, regionale e locale. </a:t>
            </a:r>
          </a:p>
          <a:p>
            <a:pPr marL="0" indent="0" algn="just">
              <a:buNone/>
            </a:pPr>
            <a:r>
              <a:rPr lang="it-IT" sz="2400" dirty="0">
                <a:effectLst/>
                <a:ea typeface="Times New Roman" panose="02020603050405020304" pitchFamily="18" charset="0"/>
              </a:rPr>
              <a:t>Le risorse UE e nazionali assegnate alla programmazione 2021-2027  rappresentano, quindi, concrete opportunità per creare l’interazione necessaria sui territori e definire un programma d’azione per la valorizzazione dei beni confiscati alla criminalità organizzata. </a:t>
            </a:r>
          </a:p>
          <a:p>
            <a:pPr marL="0" indent="0" algn="just">
              <a:buNone/>
            </a:pPr>
            <a:r>
              <a:rPr lang="it-IT" sz="2400" b="1" dirty="0">
                <a:effectLst/>
                <a:ea typeface="Times New Roman" panose="02020603050405020304" pitchFamily="18" charset="0"/>
              </a:rPr>
              <a:t>L’Accordo di Partenariato pone al centro degli Obiettivi di Policy OP4 (una Europa più sociale e inclusiva) e OP5 (una Europa più vicina ai cittadini), soluzioni di sviluppo che favoriscono l’uso sociale dei beni confiscati alla </a:t>
            </a:r>
            <a:r>
              <a:rPr lang="it-IT" sz="2400" b="1" dirty="0" err="1">
                <a:effectLst/>
                <a:ea typeface="Times New Roman" panose="02020603050405020304" pitchFamily="18" charset="0"/>
              </a:rPr>
              <a:t>criminalita</a:t>
            </a:r>
            <a:r>
              <a:rPr lang="it-IT" sz="2400" b="1" dirty="0">
                <a:effectLst/>
                <a:ea typeface="Times New Roman" panose="02020603050405020304" pitchFamily="18" charset="0"/>
              </a:rPr>
              <a:t>̀ organizzata</a:t>
            </a:r>
            <a:r>
              <a:rPr lang="it-IT" sz="2400" dirty="0">
                <a:effectLst/>
                <a:ea typeface="Times New Roman" panose="02020603050405020304" pitchFamily="18" charset="0"/>
              </a:rPr>
              <a:t>: nei territori a maggiore concentrazione di beni confiscati alla </a:t>
            </a:r>
            <a:r>
              <a:rPr lang="it-IT" sz="2400" dirty="0" err="1">
                <a:effectLst/>
                <a:ea typeface="Times New Roman" panose="02020603050405020304" pitchFamily="18" charset="0"/>
              </a:rPr>
              <a:t>criminalita</a:t>
            </a:r>
            <a:r>
              <a:rPr lang="it-IT" sz="2400" dirty="0">
                <a:effectLst/>
                <a:ea typeface="Times New Roman" panose="02020603050405020304" pitchFamily="18" charset="0"/>
              </a:rPr>
              <a:t>̀, si auspica infatti la definizione di percorsi di rilancio sociale e  produttivo attraverso la valorizzazione di immobili significativi per </a:t>
            </a:r>
            <a:r>
              <a:rPr lang="it-IT" sz="2400" dirty="0" err="1">
                <a:effectLst/>
                <a:ea typeface="Times New Roman" panose="02020603050405020304" pitchFamily="18" charset="0"/>
              </a:rPr>
              <a:t>potenzialita</a:t>
            </a:r>
            <a:r>
              <a:rPr lang="it-IT" sz="2400" dirty="0">
                <a:effectLst/>
                <a:ea typeface="Times New Roman" panose="02020603050405020304" pitchFamily="18" charset="0"/>
              </a:rPr>
              <a:t>̀ economiche e </a:t>
            </a:r>
            <a:r>
              <a:rPr lang="it-IT" sz="2400" dirty="0" err="1">
                <a:effectLst/>
                <a:ea typeface="Times New Roman" panose="02020603050405020304" pitchFamily="18" charset="0"/>
              </a:rPr>
              <a:t>simbolicita</a:t>
            </a:r>
            <a:r>
              <a:rPr lang="it-IT" sz="2400" dirty="0">
                <a:effectLst/>
                <a:ea typeface="Times New Roman" panose="02020603050405020304" pitchFamily="18" charset="0"/>
              </a:rPr>
              <a:t>̀. </a:t>
            </a:r>
          </a:p>
          <a:p>
            <a:pPr marL="0" indent="0" algn="just">
              <a:buNone/>
            </a:pPr>
            <a:r>
              <a:rPr lang="it-IT" sz="2400" b="1" dirty="0">
                <a:solidFill>
                  <a:srgbClr val="FF0000"/>
                </a:solidFill>
                <a:effectLst/>
                <a:ea typeface="Times New Roman" panose="02020603050405020304" pitchFamily="18" charset="0"/>
              </a:rPr>
              <a:t>La</a:t>
            </a:r>
            <a:r>
              <a:rPr lang="it-IT" sz="2400" dirty="0">
                <a:solidFill>
                  <a:srgbClr val="FF0000"/>
                </a:solidFill>
                <a:effectLst/>
                <a:ea typeface="Times New Roman" panose="02020603050405020304" pitchFamily="18" charset="0"/>
              </a:rPr>
              <a:t> </a:t>
            </a:r>
            <a:r>
              <a:rPr lang="it-IT" sz="2400" b="1" dirty="0" err="1">
                <a:solidFill>
                  <a:srgbClr val="FF0000"/>
                </a:solidFill>
                <a:effectLst/>
                <a:ea typeface="Times New Roman" panose="02020603050405020304" pitchFamily="18" charset="0"/>
              </a:rPr>
              <a:t>centralita</a:t>
            </a:r>
            <a:r>
              <a:rPr lang="it-IT" sz="2400" b="1" dirty="0">
                <a:solidFill>
                  <a:srgbClr val="FF0000"/>
                </a:solidFill>
                <a:effectLst/>
                <a:ea typeface="Times New Roman" panose="02020603050405020304" pitchFamily="18" charset="0"/>
              </a:rPr>
              <a:t>̀ della tematica “Beni Confiscati”</a:t>
            </a:r>
            <a:r>
              <a:rPr lang="it-IT" sz="2400" dirty="0">
                <a:solidFill>
                  <a:srgbClr val="FF0000"/>
                </a:solidFill>
                <a:effectLst/>
                <a:ea typeface="Times New Roman" panose="02020603050405020304" pitchFamily="18" charset="0"/>
              </a:rPr>
              <a:t> </a:t>
            </a:r>
            <a:r>
              <a:rPr lang="it-IT" sz="2400" b="1" dirty="0">
                <a:solidFill>
                  <a:srgbClr val="FF0000"/>
                </a:solidFill>
                <a:effectLst/>
                <a:ea typeface="Times New Roman" panose="02020603050405020304" pitchFamily="18" charset="0"/>
              </a:rPr>
              <a:t>può essere declinata in diverse tipologie di intervento</a:t>
            </a:r>
            <a:r>
              <a:rPr lang="it-IT" sz="2400" dirty="0">
                <a:effectLst/>
                <a:ea typeface="Times New Roman" panose="02020603050405020304" pitchFamily="18" charset="0"/>
              </a:rPr>
              <a:t>, nell’ambito delle politiche sociali e sociosanitarie, della rigenerazione urbana, dello sviluppo turistico, agricolo e agroalimentare, culturale ed educativo, della tutela dell’ambiente e dei territori, in coerenza </a:t>
            </a:r>
            <a:r>
              <a:rPr lang="it-IT" sz="2400" b="1" dirty="0">
                <a:solidFill>
                  <a:srgbClr val="FF0000"/>
                </a:solidFill>
                <a:effectLst/>
                <a:ea typeface="Times New Roman" panose="02020603050405020304" pitchFamily="18" charset="0"/>
              </a:rPr>
              <a:t>con le strategie definite dai</a:t>
            </a:r>
            <a:r>
              <a:rPr lang="it-IT" sz="2400" dirty="0">
                <a:effectLst/>
                <a:ea typeface="Times New Roman" panose="02020603050405020304" pitchFamily="18" charset="0"/>
              </a:rPr>
              <a:t> </a:t>
            </a:r>
            <a:r>
              <a:rPr lang="it-IT" sz="2400" b="1" dirty="0">
                <a:solidFill>
                  <a:srgbClr val="FF0000"/>
                </a:solidFill>
                <a:effectLst/>
                <a:ea typeface="Times New Roman" panose="02020603050405020304" pitchFamily="18" charset="0"/>
              </a:rPr>
              <a:t>Programmi Nazionali e Regionali previsti dall’Accordo di </a:t>
            </a:r>
            <a:r>
              <a:rPr lang="it-IT" sz="2400" b="1" dirty="0" err="1">
                <a:solidFill>
                  <a:srgbClr val="FF0000"/>
                </a:solidFill>
                <a:effectLst/>
                <a:ea typeface="Times New Roman" panose="02020603050405020304" pitchFamily="18" charset="0"/>
              </a:rPr>
              <a:t>Partnenariato</a:t>
            </a:r>
            <a:r>
              <a:rPr lang="it-IT" sz="2400" b="1" dirty="0">
                <a:solidFill>
                  <a:srgbClr val="FF0000"/>
                </a:solidFill>
                <a:effectLst/>
                <a:ea typeface="Times New Roman" panose="02020603050405020304" pitchFamily="18" charset="0"/>
              </a:rPr>
              <a:t> e dai Piani di Sviluppo e Coesione (PSC) messi a punto dal Fondo per lo Sviluppo e la Coesione</a:t>
            </a:r>
            <a:r>
              <a:rPr lang="it-IT" sz="2400" dirty="0">
                <a:effectLst/>
                <a:ea typeface="Times New Roman" panose="02020603050405020304" pitchFamily="18" charset="0"/>
              </a:rPr>
              <a:t>. </a:t>
            </a:r>
          </a:p>
          <a:p>
            <a:endParaRPr lang="it-IT" sz="2400" dirty="0">
              <a:effectLst/>
              <a:ea typeface="Times New Roman" panose="02020603050405020304" pitchFamily="18" charset="0"/>
              <a:cs typeface="Times New Roman" panose="02020603050405020304" pitchFamily="18" charset="0"/>
            </a:endParaRPr>
          </a:p>
          <a:p>
            <a:endParaRPr lang="it-IT" sz="24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7154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Legge regionale 5 marzo 2012, n. 7</a:t>
            </a:r>
          </a:p>
        </p:txBody>
      </p:sp>
      <p:sp>
        <p:nvSpPr>
          <p:cNvPr id="3" name="Segnaposto contenuto 2"/>
          <p:cNvSpPr>
            <a:spLocks noGrp="1"/>
          </p:cNvSpPr>
          <p:nvPr>
            <p:ph idx="1"/>
          </p:nvPr>
        </p:nvSpPr>
        <p:spPr>
          <a:xfrm>
            <a:off x="203200" y="1248937"/>
            <a:ext cx="11333479" cy="5029943"/>
          </a:xfrm>
        </p:spPr>
        <p:txBody>
          <a:bodyPr>
            <a:normAutofit fontScale="92500" lnSpcReduction="20000"/>
          </a:bodyPr>
          <a:lstStyle/>
          <a:p>
            <a:pPr marL="0" indent="0" algn="just">
              <a:buNone/>
            </a:pPr>
            <a:r>
              <a:rPr lang="it-IT" b="1" dirty="0"/>
              <a:t>Iniziative regionali per la prevenzione del crimine organizzato e mafioso e per la promozione della cultura della legalità</a:t>
            </a:r>
            <a:endParaRPr lang="it-IT" sz="2600" dirty="0"/>
          </a:p>
          <a:p>
            <a:pPr marL="0" indent="0">
              <a:buNone/>
            </a:pPr>
            <a:r>
              <a:rPr lang="it-IT" sz="2400" b="1" dirty="0"/>
              <a:t>Art. 1  - Finalità</a:t>
            </a:r>
          </a:p>
          <a:p>
            <a:pPr algn="just"/>
            <a:r>
              <a:rPr lang="it-IT" sz="2400" dirty="0"/>
              <a:t>La Regione Liguria, in armonia con la Costituzione, nel rispetto delle competenze dello Stato e in conformità con l'ordinamento comunitario, concorre allo sviluppo dell'ordinata e civile convivenza della comunità regionale attraverso il sostegno ad iniziative di sensibilizzazione della società civile e delle istituzioni pubbliche finalizzate alla promozione dell'educazione alla legalità, alla crescita della coscienza democratica, all'impegno contro la criminalità organizzata e diffusa, i fenomeni di usura ed estorsione e le infiltrazioni e i condizionamenti di stampo mafioso nel territorio regionale, da considerarsi a tutti gli effetti un danno grave per l'intera comunità regionale.</a:t>
            </a:r>
          </a:p>
          <a:p>
            <a:endParaRPr lang="it-IT" sz="2400" dirty="0"/>
          </a:p>
          <a:p>
            <a:pPr algn="just"/>
            <a:r>
              <a:rPr lang="it-IT" sz="2400" dirty="0"/>
              <a:t>Gli interventi di cui alla presente legge sono promossi, progettati e realizzati dalla stessa Regione, anche in collaborazione con altri enti pubblici e privati, oppure progettati e realizzati da tali enti con il sostegno della Regione. Gli interventi sono attuati in coerenza con quanto previsto dalla legge regionale 24 dicembre 2004, n. 28 (Interventi per la promozione di sistemi integrati di sicurezza) e successive modificazioni ed integrazioni.</a:t>
            </a: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945435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14409"/>
          </a:xfrm>
        </p:spPr>
        <p:txBody>
          <a:bodyPr>
            <a:noAutofit/>
          </a:bodyPr>
          <a:lstStyle/>
          <a:p>
            <a:pPr algn="ctr" fontAlgn="base"/>
            <a:r>
              <a:rPr lang="it-IT" sz="3600" b="1" dirty="0">
                <a:solidFill>
                  <a:srgbClr val="FF0000"/>
                </a:solidFill>
              </a:rPr>
              <a:t>Legge regionale 5 marzo 2012, n. 7</a:t>
            </a:r>
          </a:p>
        </p:txBody>
      </p:sp>
      <p:sp>
        <p:nvSpPr>
          <p:cNvPr id="3" name="Segnaposto contenuto 2"/>
          <p:cNvSpPr>
            <a:spLocks noGrp="1"/>
          </p:cNvSpPr>
          <p:nvPr>
            <p:ph idx="1"/>
          </p:nvPr>
        </p:nvSpPr>
        <p:spPr>
          <a:xfrm>
            <a:off x="203200" y="1007920"/>
            <a:ext cx="11142133" cy="5556570"/>
          </a:xfrm>
        </p:spPr>
        <p:txBody>
          <a:bodyPr>
            <a:noAutofit/>
          </a:bodyPr>
          <a:lstStyle/>
          <a:p>
            <a:pPr marL="0" indent="0">
              <a:buNone/>
            </a:pPr>
            <a:r>
              <a:rPr lang="it-IT" sz="2000" b="1" dirty="0"/>
              <a:t>Art. 2 Finalità</a:t>
            </a:r>
          </a:p>
          <a:p>
            <a:pPr marL="0" indent="0" algn="just">
              <a:buNone/>
            </a:pPr>
            <a:r>
              <a:rPr lang="it-IT" sz="1800" dirty="0"/>
              <a:t>La Regione sostiene iniziative per realizzare progetti di interesse regionale in materia di educazione alla legalità e di contrasto alle mafie, con l'obiettivo di:</a:t>
            </a:r>
          </a:p>
          <a:p>
            <a:pPr algn="just"/>
            <a:r>
              <a:rPr lang="it-IT" sz="1800" dirty="0"/>
              <a:t>diffondere la cultura della legalità e della convivenza civile anche attraverso il coinvolgimento del sistema scolastico e formativo e di welfare locale, con particolare attenzione ai fenomeni di stampo mafioso e comunque riconducibili alla criminalità organizzata, ai fenomeni di usura ed estorsione;</a:t>
            </a:r>
          </a:p>
          <a:p>
            <a:pPr algn="just"/>
            <a:r>
              <a:rPr lang="it-IT" sz="1800" dirty="0"/>
              <a:t>contribuire all'aggiornamento degli operatori nel settore della sicurezza, dell'assistenza sociale, del volontariato e del personale docente nel sistema della formazione;</a:t>
            </a:r>
          </a:p>
          <a:p>
            <a:pPr algn="just"/>
            <a:r>
              <a:rPr lang="it-IT" sz="1800" dirty="0"/>
              <a:t>ampliare l'informazione, anche ai fini di prevenzione, rivolta agli operatori economici di ogni settore di attività;</a:t>
            </a:r>
          </a:p>
          <a:p>
            <a:pPr algn="just"/>
            <a:r>
              <a:rPr lang="it-IT" sz="1800" dirty="0"/>
              <a:t>svolgere attività di ricerca, documentazione, informazione e comunicazione;</a:t>
            </a:r>
          </a:p>
          <a:p>
            <a:pPr algn="just"/>
            <a:r>
              <a:rPr lang="it-IT" sz="1800" dirty="0"/>
              <a:t>favorire la produzione e lo svolgimento di attività di tipo culturale e di spettacolo;</a:t>
            </a:r>
          </a:p>
          <a:p>
            <a:pPr algn="just"/>
            <a:r>
              <a:rPr lang="it-IT" sz="1800" dirty="0"/>
              <a:t>favorire la valorizzazione delle funzioni sociali ed educative, nell'ambito dell'educazione alla legalità, svolte dalla Chiesa Cattolica, dagli altri enti di culto e dalle organizzazioni del Terzo Settore;</a:t>
            </a:r>
          </a:p>
          <a:p>
            <a:pPr algn="just"/>
            <a:r>
              <a:rPr lang="it-IT" sz="1800" dirty="0"/>
              <a:t>favorire la valorizzazione della funzione sociale ed educativa delle associazioni di categoria nell'ambito dell'educazione alla legalità;</a:t>
            </a:r>
          </a:p>
          <a:p>
            <a:pPr algn="just"/>
            <a:r>
              <a:rPr lang="it-IT" sz="1800" dirty="0"/>
              <a:t>favorire la formazione del personale politico e amministrativo in materia di criminalità organizzata e mafiosa e di strumenti per la prevenzione e il contrasto della stessa.</a:t>
            </a:r>
          </a:p>
          <a:p>
            <a:pPr marL="0" indent="0" algn="just">
              <a:buNone/>
            </a:pPr>
            <a:endParaRPr lang="it-IT" sz="2000" dirty="0"/>
          </a:p>
        </p:txBody>
      </p:sp>
    </p:spTree>
    <p:extLst>
      <p:ext uri="{BB962C8B-B14F-4D97-AF65-F5344CB8AC3E}">
        <p14:creationId xmlns:p14="http://schemas.microsoft.com/office/powerpoint/2010/main" val="456828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Legge regionale 5 marzo 2012, n. 7</a:t>
            </a:r>
          </a:p>
        </p:txBody>
      </p:sp>
      <p:sp>
        <p:nvSpPr>
          <p:cNvPr id="3" name="Segnaposto contenuto 2"/>
          <p:cNvSpPr>
            <a:spLocks noGrp="1"/>
          </p:cNvSpPr>
          <p:nvPr>
            <p:ph idx="1"/>
          </p:nvPr>
        </p:nvSpPr>
        <p:spPr>
          <a:xfrm>
            <a:off x="203200" y="1248936"/>
            <a:ext cx="11683999" cy="5197583"/>
          </a:xfrm>
        </p:spPr>
        <p:txBody>
          <a:bodyPr>
            <a:normAutofit fontScale="70000" lnSpcReduction="20000"/>
          </a:bodyPr>
          <a:lstStyle/>
          <a:p>
            <a:pPr marL="0" indent="0">
              <a:buNone/>
            </a:pPr>
            <a:r>
              <a:rPr lang="it-IT" sz="2900" b="1" dirty="0"/>
              <a:t>Art. 11 Beni confiscati</a:t>
            </a:r>
          </a:p>
          <a:p>
            <a:pPr marL="0" indent="0" algn="just">
              <a:buNone/>
            </a:pPr>
            <a:r>
              <a:rPr lang="it-IT" sz="2900" dirty="0"/>
              <a:t>La Regione contribuisce ad assicurare un proficuo riutilizzo a fini sociali dei beni confiscati alla criminalità organizzata e mafiosa ai sensi dell'articolo 24 del decreto legislativo 6 settembre 2011, n. 159 (Codice delle leggi antimafia e delle misure di prevenzione, nonché nuove disposizioni in materia di documentazione antimafia, a norma degli articoli 1 e 2 della legge 13 agosto 2010, n. 136), attraverso:</a:t>
            </a:r>
          </a:p>
          <a:p>
            <a:pPr algn="just"/>
            <a:r>
              <a:rPr lang="it-IT" sz="2900" dirty="0"/>
              <a:t>l'assistenza agli enti locali assegnatari di tali beni;</a:t>
            </a:r>
          </a:p>
          <a:p>
            <a:pPr algn="just"/>
            <a:r>
              <a:rPr lang="it-IT" sz="2900" dirty="0"/>
              <a:t>la concessione di contributi agli enti locali di cui alla lettera a) per concorrere alla realizzazione di interventi di restauro e risanamento conservativo, ristrutturazione edilizia, ripristino tipologico nonché arredo degli stessi al fine del recupero dei beni immobili loro assegnati;</a:t>
            </a:r>
          </a:p>
          <a:p>
            <a:pPr algn="just"/>
            <a:r>
              <a:rPr lang="it-IT" sz="2900" dirty="0"/>
              <a:t>la concessione di contributi agli enti locali di cui alla lettera a) per favorire il riutilizzo in funzione sociale dei beni immobili confiscati alla criminalità organizzata e mafiosa, mediante la stipula di accordi di programma con i soggetti assegnatari.</a:t>
            </a:r>
          </a:p>
          <a:p>
            <a:pPr algn="just"/>
            <a:r>
              <a:rPr lang="it-IT" sz="2900" dirty="0"/>
              <a:t>La Regione può stanziare contributi per favorire e sostenere la continuità lavorativa delle aziende sequestrate e non ancora confiscate, al fine di salvaguardare il patrimonio produttivo e occupazionale esistente.</a:t>
            </a:r>
          </a:p>
          <a:p>
            <a:pPr marL="0" indent="0" algn="just">
              <a:buNone/>
            </a:pPr>
            <a:r>
              <a:rPr lang="it-IT" sz="2900" dirty="0"/>
              <a:t>2 bis. La Regione, al fine di sostenere i progetti che prevedono il riutilizzo dei beni confiscati, promuove la sottoscrizione di protocolli d’intesa e convenzioni con l'Agenzia nazionale per l'amministrazione e la destinazione dei beni sequestrati e confiscati alla criminalità organizzata ai sensi dell'articolo 112, comma 4, lettera i), del d.lgs. 159/2011 e successive modificazioni e integrazioni, e con altri enti pubblici, enti locali, associazioni, fondazioni, cooperative operanti nel campo sociale.</a:t>
            </a:r>
          </a:p>
          <a:p>
            <a:pPr>
              <a:buFontTx/>
              <a:buChar char="-"/>
            </a:pPr>
            <a:endParaRPr lang="it-IT" sz="2200" i="1" dirty="0"/>
          </a:p>
          <a:p>
            <a:pPr marL="0" indent="0" algn="just">
              <a:buNone/>
            </a:pPr>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702721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Legge regionale 5 marzo 2012, n. 7</a:t>
            </a:r>
          </a:p>
        </p:txBody>
      </p:sp>
      <p:sp>
        <p:nvSpPr>
          <p:cNvPr id="3" name="Segnaposto contenuto 2"/>
          <p:cNvSpPr>
            <a:spLocks noGrp="1"/>
          </p:cNvSpPr>
          <p:nvPr>
            <p:ph idx="1"/>
          </p:nvPr>
        </p:nvSpPr>
        <p:spPr>
          <a:xfrm>
            <a:off x="203200" y="1248937"/>
            <a:ext cx="11683999" cy="4816584"/>
          </a:xfrm>
        </p:spPr>
        <p:txBody>
          <a:bodyPr>
            <a:normAutofit/>
          </a:bodyPr>
          <a:lstStyle/>
          <a:p>
            <a:pPr marL="0" indent="0">
              <a:buNone/>
            </a:pPr>
            <a:r>
              <a:rPr lang="it-IT" sz="2400" b="1" dirty="0"/>
              <a:t>Art. 12 Fondo di rotazione e garanzia</a:t>
            </a:r>
          </a:p>
          <a:p>
            <a:pPr marL="0" indent="0">
              <a:buNone/>
            </a:pPr>
            <a:endParaRPr lang="it-IT" sz="2400" b="1" dirty="0"/>
          </a:p>
          <a:p>
            <a:r>
              <a:rPr lang="it-IT" sz="2400" dirty="0"/>
              <a:t>Al fine di sostenere i progetti che prevedono il riutilizzo dei beni confiscati, è istituito un fondo regionale di rotazione per l'estinzione delle ipoteche o di altri gravami trascritti sui beni confiscati alle organizzazioni criminali.</a:t>
            </a:r>
          </a:p>
          <a:p>
            <a:endParaRPr lang="it-IT" sz="2400" dirty="0"/>
          </a:p>
          <a:p>
            <a:r>
              <a:rPr lang="it-IT" sz="2400" dirty="0"/>
              <a:t>Al fine di facilitare l'accesso al credito dei soggetti assegnatari dei beni è istituito un fondo regionale di garanzia per l'uso sociale dei beni confiscati alle organizzazioni criminali.</a:t>
            </a:r>
          </a:p>
          <a:p>
            <a:endParaRPr lang="it-IT" sz="2400" dirty="0"/>
          </a:p>
          <a:p>
            <a:r>
              <a:rPr lang="it-IT" sz="2400" dirty="0"/>
              <a:t>La Giunta regionale, sentita la Commissione consiliare competente, definisce le modalità di gestione dei fondi di rotazione di cui ai commi 1 e 2.</a:t>
            </a:r>
          </a:p>
          <a:p>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859292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734800" cy="5495710"/>
          </a:xfrm>
        </p:spPr>
        <p:txBody>
          <a:bodyPr>
            <a:normAutofit fontScale="25000" lnSpcReduction="20000"/>
          </a:bodyPr>
          <a:lstStyle/>
          <a:p>
            <a:pPr marL="0" indent="0">
              <a:buNone/>
            </a:pPr>
            <a:r>
              <a:rPr lang="it-IT" sz="8000" b="1" dirty="0"/>
              <a:t>Modelli e format</a:t>
            </a:r>
            <a:endParaRPr lang="it-IT" sz="8000" dirty="0"/>
          </a:p>
          <a:p>
            <a:pPr marL="0" indent="0">
              <a:buNone/>
            </a:pPr>
            <a:r>
              <a:rPr lang="it-IT" sz="8000" dirty="0"/>
              <a:t>Nella sezione sono proposti alcuni Modelli e Format, di immediato utilizzo, in grado di guidare le amministrazioni nella elaborazione di  Bandi (</a:t>
            </a:r>
            <a:r>
              <a:rPr lang="it-IT" sz="8000" b="1" i="1" dirty="0" err="1">
                <a:solidFill>
                  <a:srgbClr val="0070C0"/>
                </a:solidFill>
              </a:rPr>
              <a:t>https</a:t>
            </a:r>
            <a:r>
              <a:rPr lang="it-IT" sz="8000" b="1" i="1" dirty="0">
                <a:solidFill>
                  <a:srgbClr val="0070C0"/>
                </a:solidFill>
              </a:rPr>
              <a:t>://</a:t>
            </a:r>
            <a:r>
              <a:rPr lang="it-IT" sz="8000" b="1" i="1" dirty="0" err="1">
                <a:solidFill>
                  <a:srgbClr val="0070C0"/>
                </a:solidFill>
              </a:rPr>
              <a:t>benisequestraticonfiscati.it</a:t>
            </a:r>
            <a:r>
              <a:rPr lang="it-IT" sz="8000" b="1" i="1" dirty="0">
                <a:solidFill>
                  <a:srgbClr val="0070C0"/>
                </a:solidFill>
              </a:rPr>
              <a:t>/servizi/</a:t>
            </a:r>
            <a:r>
              <a:rPr lang="it-IT" sz="8000" b="1" i="1" dirty="0" err="1">
                <a:solidFill>
                  <a:srgbClr val="0070C0"/>
                </a:solidFill>
              </a:rPr>
              <a:t>lagenzia</a:t>
            </a:r>
            <a:r>
              <a:rPr lang="it-IT" sz="8000" b="1" i="1" dirty="0">
                <a:solidFill>
                  <a:srgbClr val="0070C0"/>
                </a:solidFill>
              </a:rPr>
              <a:t>-supporta-i-comuni/modelli-e-format/bando-tipo/</a:t>
            </a:r>
            <a:r>
              <a:rPr lang="it-IT" sz="8000" dirty="0"/>
              <a:t>), negli adempimenti in materia di trasparenza e pubblicazione dei dati sui beni confiscati trasferiti al patrimonio del Comune </a:t>
            </a:r>
          </a:p>
          <a:p>
            <a:pPr marL="0" indent="0">
              <a:buNone/>
              <a:tabLst>
                <a:tab pos="6708775" algn="l"/>
              </a:tabLst>
            </a:pPr>
            <a:r>
              <a:rPr lang="it-IT" sz="8000" dirty="0"/>
              <a:t>Sono inclusi </a:t>
            </a:r>
            <a:r>
              <a:rPr lang="it-IT" sz="8000" b="1" dirty="0"/>
              <a:t>Format per l’ottenimento delle credenziali per l’accesso alla piattaforma Open Regio</a:t>
            </a:r>
            <a:r>
              <a:rPr lang="it-IT" sz="8000" dirty="0"/>
              <a:t>, </a:t>
            </a:r>
            <a:r>
              <a:rPr lang="it-IT" sz="8000" dirty="0" err="1">
                <a:solidFill>
                  <a:srgbClr val="FF0000"/>
                </a:solidFill>
              </a:rPr>
              <a:t>tool</a:t>
            </a:r>
            <a:r>
              <a:rPr lang="it-IT" sz="8000" dirty="0"/>
              <a:t> </a:t>
            </a:r>
            <a:r>
              <a:rPr lang="it-IT" sz="8000" dirty="0">
                <a:solidFill>
                  <a:srgbClr val="FF0000"/>
                </a:solidFill>
              </a:rPr>
              <a:t>specifici interattivi per la valutazione dello stato del Bene e della sua potenziale </a:t>
            </a:r>
            <a:r>
              <a:rPr lang="it-IT" sz="8000" dirty="0" err="1">
                <a:solidFill>
                  <a:srgbClr val="FF0000"/>
                </a:solidFill>
              </a:rPr>
              <a:t>destinabilità</a:t>
            </a:r>
            <a:r>
              <a:rPr lang="it-IT" sz="8000" b="1" dirty="0">
                <a:solidFill>
                  <a:srgbClr val="FF0000"/>
                </a:solidFill>
              </a:rPr>
              <a:t>: </a:t>
            </a:r>
            <a:r>
              <a:rPr lang="it-IT" sz="8000" b="0" u="none" strike="noStrike" dirty="0">
                <a:solidFill>
                  <a:srgbClr val="19191A"/>
                </a:solidFill>
                <a:effectLst/>
              </a:rPr>
              <a:t>scheda sintetica che consente di censire tutte le principali caratteristiche del bene, sia in termini dell’individuazione sotto il profilo catastale e tecnico-urbanistico sia per quanto attiene alla valutazione delle possibili progettualità collegate alle ipotesi di riuso. L</a:t>
            </a:r>
            <a:r>
              <a:rPr lang="it-IT" sz="8000" dirty="0">
                <a:solidFill>
                  <a:srgbClr val="19191A"/>
                </a:solidFill>
              </a:rPr>
              <a:t>a scheda include </a:t>
            </a:r>
            <a:r>
              <a:rPr lang="it-IT" sz="8000" b="0" u="none" strike="noStrike" dirty="0">
                <a:solidFill>
                  <a:srgbClr val="19191A"/>
                </a:solidFill>
                <a:effectLst/>
              </a:rPr>
              <a:t>foglio di calcolo già predisposto per una quantificazione di massima dei costi di intervento/manutenzione da sostenere per il reimpiego del bene: </a:t>
            </a:r>
            <a:r>
              <a:rPr lang="it-IT" sz="8000" b="1" i="1" u="none" strike="noStrike" dirty="0" err="1">
                <a:solidFill>
                  <a:srgbClr val="0070C0"/>
                </a:solidFill>
                <a:effectLst/>
              </a:rPr>
              <a:t>https</a:t>
            </a:r>
            <a:r>
              <a:rPr lang="it-IT" sz="8000" b="1" i="1" u="none" strike="noStrike" dirty="0">
                <a:solidFill>
                  <a:srgbClr val="0070C0"/>
                </a:solidFill>
                <a:effectLst/>
              </a:rPr>
              <a:t>://</a:t>
            </a:r>
            <a:r>
              <a:rPr lang="it-IT" sz="8000" b="1" i="1" u="none" strike="noStrike" dirty="0" err="1">
                <a:solidFill>
                  <a:srgbClr val="0070C0"/>
                </a:solidFill>
                <a:effectLst/>
              </a:rPr>
              <a:t>benisequestraticonfiscati.it</a:t>
            </a:r>
            <a:r>
              <a:rPr lang="it-IT" sz="8000" b="1" i="1" u="none" strike="noStrike" dirty="0">
                <a:solidFill>
                  <a:srgbClr val="0070C0"/>
                </a:solidFill>
                <a:effectLst/>
              </a:rPr>
              <a:t>/servizi/</a:t>
            </a:r>
            <a:r>
              <a:rPr lang="it-IT" sz="8000" b="1" i="1" u="none" strike="noStrike" dirty="0" err="1">
                <a:solidFill>
                  <a:srgbClr val="0070C0"/>
                </a:solidFill>
                <a:effectLst/>
              </a:rPr>
              <a:t>lagenzia</a:t>
            </a:r>
            <a:r>
              <a:rPr lang="it-IT" sz="8000" b="1" i="1" u="none" strike="noStrike" dirty="0">
                <a:solidFill>
                  <a:srgbClr val="0070C0"/>
                </a:solidFill>
                <a:effectLst/>
              </a:rPr>
              <a:t>-supporta-i-comuni/modelli-e-format/elaborazione-costi-di-riuso-immobile/</a:t>
            </a:r>
            <a:endParaRPr lang="it-IT" sz="8000" b="1" dirty="0">
              <a:solidFill>
                <a:srgbClr val="0070C0"/>
              </a:solidFill>
            </a:endParaRPr>
          </a:p>
          <a:p>
            <a:pPr marL="0" indent="0">
              <a:buNone/>
            </a:pPr>
            <a:r>
              <a:rPr lang="it-IT" sz="8000" dirty="0"/>
              <a:t>I modelli e i format proposti costituiscono un riferimento non vincolante, dal quale le Amministrazioni possono ovviamente discostarsi, anche tenuto conto della propria organizzazione e delle specifiche peculiarità dei diversi territori.</a:t>
            </a:r>
            <a:endParaRPr lang="it-IT" sz="8000" b="1" dirty="0"/>
          </a:p>
          <a:p>
            <a:pPr marL="0" indent="0">
              <a:buNone/>
            </a:pPr>
            <a:r>
              <a:rPr lang="it-IT" sz="8000" b="1" dirty="0"/>
              <a:t>Accreditamento</a:t>
            </a:r>
          </a:p>
          <a:p>
            <a:pPr marL="0" indent="0">
              <a:buNone/>
            </a:pPr>
            <a:r>
              <a:rPr lang="it-IT" sz="8000" dirty="0"/>
              <a:t>Nella sezione del sito istituzionale denominata “OPEN RE.G.I.O., sarà possibile consultare una serie di dati e reportistica disponibili nella sottosezione “</a:t>
            </a:r>
            <a:r>
              <a:rPr lang="it-IT" sz="8000" dirty="0" err="1"/>
              <a:t>Infoweb</a:t>
            </a:r>
            <a:r>
              <a:rPr lang="it-IT" sz="8000" dirty="0"/>
              <a:t> beni confiscati”</a:t>
            </a:r>
            <a:br>
              <a:rPr lang="it-IT" sz="5400" dirty="0"/>
            </a:br>
            <a:r>
              <a:rPr lang="it-IT" sz="5600" b="1" dirty="0"/>
              <a:t>al seguente link:</a:t>
            </a:r>
            <a:r>
              <a:rPr lang="it-IT" sz="5600" dirty="0"/>
              <a:t> </a:t>
            </a:r>
            <a:r>
              <a:rPr lang="it-IT" sz="5600" b="1" dirty="0">
                <a:hlinkClick r:id="rId2"/>
              </a:rPr>
              <a:t>https://openregio.anbsc.it/statistiche</a:t>
            </a:r>
            <a:r>
              <a:rPr lang="it-IT" sz="5600" b="1" dirty="0"/>
              <a:t>.</a:t>
            </a:r>
            <a:br>
              <a:rPr lang="it-IT" sz="5600" b="1" dirty="0"/>
            </a:br>
            <a:r>
              <a:rPr lang="it-IT" sz="5600" dirty="0"/>
              <a:t>Inoltre, i Comuni, accedendo alla sottosezione “Area Enti e P.A.” di cui</a:t>
            </a:r>
            <a:br>
              <a:rPr lang="it-IT" sz="5600" dirty="0"/>
            </a:br>
            <a:r>
              <a:rPr lang="it-IT" sz="5600" b="1" dirty="0"/>
              <a:t>al seguente link:</a:t>
            </a:r>
            <a:r>
              <a:rPr lang="it-IT" sz="5600" dirty="0"/>
              <a:t> </a:t>
            </a:r>
            <a:r>
              <a:rPr lang="it-IT" sz="5600" b="1" dirty="0">
                <a:hlinkClick r:id="rId3"/>
              </a:rPr>
              <a:t>https://openregio.anbsc.it/users/area_enti</a:t>
            </a:r>
            <a:r>
              <a:rPr lang="it-IT" sz="5600" dirty="0"/>
              <a:t>, potranno accreditarsi alla piattaforma per poter visualizzare ulteriori e specifiche informazioni afferenti le procedure e i beni presenti sul territorio amministrato.</a:t>
            </a:r>
            <a:br>
              <a:rPr lang="it-IT" sz="5400" dirty="0"/>
            </a:br>
            <a:endParaRPr lang="it-IT" sz="2400" dirty="0"/>
          </a:p>
          <a:p>
            <a:pPr algn="just"/>
            <a:endParaRPr lang="it-IT" sz="2200" b="1" dirty="0"/>
          </a:p>
          <a:p>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0787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0" y="1068779"/>
            <a:ext cx="11667066" cy="5670687"/>
          </a:xfrm>
        </p:spPr>
        <p:txBody>
          <a:bodyPr>
            <a:normAutofit fontScale="25000" lnSpcReduction="20000"/>
          </a:bodyPr>
          <a:lstStyle/>
          <a:p>
            <a:pPr marL="0" indent="0">
              <a:buNone/>
            </a:pPr>
            <a:r>
              <a:rPr lang="it-IT" sz="9600" b="1" dirty="0"/>
              <a:t>Trasparenza</a:t>
            </a:r>
          </a:p>
          <a:p>
            <a:pPr marL="0" indent="0">
              <a:buNone/>
            </a:pPr>
            <a:r>
              <a:rPr lang="it-IT" sz="9600" dirty="0"/>
              <a:t>Il </a:t>
            </a:r>
            <a:r>
              <a:rPr lang="it-IT" sz="9600" dirty="0" err="1"/>
              <a:t>D.Lgs.</a:t>
            </a:r>
            <a:r>
              <a:rPr lang="it-IT" sz="9600" dirty="0"/>
              <a:t> n. 159/2011, istitutivo del Codice Antimafia, all’art. 48 dispone che i beni immobili confiscati alla criminalità organizzata sono trasferiti dall’ANBSC – per finalità istituzionali o sociali ovvero economiche, con vincolo di reimpiego dei proventi per finalità sociali – in via prioritaria, al patrimonio indisponibile del Comune ove l’immobile è sito, ovvero al patrimonio indisponibile della Provincia, della Città Metropolitana o della Regione.</a:t>
            </a:r>
          </a:p>
          <a:p>
            <a:pPr marL="0" indent="0">
              <a:buNone/>
            </a:pPr>
            <a:r>
              <a:rPr lang="it-IT" sz="9600" b="1" dirty="0"/>
              <a:t>Gli enti assegnatari dei beni sono tenut</a:t>
            </a:r>
            <a:r>
              <a:rPr lang="it-IT" sz="9600" dirty="0"/>
              <a:t>i, ai sensi dell’art. 48, comma 3, </a:t>
            </a:r>
            <a:r>
              <a:rPr lang="it-IT" sz="9600" dirty="0" err="1"/>
              <a:t>lett</a:t>
            </a:r>
            <a:r>
              <a:rPr lang="it-IT" sz="9600" dirty="0"/>
              <a:t>. c, </a:t>
            </a:r>
            <a:r>
              <a:rPr lang="it-IT" sz="9600" b="1" dirty="0"/>
              <a:t>a formare un apposito elenco dei beni confiscati ad essi trasferiti da rendere pubblico con adeguate forme e in modo permanente nel sito internet istituzionale dell’Ente</a:t>
            </a:r>
            <a:r>
              <a:rPr lang="it-IT" sz="9600" dirty="0"/>
              <a:t>. L’elenco deve contenere i dati concernenti la consistenza, la destinazione e l’utilizzazione dei beni nonché, in caso di assegnazione a terzi, i dati identificativi del concessionario e gli estremi, l’oggetto e la durata dell’atto di concessione.</a:t>
            </a:r>
          </a:p>
          <a:p>
            <a:pPr marL="0" indent="0">
              <a:buNone/>
            </a:pPr>
            <a:r>
              <a:rPr lang="it-IT" sz="9600" b="1" dirty="0"/>
              <a:t>La mancata pubblicazione comporta responsabilità dirigenziale ai sensi dell’articolo 46 del </a:t>
            </a:r>
            <a:r>
              <a:rPr lang="it-IT" sz="9600" b="1" dirty="0" err="1"/>
              <a:t>D.Lgs</a:t>
            </a:r>
            <a:r>
              <a:rPr lang="it-IT" sz="9600" b="1" dirty="0"/>
              <a:t> 14 marzo 2013, n. 33 </a:t>
            </a:r>
            <a:r>
              <a:rPr lang="it-IT" sz="9600" dirty="0"/>
              <a:t>“Riordino della disciplina riguardante il diritto di accesso civico e gli obblighi di pubblicità, trasparenza e diffusione di informazioni da parte delle pubbliche amministrazioni.” Nel richiamare i principi di pertinenza, completezza e non eccedenza per il trattamento dei dati da pubblicare e il bilanciamento dell’obbligo di pubblicazione con le ragioni di sicurezza eventualmente correlate alla tipologia di utilizzazione del bene (es. case rifugio), </a:t>
            </a:r>
            <a:r>
              <a:rPr lang="it-IT" sz="9600" b="1" dirty="0"/>
              <a:t>si mette a disposizione un modello/schema personalizzabile e utilizzabile per la formazione dei predetti elenchi</a:t>
            </a:r>
            <a:r>
              <a:rPr lang="it-IT" sz="9600" dirty="0"/>
              <a:t>. </a:t>
            </a:r>
            <a:r>
              <a:rPr lang="it-IT" sz="9600" dirty="0">
                <a:hlinkClick r:id="rId2"/>
              </a:rPr>
              <a:t>Modello_elenco_ex_art.48_co3_lett c_CAM</a:t>
            </a:r>
            <a:endParaRPr lang="it-IT" sz="9600" dirty="0"/>
          </a:p>
          <a:p>
            <a:pPr marL="0" indent="0">
              <a:buNone/>
            </a:pPr>
            <a:endParaRPr lang="it-IT" sz="9600" dirty="0"/>
          </a:p>
          <a:p>
            <a:pPr marL="0" indent="0">
              <a:buNone/>
            </a:pPr>
            <a:endParaRPr lang="it-IT" sz="9600" dirty="0"/>
          </a:p>
          <a:p>
            <a:pPr marL="0" indent="0">
              <a:buNone/>
            </a:pPr>
            <a:endParaRPr lang="it-IT" dirty="0"/>
          </a:p>
          <a:p>
            <a:pPr marL="0" indent="0">
              <a:buNone/>
            </a:pPr>
            <a:br>
              <a:rPr lang="it-IT" dirty="0"/>
            </a:br>
            <a:endParaRPr lang="it-IT"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10101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670687"/>
          </a:xfrm>
        </p:spPr>
        <p:txBody>
          <a:bodyPr>
            <a:normAutofit fontScale="47500" lnSpcReduction="20000"/>
          </a:bodyPr>
          <a:lstStyle/>
          <a:p>
            <a:pPr marL="0" indent="0">
              <a:buNone/>
            </a:pPr>
            <a:r>
              <a:rPr lang="it-IT" sz="4400" b="1" dirty="0"/>
              <a:t>Aspetti normativi e giurisprudenziali</a:t>
            </a:r>
          </a:p>
          <a:p>
            <a:pPr marL="0" indent="0">
              <a:buNone/>
            </a:pPr>
            <a:r>
              <a:rPr lang="it-IT" sz="4400" dirty="0"/>
              <a:t>La sezione include informazioni e riferimenti normativi di particolare interesse per gli Enti locali, nonché le leggi regionali per la valorizzazione e il riutilizzo dei beni confiscati alla </a:t>
            </a:r>
            <a:r>
              <a:rPr lang="it-IT" sz="4400" dirty="0" err="1"/>
              <a:t>criminalita</a:t>
            </a:r>
            <a:r>
              <a:rPr lang="it-IT" sz="4400" dirty="0"/>
              <a:t>̀ organizzata. Contiene altresì contributi tecnici suscettibili di guidare e semplificare l’operato dell’amministrazione su temi e problematiche di interesse in tema di riutilizzo di immobili confiscati</a:t>
            </a:r>
          </a:p>
          <a:p>
            <a:pPr marL="0" indent="0">
              <a:buNone/>
            </a:pPr>
            <a:r>
              <a:rPr lang="it-IT" sz="4400" b="1" dirty="0"/>
              <a:t>Risorse finanziarie regionali nazionali ed europee</a:t>
            </a:r>
          </a:p>
          <a:p>
            <a:pPr marL="0" indent="0">
              <a:buNone/>
            </a:pPr>
            <a:r>
              <a:rPr lang="it-IT" sz="4400" dirty="0"/>
              <a:t>La sezione include informazioni sui finanziamenti disponibili in ambito locale/regionale (bandi, avvisi), nazionale ed europeo </a:t>
            </a:r>
          </a:p>
          <a:p>
            <a:pPr marL="0" indent="0">
              <a:buNone/>
            </a:pPr>
            <a:r>
              <a:rPr lang="it-IT" sz="4400" b="1" dirty="0"/>
              <a:t>Strategia Nazionale per la Valorizzazione dei Beni Confiscati attraverso le Politiche di Coesione</a:t>
            </a:r>
          </a:p>
          <a:p>
            <a:pPr marL="0" indent="0">
              <a:buNone/>
            </a:pPr>
            <a:r>
              <a:rPr lang="it-IT" sz="4400" dirty="0"/>
              <a:t>L’Agenzia Nazionale per i Beni Sequestrati e Confiscati ha definito in collaborazione con il Dipartimento per le politiche di coesione della Presidenza del Consiglio dei Ministri una strategia nazionale per la valorizzazione dei beni e delle aziende confiscate alla </a:t>
            </a:r>
            <a:r>
              <a:rPr lang="it-IT" sz="4400" dirty="0" err="1"/>
              <a:t>criminalita</a:t>
            </a:r>
            <a:r>
              <a:rPr lang="it-IT" sz="4400" dirty="0"/>
              <a:t>̀ organizzata, approvata dal CIPE e dalla Conferenza permanente Stato – Regioni.  I soggetti titolari di programmi cofinanziati dai Fondi comunitari  in coerenza con la citata strategia, pianificano, di concerto con l’ANBSC specifiche azioni volte alla valorizzazione dei beni nell’ambito dei POR Regionali e PON Nazionali.</a:t>
            </a:r>
          </a:p>
          <a:p>
            <a:pPr marL="0" indent="0">
              <a:buNone/>
            </a:pPr>
            <a:r>
              <a:rPr lang="it-IT" sz="5100" dirty="0"/>
              <a:t>La sezione include documenti di riferimento per l’attuazione  della Strategia nazionale e i </a:t>
            </a:r>
            <a:r>
              <a:rPr lang="it-IT" sz="5100" b="1" dirty="0">
                <a:hlinkClick r:id="rId2"/>
              </a:rPr>
              <a:t>Piani strategici delle singole Regioni </a:t>
            </a:r>
            <a:endParaRPr lang="it-IT" sz="5100" dirty="0"/>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330413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93511"/>
            <a:ext cx="11541495" cy="775268"/>
          </a:xfrm>
        </p:spPr>
        <p:txBody>
          <a:bodyPr>
            <a:noAutofit/>
          </a:bodyPr>
          <a:lstStyle/>
          <a:p>
            <a:pPr algn="ctr"/>
            <a:r>
              <a:rPr lang="it-IT" sz="3600" b="1" dirty="0">
                <a:solidFill>
                  <a:srgbClr val="FF0000"/>
                </a:solidFill>
              </a:rPr>
              <a:t>L’Agenzia Supporta i Comuni</a:t>
            </a:r>
          </a:p>
        </p:txBody>
      </p:sp>
      <p:sp>
        <p:nvSpPr>
          <p:cNvPr id="3" name="Segnaposto contenuto 2"/>
          <p:cNvSpPr>
            <a:spLocks noGrp="1"/>
          </p:cNvSpPr>
          <p:nvPr>
            <p:ph idx="1"/>
          </p:nvPr>
        </p:nvSpPr>
        <p:spPr>
          <a:xfrm>
            <a:off x="203201" y="1068780"/>
            <a:ext cx="11785600" cy="5495709"/>
          </a:xfrm>
        </p:spPr>
        <p:txBody>
          <a:bodyPr>
            <a:normAutofit fontScale="85000" lnSpcReduction="10000"/>
          </a:bodyPr>
          <a:lstStyle/>
          <a:p>
            <a:pPr marL="0" indent="0">
              <a:buNone/>
            </a:pPr>
            <a:r>
              <a:rPr lang="it-IT" b="1" dirty="0"/>
              <a:t>PNRR</a:t>
            </a:r>
          </a:p>
          <a:p>
            <a:pPr marL="0" indent="0">
              <a:buNone/>
            </a:pPr>
            <a:r>
              <a:rPr lang="it-IT" dirty="0"/>
              <a:t>Rassegna  dei Bandi e Avvisi  di interesse per  la </a:t>
            </a:r>
            <a:r>
              <a:rPr lang="it-IT" dirty="0" err="1"/>
              <a:t>ri</a:t>
            </a:r>
            <a:r>
              <a:rPr lang="it-IT" dirty="0"/>
              <a:t>-funzionalizzazione ed utilizzo dei beni confiscati e delle  Misure e Investimenti di interesse per gli Enti Locali</a:t>
            </a:r>
          </a:p>
          <a:p>
            <a:pPr marL="0" indent="0">
              <a:buNone/>
            </a:pPr>
            <a:endParaRPr lang="it-IT" dirty="0"/>
          </a:p>
          <a:p>
            <a:pPr marL="0" indent="0">
              <a:buNone/>
            </a:pPr>
            <a:r>
              <a:rPr lang="it-IT" b="1" dirty="0"/>
              <a:t>FAQ</a:t>
            </a:r>
          </a:p>
          <a:p>
            <a:pPr marL="0" indent="0">
              <a:buNone/>
            </a:pPr>
            <a:r>
              <a:rPr lang="it-IT" dirty="0"/>
              <a:t>I Comuni possono rivolgere quesiti e proporre approfondimenti relativi alle competenze dell’Agenzia sulle procedure di sequestro e confisca, nonché di destinazione e riuso dei beni, utilizzando il seguente indirizzo di posta elettronica: </a:t>
            </a:r>
            <a:r>
              <a:rPr lang="it-IT" dirty="0">
                <a:hlinkClick r:id="rId2"/>
              </a:rPr>
              <a:t>supportoaicomuni@anbsc.it</a:t>
            </a:r>
            <a:endParaRPr lang="it-IT" dirty="0"/>
          </a:p>
          <a:p>
            <a:pPr marL="0" indent="0">
              <a:buNone/>
            </a:pPr>
            <a:br>
              <a:rPr lang="it-IT" dirty="0"/>
            </a:br>
            <a:br>
              <a:rPr lang="it-IT" dirty="0"/>
            </a:br>
            <a:r>
              <a:rPr lang="it-IT" b="1" dirty="0"/>
              <a:t>Best </a:t>
            </a:r>
            <a:r>
              <a:rPr lang="it-IT" b="1" dirty="0" err="1"/>
              <a:t>practices</a:t>
            </a:r>
            <a:endParaRPr lang="it-IT" b="1" dirty="0"/>
          </a:p>
          <a:p>
            <a:pPr marL="0" indent="0">
              <a:buNone/>
            </a:pPr>
            <a:r>
              <a:rPr lang="it-IT" dirty="0"/>
              <a:t>Notizie e informazioni su buone pratiche di valorizzazione e gestione dei beni confiscati </a:t>
            </a:r>
          </a:p>
          <a:p>
            <a:pPr marL="0" indent="0">
              <a:buNone/>
            </a:pPr>
            <a:br>
              <a:rPr lang="it-IT" sz="4400" dirty="0"/>
            </a:br>
            <a:endParaRPr lang="it-IT" sz="4400" dirty="0"/>
          </a:p>
          <a:p>
            <a:pPr marL="0" indent="0">
              <a:buNone/>
            </a:pPr>
            <a:endParaRPr lang="it-IT" sz="2000" dirty="0"/>
          </a:p>
          <a:p>
            <a:pPr marL="0" indent="0" algn="just">
              <a:buNone/>
            </a:pPr>
            <a:endParaRPr lang="it-IT" sz="2400" dirty="0"/>
          </a:p>
          <a:p>
            <a:pPr marL="0" indent="0">
              <a:buNone/>
            </a:pPr>
            <a:endParaRPr lang="it-IT" sz="2600" dirty="0"/>
          </a:p>
          <a:p>
            <a:endParaRPr lang="it-IT" sz="2400" dirty="0"/>
          </a:p>
          <a:p>
            <a:pPr marL="0" indent="0" algn="just">
              <a:buNone/>
            </a:pPr>
            <a:endParaRPr lang="it-IT" sz="2400" dirty="0"/>
          </a:p>
        </p:txBody>
      </p:sp>
    </p:spTree>
    <p:extLst>
      <p:ext uri="{BB962C8B-B14F-4D97-AF65-F5344CB8AC3E}">
        <p14:creationId xmlns:p14="http://schemas.microsoft.com/office/powerpoint/2010/main" val="252068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0EDD5-70B4-5D4E-86D4-EF7CA95B3663}"/>
              </a:ext>
            </a:extLst>
          </p:cNvPr>
          <p:cNvSpPr>
            <a:spLocks noGrp="1"/>
          </p:cNvSpPr>
          <p:nvPr>
            <p:ph type="title"/>
          </p:nvPr>
        </p:nvSpPr>
        <p:spPr>
          <a:xfrm>
            <a:off x="217714" y="412627"/>
            <a:ext cx="11685320" cy="964911"/>
          </a:xfrm>
        </p:spPr>
        <p:txBody>
          <a:bodyPr>
            <a:normAutofit/>
          </a:bodyPr>
          <a:lstStyle/>
          <a:p>
            <a:r>
              <a:rPr lang="it-IT" sz="2800" b="1" dirty="0">
                <a:solidFill>
                  <a:srgbClr val="FF0000"/>
                </a:solidFill>
              </a:rPr>
              <a:t>Risorse finanziarie delle politiche di coesione per il periodo di programmazione 2021-2027</a:t>
            </a:r>
          </a:p>
        </p:txBody>
      </p:sp>
      <p:pic>
        <p:nvPicPr>
          <p:cNvPr id="5" name="Segnaposto contenuto 4">
            <a:extLst>
              <a:ext uri="{FF2B5EF4-FFF2-40B4-BE49-F238E27FC236}">
                <a16:creationId xmlns:a16="http://schemas.microsoft.com/office/drawing/2014/main" id="{2FBDB3E1-DF2D-CC41-B28C-BC1E7A0BE946}"/>
              </a:ext>
            </a:extLst>
          </p:cNvPr>
          <p:cNvPicPr>
            <a:picLocks noGrp="1" noChangeAspect="1"/>
          </p:cNvPicPr>
          <p:nvPr>
            <p:ph idx="1"/>
          </p:nvPr>
        </p:nvPicPr>
        <p:blipFill>
          <a:blip r:embed="rId2"/>
          <a:stretch>
            <a:fillRect/>
          </a:stretch>
        </p:blipFill>
        <p:spPr>
          <a:xfrm>
            <a:off x="126242" y="1548581"/>
            <a:ext cx="11878187" cy="4896792"/>
          </a:xfrm>
          <a:prstGeom prst="rect">
            <a:avLst/>
          </a:prstGeom>
        </p:spPr>
      </p:pic>
    </p:spTree>
    <p:extLst>
      <p:ext uri="{BB962C8B-B14F-4D97-AF65-F5344CB8AC3E}">
        <p14:creationId xmlns:p14="http://schemas.microsoft.com/office/powerpoint/2010/main" val="396269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Inclusione e lotta alla povertà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fontScale="62500" lnSpcReduction="20000"/>
          </a:bodyPr>
          <a:lstStyle/>
          <a:p>
            <a:pPr marL="0" indent="0" algn="just">
              <a:buNone/>
            </a:pPr>
            <a:r>
              <a:rPr lang="it-IT" sz="2900" b="1" dirty="0">
                <a:solidFill>
                  <a:srgbClr val="1C2024"/>
                </a:solidFill>
                <a:effectLst/>
                <a:ea typeface="Times New Roman" panose="02020603050405020304" pitchFamily="18" charset="0"/>
              </a:rPr>
              <a:t>Il Programma Nazionale Inclusione e lotta alla povertà 2021-2027</a:t>
            </a:r>
            <a:r>
              <a:rPr lang="it-IT" sz="2900" dirty="0">
                <a:solidFill>
                  <a:srgbClr val="1C2024"/>
                </a:solidFill>
                <a:effectLst/>
                <a:ea typeface="Times New Roman" panose="02020603050405020304" pitchFamily="18" charset="0"/>
              </a:rPr>
              <a:t>, </a:t>
            </a:r>
            <a:r>
              <a:rPr lang="it-IT" sz="2900" i="1" dirty="0">
                <a:solidFill>
                  <a:srgbClr val="1C2024"/>
                </a:solidFill>
                <a:effectLst/>
                <a:ea typeface="Times New Roman" panose="02020603050405020304" pitchFamily="18" charset="0"/>
              </a:rPr>
              <a:t>a titolarità del Ministero del Lavoro e delle Politiche sociali</a:t>
            </a:r>
            <a:r>
              <a:rPr lang="it-IT" sz="2900" dirty="0">
                <a:solidFill>
                  <a:srgbClr val="1C2024"/>
                </a:solidFill>
                <a:effectLst/>
                <a:ea typeface="Times New Roman" panose="02020603050405020304" pitchFamily="18" charset="0"/>
              </a:rPr>
              <a:t>, prevede misure riguardanti gli </a:t>
            </a:r>
            <a:r>
              <a:rPr lang="it-IT" sz="2900" dirty="0">
                <a:effectLst/>
                <a:ea typeface="Times New Roman" panose="02020603050405020304" pitchFamily="18" charset="0"/>
              </a:rPr>
              <a:t>alloggi e servizi di assistenza sociale correlati. </a:t>
            </a:r>
          </a:p>
          <a:p>
            <a:pPr marL="0" indent="0">
              <a:buNone/>
            </a:pPr>
            <a:r>
              <a:rPr lang="it-IT" sz="2900" b="1" dirty="0">
                <a:effectLst/>
                <a:ea typeface="Calibri" panose="020F0502020204030204" pitchFamily="34" charset="0"/>
                <a:cs typeface="Calibri" panose="020F0502020204030204" pitchFamily="34" charset="0"/>
              </a:rPr>
              <a:t>Operazioni pianificate di importanza strategica : percorsi di adattamento degli spazi per favorire l’autonomia di persone con disabilità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a:effectLst/>
                <a:ea typeface="Calibri" panose="020F0502020204030204" pitchFamily="34" charset="0"/>
                <a:cs typeface="Calibri" panose="020F0502020204030204" pitchFamily="34" charset="0"/>
              </a:rPr>
              <a:t>Data inizio</a:t>
            </a:r>
            <a:r>
              <a:rPr lang="it-IT" sz="2900" dirty="0">
                <a:effectLst/>
                <a:ea typeface="Calibri" panose="020F0502020204030204" pitchFamily="34" charset="0"/>
                <a:cs typeface="Calibri" panose="020F0502020204030204" pitchFamily="34" charset="0"/>
              </a:rPr>
              <a:t>: Attivazione nel secondo semestre 2023 - Data fine: Dicembre 2028.  Budget previsto: 40 </a:t>
            </a:r>
            <a:r>
              <a:rPr lang="it-IT" sz="2900" dirty="0" err="1">
                <a:effectLst/>
                <a:ea typeface="Calibri" panose="020F0502020204030204" pitchFamily="34" charset="0"/>
                <a:cs typeface="Calibri" panose="020F0502020204030204" pitchFamily="34" charset="0"/>
              </a:rPr>
              <a:t>Meuro</a:t>
            </a:r>
            <a:r>
              <a:rPr lang="it-IT" sz="2900" dirty="0">
                <a:effectLst/>
                <a:ea typeface="Calibri" panose="020F0502020204030204" pitchFamily="34" charset="0"/>
                <a:cs typeface="Calibri" panose="020F0502020204030204" pitchFamily="34" charset="0"/>
              </a:rPr>
              <a:t> </a:t>
            </a:r>
            <a:endParaRPr lang="it-IT" sz="2900" dirty="0">
              <a:effectLst/>
              <a:ea typeface="Calibri" panose="020F0502020204030204" pitchFamily="34" charset="0"/>
              <a:cs typeface="Times New Roman" panose="02020603050405020304" pitchFamily="18" charset="0"/>
            </a:endParaRPr>
          </a:p>
          <a:p>
            <a:pPr marL="0" indent="0">
              <a:buNone/>
            </a:pPr>
            <a:r>
              <a:rPr lang="it-IT" sz="2900" b="1" dirty="0" err="1">
                <a:effectLst/>
                <a:ea typeface="Calibri" panose="020F0502020204030204" pitchFamily="34" charset="0"/>
                <a:cs typeface="Times New Roman" panose="02020603050405020304" pitchFamily="18" charset="0"/>
              </a:rPr>
              <a:t>Priorita</a:t>
            </a:r>
            <a:r>
              <a:rPr lang="it-IT" sz="2900" b="1" dirty="0">
                <a:effectLst/>
                <a:ea typeface="Calibri" panose="020F0502020204030204" pitchFamily="34" charset="0"/>
                <a:cs typeface="Times New Roman" panose="02020603050405020304" pitchFamily="18" charset="0"/>
              </a:rPr>
              <a:t>̀ 4. Interventi Infrastrutturali per l'inclusione socio-economica - Obiettivo specifico: RSO4.3 </a:t>
            </a:r>
            <a:endParaRPr lang="it-IT" sz="2900" dirty="0">
              <a:effectLst/>
              <a:ea typeface="Calibri" panose="020F0502020204030204" pitchFamily="34" charset="0"/>
              <a:cs typeface="Times New Roman" panose="02020603050405020304" pitchFamily="18" charset="0"/>
            </a:endParaRPr>
          </a:p>
          <a:p>
            <a:pPr marL="0" indent="0">
              <a:buNone/>
            </a:pPr>
            <a:r>
              <a:rPr lang="it-IT" sz="2900" dirty="0">
                <a:effectLst/>
                <a:ea typeface="Times New Roman" panose="02020603050405020304" pitchFamily="18" charset="0"/>
                <a:cs typeface="Times New Roman" panose="02020603050405020304" pitchFamily="18" charset="0"/>
              </a:rPr>
              <a:t>Gli interventi previsti riguarderanno:</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Calibri" panose="020F0502020204030204" pitchFamily="34" charset="0"/>
                <a:cs typeface="Times New Roman" panose="02020603050405020304" pitchFamily="18" charset="0"/>
              </a:rPr>
              <a:t>Interventi infrastrutturali a favore dell’autonomia delle persone non autosufficienti</a:t>
            </a:r>
            <a:r>
              <a:rPr lang="it-IT" sz="2900" dirty="0">
                <a:effectLst/>
                <a:ea typeface="Calibri" panose="020F0502020204030204" pitchFamily="34" charset="0"/>
                <a:cs typeface="Times New Roman" panose="02020603050405020304" pitchFamily="18" charset="0"/>
              </a:rPr>
              <a:t>, con particolare riferimento alle persone anziane: riconversione e ristrutturazione di immobili, attraverso strutture alloggiative e dotazioni strumentali innovative (servizi accessori), </a:t>
            </a:r>
            <a:r>
              <a:rPr lang="it-IT" sz="2900" dirty="0">
                <a:effectLst/>
                <a:ea typeface="Times New Roman" panose="02020603050405020304" pitchFamily="18" charset="0"/>
                <a:cs typeface="Times New Roman" panose="02020603050405020304" pitchFamily="18" charset="0"/>
              </a:rPr>
              <a:t>creazione di soluzioni diffuse sul territorio destinate a individui o piccoli gruppi, anche attraverso il coinvolgimento di enti pubblici e/o privati</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first </a:t>
            </a:r>
            <a:r>
              <a:rPr lang="it-IT" sz="2900" dirty="0">
                <a:effectLst/>
                <a:ea typeface="Times New Roman" panose="02020603050405020304" pitchFamily="18" charset="0"/>
                <a:cs typeface="Times New Roman" panose="02020603050405020304" pitchFamily="18" charset="0"/>
              </a:rPr>
              <a:t>per il contrasto alla grave emarginazione adulta e alla condizione dei senza dimora e interventi di </a:t>
            </a:r>
            <a:r>
              <a:rPr lang="it-IT" sz="2900" b="1" i="1" dirty="0" err="1">
                <a:effectLst/>
                <a:ea typeface="Times New Roman" panose="02020603050405020304" pitchFamily="18" charset="0"/>
                <a:cs typeface="Times New Roman" panose="02020603050405020304" pitchFamily="18" charset="0"/>
              </a:rPr>
              <a:t>housing</a:t>
            </a:r>
            <a:r>
              <a:rPr lang="it-IT" sz="2900" b="1" i="1" dirty="0">
                <a:effectLst/>
                <a:ea typeface="Times New Roman" panose="02020603050405020304" pitchFamily="18" charset="0"/>
                <a:cs typeface="Times New Roman" panose="02020603050405020304" pitchFamily="18" charset="0"/>
              </a:rPr>
              <a:t> temporaneo </a:t>
            </a:r>
            <a:r>
              <a:rPr lang="it-IT" sz="2900" dirty="0">
                <a:effectLst/>
                <a:ea typeface="Times New Roman" panose="02020603050405020304" pitchFamily="18" charset="0"/>
                <a:cs typeface="Times New Roman" panose="02020603050405020304" pitchFamily="18" charset="0"/>
              </a:rPr>
              <a:t>per situazioni di emergenza </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b="1" dirty="0">
                <a:effectLst/>
                <a:ea typeface="Times New Roman" panose="02020603050405020304" pitchFamily="18" charset="0"/>
                <a:cs typeface="Times New Roman" panose="02020603050405020304" pitchFamily="18" charset="0"/>
              </a:rPr>
              <a:t>Interventi di riqualificazione di immobili da adibire ad assistenza alloggiativa di ampio respiro</a:t>
            </a:r>
            <a:r>
              <a:rPr lang="it-IT" sz="2900" dirty="0">
                <a:effectLst/>
                <a:ea typeface="Times New Roman" panose="02020603050405020304" pitchFamily="18" charset="0"/>
                <a:cs typeface="Times New Roman" panose="02020603050405020304" pitchFamily="18" charset="0"/>
              </a:rPr>
              <a:t>, per i nuclei familiari in difficoltà estrema che non possono immediatamente accedere all'edilizia residenziale pubblica e che necessitino di una presa in carico continuativa</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Costituzione e potenziamento di </a:t>
            </a:r>
            <a:r>
              <a:rPr lang="it-IT" sz="2900" b="1" dirty="0">
                <a:effectLst/>
                <a:ea typeface="Times New Roman" panose="02020603050405020304" pitchFamily="18" charset="0"/>
                <a:cs typeface="Times New Roman" panose="02020603050405020304" pitchFamily="18" charset="0"/>
              </a:rPr>
              <a:t>Centri di servizio per il contrasto alla </a:t>
            </a:r>
            <a:r>
              <a:rPr lang="it-IT" sz="2900" b="1" dirty="0" err="1">
                <a:effectLst/>
                <a:ea typeface="Times New Roman" panose="02020603050405020304" pitchFamily="18" charset="0"/>
                <a:cs typeface="Times New Roman" panose="02020603050405020304" pitchFamily="18" charset="0"/>
              </a:rPr>
              <a:t>poverta</a:t>
            </a:r>
            <a:r>
              <a:rPr lang="it-IT" sz="2900" b="1" dirty="0">
                <a:effectLst/>
                <a:ea typeface="Times New Roman" panose="02020603050405020304" pitchFamily="18" charset="0"/>
                <a:cs typeface="Times New Roman" panose="02020603050405020304" pitchFamily="18" charset="0"/>
              </a:rPr>
              <a:t>̀ a livello territoriale</a:t>
            </a:r>
            <a:r>
              <a:rPr lang="it-IT" sz="2900" dirty="0">
                <a:effectLst/>
                <a:ea typeface="Times New Roman" panose="02020603050405020304" pitchFamily="18" charset="0"/>
                <a:cs typeface="Times New Roman" panose="02020603050405020304" pitchFamily="18" charset="0"/>
              </a:rPr>
              <a:t>, per l’accoglienza di breve e brevissimo periodo: presidio sociale, di ristorazione, di domiciliazione (rafforzamento del sistema di accoglienza per le persone e i nuclei familiari in condizione di elevata </a:t>
            </a:r>
            <a:r>
              <a:rPr lang="it-IT" sz="2900" dirty="0" err="1">
                <a:effectLst/>
                <a:ea typeface="Times New Roman" panose="02020603050405020304" pitchFamily="18" charset="0"/>
                <a:cs typeface="Times New Roman" panose="02020603050405020304" pitchFamily="18" charset="0"/>
              </a:rPr>
              <a:t>marginalita</a:t>
            </a:r>
            <a:r>
              <a:rPr lang="it-IT" sz="2900" dirty="0">
                <a:effectLst/>
                <a:ea typeface="Times New Roman" panose="02020603050405020304" pitchFamily="18" charset="0"/>
                <a:cs typeface="Times New Roman" panose="02020603050405020304" pitchFamily="18" charset="0"/>
              </a:rPr>
              <a:t>̀ sociale)</a:t>
            </a:r>
            <a:endParaRPr lang="it-IT" sz="2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
              <a:tabLst>
                <a:tab pos="180340" algn="ctr"/>
              </a:tabLst>
            </a:pPr>
            <a:r>
              <a:rPr lang="it-IT" sz="2900" dirty="0">
                <a:effectLst/>
                <a:ea typeface="Times New Roman" panose="02020603050405020304" pitchFamily="18" charset="0"/>
                <a:cs typeface="Times New Roman" panose="02020603050405020304" pitchFamily="18" charset="0"/>
              </a:rPr>
              <a:t>Interventi di riqualificazione degli insediamenti e di </a:t>
            </a:r>
            <a:r>
              <a:rPr lang="it-IT" sz="2900" b="1" dirty="0">
                <a:effectLst/>
                <a:ea typeface="Times New Roman" panose="02020603050405020304" pitchFamily="18" charset="0"/>
                <a:cs typeface="Times New Roman" panose="02020603050405020304" pitchFamily="18" charset="0"/>
              </a:rPr>
              <a:t>pianificazione/attuazione di soluzioni alloggiative dignitose, in collaborazione con gli enti locali</a:t>
            </a:r>
            <a:r>
              <a:rPr lang="it-IT" sz="2900" dirty="0">
                <a:effectLst/>
                <a:ea typeface="Times New Roman" panose="02020603050405020304" pitchFamily="18" charset="0"/>
                <a:cs typeface="Times New Roman" panose="02020603050405020304" pitchFamily="18" charset="0"/>
              </a:rPr>
              <a:t> e mediante l’attivazione di percorsi di integrazione alloggiativa per coloro che si muovono sul territorio italiano in base alla </a:t>
            </a:r>
            <a:r>
              <a:rPr lang="it-IT" sz="2900" dirty="0" err="1">
                <a:effectLst/>
                <a:ea typeface="Times New Roman" panose="02020603050405020304" pitchFamily="18" charset="0"/>
                <a:cs typeface="Times New Roman" panose="02020603050405020304" pitchFamily="18" charset="0"/>
              </a:rPr>
              <a:t>stagionalita</a:t>
            </a:r>
            <a:r>
              <a:rPr lang="it-IT" sz="2900" dirty="0">
                <a:effectLst/>
                <a:ea typeface="Times New Roman" panose="02020603050405020304" pitchFamily="18" charset="0"/>
                <a:cs typeface="Times New Roman" panose="02020603050405020304" pitchFamily="18" charset="0"/>
              </a:rPr>
              <a:t>̀ delle colture. </a:t>
            </a: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002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2DFF7-E303-9A44-8A8D-6E1231DFDB09}"/>
              </a:ext>
            </a:extLst>
          </p:cNvPr>
          <p:cNvSpPr>
            <a:spLocks noGrp="1"/>
          </p:cNvSpPr>
          <p:nvPr>
            <p:ph type="title"/>
          </p:nvPr>
        </p:nvSpPr>
        <p:spPr>
          <a:xfrm>
            <a:off x="467833" y="290698"/>
            <a:ext cx="10782300" cy="690386"/>
          </a:xfrm>
        </p:spPr>
        <p:txBody>
          <a:bodyPr>
            <a:normAutofit/>
          </a:bodyPr>
          <a:lstStyle/>
          <a:p>
            <a:r>
              <a:rPr lang="it-IT" sz="2800" b="1" dirty="0">
                <a:solidFill>
                  <a:srgbClr val="FF0000"/>
                </a:solidFill>
                <a:effectLst/>
                <a:ea typeface="Times New Roman" panose="02020603050405020304" pitchFamily="18" charset="0"/>
                <a:cs typeface="Times New Roman" panose="02020603050405020304" pitchFamily="18" charset="0"/>
              </a:rPr>
              <a:t>Programma </a:t>
            </a:r>
            <a:r>
              <a:rPr lang="it-IT" sz="2800" b="1" dirty="0">
                <a:solidFill>
                  <a:srgbClr val="FF0000"/>
                </a:solidFill>
                <a:effectLst/>
                <a:ea typeface="Times New Roman" panose="02020603050405020304" pitchFamily="18" charset="0"/>
              </a:rPr>
              <a:t>Nazionale Metro plus e Città medie Sud 2021-2027</a:t>
            </a:r>
            <a:endParaRPr lang="it-IT" sz="2800" b="1" dirty="0">
              <a:solidFill>
                <a:srgbClr val="FF0000"/>
              </a:solidFill>
            </a:endParaRPr>
          </a:p>
        </p:txBody>
      </p:sp>
      <p:sp>
        <p:nvSpPr>
          <p:cNvPr id="3" name="Segnaposto contenuto 2">
            <a:extLst>
              <a:ext uri="{FF2B5EF4-FFF2-40B4-BE49-F238E27FC236}">
                <a16:creationId xmlns:a16="http://schemas.microsoft.com/office/drawing/2014/main" id="{0B01FD9A-86BF-834A-AEBA-555B067BEB81}"/>
              </a:ext>
            </a:extLst>
          </p:cNvPr>
          <p:cNvSpPr>
            <a:spLocks noGrp="1"/>
          </p:cNvSpPr>
          <p:nvPr>
            <p:ph idx="1"/>
          </p:nvPr>
        </p:nvSpPr>
        <p:spPr>
          <a:xfrm>
            <a:off x="467833" y="1055512"/>
            <a:ext cx="11249246" cy="5511790"/>
          </a:xfrm>
        </p:spPr>
        <p:txBody>
          <a:bodyPr>
            <a:normAutofit/>
          </a:bodyPr>
          <a:lstStyle/>
          <a:p>
            <a:pPr marL="0" indent="0" algn="just">
              <a:spcAft>
                <a:spcPts val="900"/>
              </a:spcAft>
              <a:buNone/>
            </a:pPr>
            <a:r>
              <a:rPr lang="it-IT" sz="1800" b="1" dirty="0">
                <a:effectLst/>
                <a:latin typeface="Calibri" panose="020F0502020204030204" pitchFamily="34" charset="0"/>
                <a:ea typeface="Times New Roman" panose="02020603050405020304" pitchFamily="18" charset="0"/>
                <a:cs typeface="Calibri" panose="020F0502020204030204" pitchFamily="34" charset="0"/>
              </a:rPr>
              <a:t>Alle città metropolitane sono dedicate azioni specifiche previste nelle priorità 4 e 7 di interesse per la </a:t>
            </a:r>
            <a:r>
              <a:rPr lang="it-IT" sz="1800" b="1" dirty="0" err="1">
                <a:effectLst/>
                <a:latin typeface="Calibri" panose="020F0502020204030204" pitchFamily="34" charset="0"/>
                <a:ea typeface="Times New Roman" panose="02020603050405020304" pitchFamily="18" charset="0"/>
                <a:cs typeface="Calibri" panose="020F0502020204030204" pitchFamily="34" charset="0"/>
              </a:rPr>
              <a:t>ri</a:t>
            </a:r>
            <a:r>
              <a:rPr lang="it-IT" sz="1800" b="1" dirty="0">
                <a:effectLst/>
                <a:latin typeface="Calibri" panose="020F0502020204030204" pitchFamily="34" charset="0"/>
                <a:ea typeface="Times New Roman" panose="02020603050405020304" pitchFamily="18" charset="0"/>
                <a:cs typeface="Calibri" panose="020F0502020204030204" pitchFamily="34" charset="0"/>
              </a:rPr>
              <a:t>-funzionalizzazione di immobili confiscati.</a:t>
            </a:r>
            <a:r>
              <a:rPr lang="it-IT" sz="1800" dirty="0">
                <a:effectLst/>
                <a:latin typeface="Calibri" panose="020F0502020204030204" pitchFamily="34" charset="0"/>
                <a:ea typeface="Times New Roman" panose="02020603050405020304" pitchFamily="18" charset="0"/>
                <a:cs typeface="Calibri" panose="020F0502020204030204" pitchFamily="34" charset="0"/>
              </a:rPr>
              <a:t> </a:t>
            </a:r>
            <a:r>
              <a:rPr lang="it-IT" sz="1800" b="1" dirty="0">
                <a:effectLst/>
                <a:latin typeface="Calibri" panose="020F0502020204030204" pitchFamily="34" charset="0"/>
                <a:ea typeface="Times New Roman" panose="02020603050405020304" pitchFamily="18" charset="0"/>
                <a:cs typeface="Calibri" panose="020F0502020204030204" pitchFamily="34" charset="0"/>
              </a:rPr>
              <a:t>In particolare per i territori della Città Metropolitana di Genova </a:t>
            </a:r>
            <a:r>
              <a:rPr lang="it-IT" sz="1800" dirty="0">
                <a:effectLst/>
                <a:latin typeface="Calibri" panose="020F0502020204030204" pitchFamily="34" charset="0"/>
                <a:ea typeface="Times New Roman" panose="02020603050405020304" pitchFamily="18" charset="0"/>
                <a:cs typeface="Calibri" panose="020F0502020204030204" pitchFamily="34" charset="0"/>
              </a:rPr>
              <a:t>si richiama di seguito quanto previsto dalla Priorità 7:</a:t>
            </a: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Aft>
                <a:spcPts val="900"/>
              </a:spcAft>
              <a:buNone/>
            </a:pPr>
            <a:r>
              <a:rPr lang="it-IT" sz="1800" b="1" i="1" dirty="0">
                <a:effectLst/>
                <a:ea typeface="Times New Roman" panose="02020603050405020304" pitchFamily="18" charset="0"/>
                <a:cs typeface="Times New Roman" panose="02020603050405020304" pitchFamily="18" charset="0"/>
              </a:rPr>
              <a:t>RSO5.1. Promuovere lo sviluppo sociale, economico e ambientale integrato e inclusivo, la cultura, il patrimonio naturale, il turismo sostenibile e la sicurezza nelle aree urbane </a:t>
            </a:r>
          </a:p>
          <a:p>
            <a:pPr marL="0" indent="0" algn="just">
              <a:spcAft>
                <a:spcPts val="900"/>
              </a:spcAft>
              <a:buNone/>
            </a:pPr>
            <a:r>
              <a:rPr lang="it-IT" sz="1800" dirty="0">
                <a:effectLst/>
                <a:ea typeface="Times New Roman" panose="02020603050405020304" pitchFamily="18" charset="0"/>
                <a:cs typeface="Times New Roman" panose="02020603050405020304" pitchFamily="18" charset="0"/>
              </a:rPr>
              <a:t>Interventi dedicati alle tematiche dell’ OP5 ovvero riqualificazione materiale e aumento della sicurezza degli spazi pubblici. </a:t>
            </a:r>
            <a:r>
              <a:rPr lang="it-IT" sz="1800" dirty="0">
                <a:effectLst/>
                <a:ea typeface="Times New Roman" panose="02020603050405020304" pitchFamily="18" charset="0"/>
              </a:rPr>
              <a:t>L’</a:t>
            </a:r>
            <a:r>
              <a:rPr lang="it-IT" sz="1800" dirty="0" err="1">
                <a:effectLst/>
                <a:ea typeface="Times New Roman" panose="02020603050405020304" pitchFamily="18" charset="0"/>
              </a:rPr>
              <a:t>attivita</a:t>
            </a:r>
            <a:r>
              <a:rPr lang="it-IT" sz="1800" dirty="0">
                <a:effectLst/>
                <a:ea typeface="Times New Roman" panose="02020603050405020304" pitchFamily="18" charset="0"/>
              </a:rPr>
              <a:t>̀ riguarda il miglioramento dell’uso da parte delle </a:t>
            </a:r>
            <a:r>
              <a:rPr lang="it-IT" sz="1800" dirty="0" err="1">
                <a:effectLst/>
                <a:ea typeface="Times New Roman" panose="02020603050405020304" pitchFamily="18" charset="0"/>
              </a:rPr>
              <a:t>comunita</a:t>
            </a:r>
            <a:r>
              <a:rPr lang="it-IT" sz="1800" dirty="0">
                <a:effectLst/>
                <a:ea typeface="Times New Roman" panose="02020603050405020304" pitchFamily="18" charset="0"/>
              </a:rPr>
              <a:t>̀ locali del patrimonio culturale urbano consolidato e da consolidare:  </a:t>
            </a:r>
            <a:r>
              <a:rPr lang="it-IT" sz="1800" b="1" i="1" dirty="0">
                <a:effectLst/>
                <a:ea typeface="Times New Roman" panose="02020603050405020304" pitchFamily="18" charset="0"/>
              </a:rPr>
              <a:t>spazi e manufatti pubblici o di interesse collettivo, anche dismessi e/o sottoutilizzati, ma a forte </a:t>
            </a:r>
            <a:r>
              <a:rPr lang="it-IT" sz="1800" b="1" i="1" dirty="0" err="1">
                <a:effectLst/>
                <a:ea typeface="Times New Roman" panose="02020603050405020304" pitchFamily="18" charset="0"/>
              </a:rPr>
              <a:t>identita</a:t>
            </a:r>
            <a:r>
              <a:rPr lang="it-IT" sz="1800" b="1" i="1" dirty="0">
                <a:effectLst/>
                <a:ea typeface="Times New Roman" panose="02020603050405020304" pitchFamily="18" charset="0"/>
              </a:rPr>
              <a:t>̀ a livello locale e urbano, attraverso interventi mirati di recupero dei luoghi in forma collaborativa per </a:t>
            </a:r>
            <a:r>
              <a:rPr lang="it-IT" sz="1800" b="1" i="1" dirty="0" err="1">
                <a:effectLst/>
                <a:ea typeface="Times New Roman" panose="02020603050405020304" pitchFamily="18" charset="0"/>
              </a:rPr>
              <a:t>attivita</a:t>
            </a:r>
            <a:r>
              <a:rPr lang="it-IT" sz="1800" b="1" i="1" dirty="0">
                <a:effectLst/>
                <a:ea typeface="Times New Roman" panose="02020603050405020304" pitchFamily="18" charset="0"/>
              </a:rPr>
              <a:t>̀ culturali e sociali finalizzate a creare nuove </a:t>
            </a:r>
            <a:r>
              <a:rPr lang="it-IT" sz="1800" b="1" i="1" dirty="0" err="1">
                <a:effectLst/>
                <a:ea typeface="Times New Roman" panose="02020603050405020304" pitchFamily="18" charset="0"/>
              </a:rPr>
              <a:t>centralita</a:t>
            </a:r>
            <a:r>
              <a:rPr lang="it-IT" sz="1800" b="1" i="1" dirty="0">
                <a:effectLst/>
                <a:ea typeface="Times New Roman" panose="02020603050405020304" pitchFamily="18" charset="0"/>
              </a:rPr>
              <a:t>̀</a:t>
            </a:r>
            <a:r>
              <a:rPr lang="it-IT" sz="1800" dirty="0">
                <a:effectLst/>
                <a:ea typeface="Times New Roman" panose="02020603050405020304" pitchFamily="18" charset="0"/>
              </a:rPr>
              <a:t>.</a:t>
            </a:r>
          </a:p>
          <a:p>
            <a:pPr marL="0" indent="0">
              <a:buNone/>
            </a:pPr>
            <a:r>
              <a:rPr lang="it-IT" sz="1800" b="1" dirty="0">
                <a:effectLst/>
                <a:ea typeface="Times New Roman" panose="02020603050405020304" pitchFamily="18" charset="0"/>
              </a:rPr>
              <a:t>Progetti di territorio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a:t>
            </a:r>
            <a:r>
              <a:rPr lang="it-IT" sz="1800" dirty="0">
                <a:effectLst/>
                <a:ea typeface="Calibri" panose="020F0502020204030204" pitchFamily="34" charset="0"/>
                <a:cs typeface="Times New Roman" panose="02020603050405020304" pitchFamily="18" charset="0"/>
              </a:rPr>
              <a:t>Questa tipologia di intervento promuove la rigenerazione integrata di aree “bersaglio”, centrali o periferiche, contemplando sia la riqualificazione fisica dell’ambiente costruito e naturale attraverso il recupero degli spazi degradati, sia azioni immateriali e servizi ritenuti necessari per affrontare le problematiche della specifica area (</a:t>
            </a:r>
            <a:r>
              <a:rPr lang="it-IT" sz="1800" dirty="0" err="1">
                <a:effectLst/>
                <a:ea typeface="Calibri" panose="020F0502020204030204" pitchFamily="34" charset="0"/>
                <a:cs typeface="Times New Roman" panose="02020603050405020304" pitchFamily="18" charset="0"/>
              </a:rPr>
              <a:t>place-based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tenendo in considerazione le </a:t>
            </a:r>
            <a:r>
              <a:rPr lang="it-IT" sz="1800" dirty="0" err="1">
                <a:effectLst/>
                <a:ea typeface="Calibri" panose="020F0502020204030204" pitchFamily="34" charset="0"/>
                <a:cs typeface="Times New Roman" panose="02020603050405020304" pitchFamily="18" charset="0"/>
              </a:rPr>
              <a:t>specificita</a:t>
            </a:r>
            <a:r>
              <a:rPr lang="it-IT" sz="1800" dirty="0">
                <a:effectLst/>
                <a:ea typeface="Calibri" panose="020F0502020204030204" pitchFamily="34" charset="0"/>
                <a:cs typeface="Times New Roman" panose="02020603050405020304" pitchFamily="18" charset="0"/>
              </a:rPr>
              <a:t>̀ locali (</a:t>
            </a:r>
            <a:r>
              <a:rPr lang="it-IT" sz="1800" dirty="0" err="1">
                <a:effectLst/>
                <a:ea typeface="Calibri" panose="020F0502020204030204" pitchFamily="34" charset="0"/>
                <a:cs typeface="Times New Roman" panose="02020603050405020304" pitchFamily="18" charset="0"/>
              </a:rPr>
              <a:t>people-oriented</a:t>
            </a:r>
            <a:r>
              <a:rPr lang="it-IT" sz="1800" dirty="0">
                <a:effectLst/>
                <a:ea typeface="Calibri" panose="020F0502020204030204" pitchFamily="34" charset="0"/>
                <a:cs typeface="Times New Roman" panose="02020603050405020304" pitchFamily="18" charset="0"/>
              </a:rPr>
              <a:t> </a:t>
            </a:r>
            <a:r>
              <a:rPr lang="it-IT" sz="1800" dirty="0" err="1">
                <a:effectLst/>
                <a:ea typeface="Calibri" panose="020F0502020204030204" pitchFamily="34" charset="0"/>
                <a:cs typeface="Times New Roman" panose="02020603050405020304" pitchFamily="18" charset="0"/>
              </a:rPr>
              <a:t>approach</a:t>
            </a:r>
            <a:r>
              <a:rPr lang="it-IT" sz="1800" dirty="0">
                <a:effectLst/>
                <a:ea typeface="Calibri" panose="020F0502020204030204" pitchFamily="34" charset="0"/>
                <a:cs typeface="Times New Roman" panose="02020603050405020304" pitchFamily="18" charset="0"/>
              </a:rPr>
              <a:t>). </a:t>
            </a:r>
          </a:p>
          <a:p>
            <a:pPr marL="0" indent="0">
              <a:buNone/>
              <a:tabLst>
                <a:tab pos="180340" algn="ctr"/>
              </a:tabLst>
            </a:pPr>
            <a:r>
              <a:rPr lang="it-IT" sz="1800" b="1" dirty="0">
                <a:effectLst/>
                <a:ea typeface="Times New Roman" panose="02020603050405020304" pitchFamily="18" charset="0"/>
              </a:rPr>
              <a:t>Con i </a:t>
            </a:r>
            <a:r>
              <a:rPr lang="it-IT" sz="1800" b="1" dirty="0" err="1">
                <a:effectLst/>
                <a:ea typeface="Times New Roman" panose="02020603050405020304" pitchFamily="18" charset="0"/>
              </a:rPr>
              <a:t>PdT</a:t>
            </a:r>
            <a:r>
              <a:rPr lang="it-IT" sz="1800" b="1" dirty="0">
                <a:effectLst/>
                <a:ea typeface="Times New Roman" panose="02020603050405020304" pitchFamily="18" charset="0"/>
              </a:rPr>
              <a:t> si può sostenere la gestione collaborativa per il recupero dei beni:</a:t>
            </a:r>
            <a:endParaRPr lang="it-IT" sz="1800" dirty="0">
              <a:effectLst/>
              <a:ea typeface="Times New Roman" panose="02020603050405020304" pitchFamily="18" charset="0"/>
            </a:endParaRPr>
          </a:p>
          <a:p>
            <a:pPr marL="0" indent="0">
              <a:buNone/>
              <a:tabLst>
                <a:tab pos="180340" algn="ctr"/>
              </a:tabLst>
            </a:pPr>
            <a:r>
              <a:rPr lang="it-IT" sz="1800" dirty="0">
                <a:effectLst/>
                <a:ea typeface="Times New Roman" panose="02020603050405020304" pitchFamily="18" charset="0"/>
              </a:rPr>
              <a:t>I progetti di territorio riguardano specifici ambiti di intervento, localizzati all’interno dell’area metropolitana, appositamente individuati dai singoli territori in coerenza con la propria strategia territoriale. </a:t>
            </a:r>
          </a:p>
          <a:p>
            <a:pPr marL="0" lvl="0" indent="0">
              <a:buNone/>
              <a:tabLst>
                <a:tab pos="180340" algn="ctr"/>
              </a:tabLst>
            </a:pPr>
            <a:endParaRPr lang="it-IT" sz="2900" dirty="0">
              <a:effectLst/>
              <a:ea typeface="Calibri" panose="020F0502020204030204" pitchFamily="34" charset="0"/>
              <a:cs typeface="Times New Roman" panose="02020603050405020304" pitchFamily="18" charset="0"/>
            </a:endParaRPr>
          </a:p>
          <a:p>
            <a:endParaRPr lang="it-IT" sz="2200" dirty="0">
              <a:effectLst/>
              <a:ea typeface="Times New Roman" panose="02020603050405020304" pitchFamily="18" charset="0"/>
              <a:cs typeface="Times New Roman" panose="02020603050405020304" pitchFamily="18" charset="0"/>
            </a:endParaRPr>
          </a:p>
          <a:p>
            <a:endParaRPr lang="it-IT" sz="2000" dirty="0">
              <a:effectLst/>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68440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4" y="196162"/>
            <a:ext cx="11329938" cy="1156230"/>
          </a:xfrm>
        </p:spPr>
        <p:txBody>
          <a:bodyPr>
            <a:noAutofit/>
          </a:bodyPr>
          <a:lstStyle/>
          <a:p>
            <a:br>
              <a:rPr lang="it-IT" sz="2800" dirty="0"/>
            </a:br>
            <a:br>
              <a:rPr lang="it-IT" sz="2800" dirty="0"/>
            </a:br>
            <a:br>
              <a:rPr lang="it-IT" sz="2800" dirty="0"/>
            </a:br>
            <a:br>
              <a:rPr lang="it-IT" sz="3600" b="1" cap="all" dirty="0"/>
            </a:br>
            <a:br>
              <a:rPr lang="it-IT" b="1" dirty="0"/>
            </a:br>
            <a:endParaRPr lang="it-IT" sz="2800" b="1" dirty="0">
              <a:solidFill>
                <a:srgbClr val="FF0000"/>
              </a:solidFill>
            </a:endParaRPr>
          </a:p>
        </p:txBody>
      </p:sp>
      <p:sp>
        <p:nvSpPr>
          <p:cNvPr id="3" name="Segnaposto contenuto 2"/>
          <p:cNvSpPr>
            <a:spLocks noGrp="1"/>
          </p:cNvSpPr>
          <p:nvPr>
            <p:ph idx="1"/>
          </p:nvPr>
        </p:nvSpPr>
        <p:spPr>
          <a:xfrm>
            <a:off x="270934" y="1130532"/>
            <a:ext cx="11768666" cy="5558136"/>
          </a:xfrm>
        </p:spPr>
        <p:txBody>
          <a:bodyPr>
            <a:normAutofit lnSpcReduction="10000"/>
          </a:bodyPr>
          <a:lstStyle/>
          <a:p>
            <a:pPr marL="0" indent="0">
              <a:buNone/>
            </a:pP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Priorita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3. Sviluppo sostenibile e integrato dei territori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b="1" dirty="0">
                <a:effectLst/>
                <a:latin typeface="Calibri" panose="020F0502020204030204" pitchFamily="34" charset="0"/>
                <a:ea typeface="Calibri" panose="020F0502020204030204" pitchFamily="34" charset="0"/>
                <a:cs typeface="Times New Roman" panose="02020603050405020304" pitchFamily="18" charset="0"/>
              </a:rPr>
              <a:t>Obiettivo specifico: RSO5.1. Promuovere lo sviluppo sociale, economico e ambientale integrato e inclusivo, la cultura, il patrimonio naturale, il turismo sostenibile e la sicurezza nelle aree urbane </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b="1" dirty="0">
                <a:effectLst/>
                <a:latin typeface="TimesNewRomanPS"/>
                <a:ea typeface="Calibri" panose="020F0502020204030204" pitchFamily="34" charset="0"/>
                <a:cs typeface="Times New Roman" panose="02020603050405020304" pitchFamily="18" charset="0"/>
              </a:rPr>
              <a:t>5.1.1 Strategie territoriali di sviluppo sostenibile nelle aree urbane medie.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Si sostengono Strategie Territoriali (ST) delle aree urbane medie facenti perno sulle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polarita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di Imperia, Sanremo, Savona e Spezia. </a:t>
            </a: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Le ST si attuano attraverso una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pluralita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di operazioni che affrontano, congiuntamente, i temi della </a:t>
            </a:r>
            <a:r>
              <a:rPr lang="it-IT" sz="1800" b="1" dirty="0">
                <a:effectLst/>
                <a:latin typeface="TimesNewRomanPS"/>
                <a:ea typeface="Calibri" panose="020F0502020204030204" pitchFamily="34" charset="0"/>
                <a:cs typeface="Times New Roman" panose="02020603050405020304" pitchFamily="18" charset="0"/>
              </a:rPr>
              <a:t>transizione ecologica </a:t>
            </a:r>
            <a:r>
              <a:rPr lang="it-IT" sz="1800" dirty="0">
                <a:effectLst/>
                <a:latin typeface="Calibri" panose="020F0502020204030204" pitchFamily="34" charset="0"/>
                <a:ea typeface="Calibri" panose="020F0502020204030204" pitchFamily="34" charset="0"/>
                <a:cs typeface="Times New Roman" panose="02020603050405020304" pitchFamily="18" charset="0"/>
              </a:rPr>
              <a:t>e del </a:t>
            </a:r>
            <a:r>
              <a:rPr lang="it-IT" sz="1800" b="1" dirty="0">
                <a:effectLst/>
                <a:latin typeface="TimesNewRomanPS"/>
                <a:ea typeface="Calibri" panose="020F0502020204030204" pitchFamily="34" charset="0"/>
                <a:cs typeface="Times New Roman" panose="02020603050405020304" pitchFamily="18" charset="0"/>
              </a:rPr>
              <a:t>rafforzamento dell’inclusione e coesione sociale</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Per il </a:t>
            </a:r>
            <a:r>
              <a:rPr lang="it-IT" sz="1800" b="1" dirty="0">
                <a:effectLst/>
                <a:latin typeface="TimesNewRomanPS"/>
                <a:ea typeface="Calibri" panose="020F0502020204030204" pitchFamily="34" charset="0"/>
                <a:cs typeface="Times New Roman" panose="02020603050405020304" pitchFamily="18" charset="0"/>
              </a:rPr>
              <a:t>rafforzamento dell’inclusione e coesione sociale, </a:t>
            </a:r>
            <a:r>
              <a:rPr lang="it-IT" sz="1800" dirty="0">
                <a:effectLst/>
                <a:latin typeface="Calibri" panose="020F0502020204030204" pitchFamily="34" charset="0"/>
                <a:ea typeface="Calibri" panose="020F0502020204030204" pitchFamily="34" charset="0"/>
                <a:cs typeface="Times New Roman" panose="02020603050405020304" pitchFamily="18" charset="0"/>
              </a:rPr>
              <a:t>si sostengono iniziative che, mettendo al centro le necessità della persona, ripensino in chiave integrata e adattiva i luoghi che si trovano in stato di degrado, di totale o parziale abbandono, restituendoli all’uso della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comunita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attraverso soluzioni che ricorrano a mix funzionali, sociali e intergenerazionali.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Si sostiene il recupero di edifici e spazi pubblici finalizzati 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p>
          <a:p>
            <a:r>
              <a:rPr lang="it-IT" sz="1800" b="1" dirty="0">
                <a:effectLst/>
                <a:latin typeface="TimesNewRomanPS"/>
                <a:ea typeface="Calibri" panose="020F0502020204030204" pitchFamily="34" charset="0"/>
                <a:cs typeface="Times New Roman" panose="02020603050405020304" pitchFamily="18" charset="0"/>
              </a:rPr>
              <a:t>contrastare il disagio abitativo,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attraverso interventi sull’edilizia abitativa sociale, per l’accesso delle parti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piu</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deboli della popolazione ad alloggi di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qualita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salubri, efficienti e sicuri, e contribuiscano a favorire le relazioni di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socialita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e di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solidarieta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tra gli abitanti; </a:t>
            </a:r>
          </a:p>
          <a:p>
            <a:r>
              <a:rPr lang="it-IT" sz="1800" b="1" dirty="0">
                <a:effectLst/>
                <a:latin typeface="TimesNewRomanPS"/>
                <a:ea typeface="Calibri" panose="020F0502020204030204" pitchFamily="34" charset="0"/>
                <a:cs typeface="Times New Roman" panose="02020603050405020304" pitchFamily="18" charset="0"/>
              </a:rPr>
              <a:t>promuovere l’ammodernamento e ampliamento dei servizi alla persona, </a:t>
            </a:r>
            <a:r>
              <a:rPr lang="it-IT" sz="1800" dirty="0">
                <a:effectLst/>
                <a:latin typeface="Calibri" panose="020F0502020204030204" pitchFamily="34" charset="0"/>
                <a:ea typeface="Calibri" panose="020F0502020204030204" pitchFamily="34" charset="0"/>
                <a:cs typeface="Times New Roman" panose="02020603050405020304" pitchFamily="18" charset="0"/>
              </a:rPr>
              <a:t>assicurando pari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disponibilita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facilità di accesso e una distribuzione capillare. Si incentiva la diffusione di servizi di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prossimita</a:t>
            </a:r>
            <a:r>
              <a:rPr lang="it-IT" sz="1800" dirty="0">
                <a:effectLst/>
                <a:latin typeface="Calibri" panose="020F0502020204030204" pitchFamily="34" charset="0"/>
                <a:ea typeface="Calibri" panose="020F0502020204030204" pitchFamily="34" charset="0"/>
                <a:cs typeface="Times New Roman" panose="02020603050405020304" pitchFamily="18" charset="0"/>
              </a:rPr>
              <a:t>̀ eterogenei e complementari, per la salute, la formazione, l’integrazione, il lavoro, lo svago, la sicurezza, per soddisfare prioritariamente i bisogni e le attese di bambini, giovani, anziani, donne, soggetti vulnerabili. </a:t>
            </a:r>
          </a:p>
          <a:p>
            <a:pPr marL="0" indent="0">
              <a:buNone/>
            </a:pPr>
            <a:endParaRPr lang="it-IT" sz="3600" dirty="0"/>
          </a:p>
          <a:p>
            <a:endParaRPr lang="it-IT" sz="3600" dirty="0"/>
          </a:p>
          <a:p>
            <a:pPr marL="0" indent="0">
              <a:buNone/>
            </a:pPr>
            <a:endParaRPr lang="it-IT" dirty="0"/>
          </a:p>
        </p:txBody>
      </p:sp>
      <p:sp>
        <p:nvSpPr>
          <p:cNvPr id="6" name="Titolo 1">
            <a:extLst>
              <a:ext uri="{FF2B5EF4-FFF2-40B4-BE49-F238E27FC236}">
                <a16:creationId xmlns:a16="http://schemas.microsoft.com/office/drawing/2014/main" id="{23BE79E1-9705-F84F-9F7B-6F9BC893149F}"/>
              </a:ext>
            </a:extLst>
          </p:cNvPr>
          <p:cNvSpPr txBox="1">
            <a:spLocks/>
          </p:cNvSpPr>
          <p:nvPr/>
        </p:nvSpPr>
        <p:spPr>
          <a:xfrm>
            <a:off x="270934" y="196162"/>
            <a:ext cx="11329938" cy="8049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it-IT" sz="2800" dirty="0"/>
            </a:br>
            <a:br>
              <a:rPr lang="it-IT" sz="2800" dirty="0"/>
            </a:br>
            <a:br>
              <a:rPr lang="it-IT" sz="2800" dirty="0"/>
            </a:br>
            <a:endParaRPr lang="it-IT" sz="2800" dirty="0"/>
          </a:p>
          <a:p>
            <a:r>
              <a:rPr lang="it-IT" sz="2800" b="1" dirty="0">
                <a:solidFill>
                  <a:srgbClr val="FF0000"/>
                </a:solidFill>
              </a:rPr>
              <a:t>PROGRAMMA REGIONALE  LIGURIA  FESR 2021-2027 </a:t>
            </a:r>
            <a:br>
              <a:rPr lang="it-IT" sz="2800" b="1" dirty="0">
                <a:solidFill>
                  <a:srgbClr val="FF0000"/>
                </a:solidFill>
              </a:rPr>
            </a:br>
            <a:br>
              <a:rPr lang="it-IT" sz="2800" b="1" cap="all" dirty="0">
                <a:solidFill>
                  <a:srgbClr val="FF0000"/>
                </a:solidFill>
              </a:rPr>
            </a:br>
            <a:br>
              <a:rPr lang="it-IT" b="1" dirty="0"/>
            </a:br>
            <a:endParaRPr lang="it-IT" sz="2800" b="1" dirty="0">
              <a:solidFill>
                <a:srgbClr val="FF0000"/>
              </a:solidFill>
            </a:endParaRPr>
          </a:p>
        </p:txBody>
      </p:sp>
    </p:spTree>
    <p:extLst>
      <p:ext uri="{BB962C8B-B14F-4D97-AF65-F5344CB8AC3E}">
        <p14:creationId xmlns:p14="http://schemas.microsoft.com/office/powerpoint/2010/main" val="354762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4" y="196162"/>
            <a:ext cx="11329938" cy="920119"/>
          </a:xfrm>
        </p:spPr>
        <p:txBody>
          <a:bodyPr>
            <a:noAutofit/>
          </a:bodyPr>
          <a:lstStyle/>
          <a:p>
            <a:br>
              <a:rPr lang="it-IT" sz="2800" dirty="0"/>
            </a:br>
            <a:br>
              <a:rPr lang="it-IT" sz="2800" dirty="0"/>
            </a:br>
            <a:br>
              <a:rPr lang="it-IT" sz="2800" dirty="0"/>
            </a:br>
            <a:br>
              <a:rPr lang="it-IT" sz="2800" dirty="0"/>
            </a:br>
            <a:r>
              <a:rPr lang="it-IT" sz="2800" b="1" dirty="0">
                <a:solidFill>
                  <a:srgbClr val="FF0000"/>
                </a:solidFill>
                <a:effectLst/>
              </a:rPr>
              <a:t>PROGRAMMA REGIONALE  LIGURIA  FESR 2021-2027 </a:t>
            </a:r>
            <a:br>
              <a:rPr lang="it-IT" sz="2800" b="1" dirty="0">
                <a:solidFill>
                  <a:srgbClr val="FF0000"/>
                </a:solidFill>
                <a:effectLst/>
              </a:rPr>
            </a:br>
            <a:br>
              <a:rPr lang="it-IT" sz="2800" b="1" cap="all" dirty="0">
                <a:solidFill>
                  <a:srgbClr val="FF0000"/>
                </a:solidFill>
              </a:rPr>
            </a:br>
            <a:br>
              <a:rPr lang="it-IT" b="1" dirty="0"/>
            </a:br>
            <a:endParaRPr lang="it-IT" sz="2800" b="1" dirty="0">
              <a:solidFill>
                <a:srgbClr val="FF0000"/>
              </a:solidFill>
            </a:endParaRPr>
          </a:p>
        </p:txBody>
      </p:sp>
      <p:sp>
        <p:nvSpPr>
          <p:cNvPr id="3" name="Segnaposto contenuto 2"/>
          <p:cNvSpPr>
            <a:spLocks noGrp="1"/>
          </p:cNvSpPr>
          <p:nvPr>
            <p:ph idx="1"/>
          </p:nvPr>
        </p:nvSpPr>
        <p:spPr>
          <a:xfrm>
            <a:off x="178130" y="1352393"/>
            <a:ext cx="11788458" cy="4537768"/>
          </a:xfrm>
        </p:spPr>
        <p:txBody>
          <a:bodyPr>
            <a:normAutofit lnSpcReduction="10000"/>
          </a:bodyPr>
          <a:lstStyle/>
          <a:p>
            <a:pPr marL="0" indent="0">
              <a:buNone/>
            </a:pPr>
            <a:r>
              <a:rPr lang="it-IT" sz="2000" b="1" dirty="0">
                <a:effectLst/>
                <a:ea typeface="Times New Roman" panose="02020603050405020304" pitchFamily="18" charset="0"/>
              </a:rPr>
              <a:t>Obiettivo specifico: RSO5.2. Promuovere lo sviluppo sociale, economico e ambientale integrato e inclusivo a livello locale, la cultura, il patrimonio naturale, il turismo sostenibile e la sicurezza nelle aree diverse da quelle urbane (FESR) </a:t>
            </a:r>
          </a:p>
          <a:p>
            <a:pPr marL="0" indent="0">
              <a:buNone/>
            </a:pPr>
            <a:r>
              <a:rPr lang="it-IT" sz="2000" b="1" dirty="0">
                <a:effectLst/>
                <a:ea typeface="Times New Roman" panose="02020603050405020304" pitchFamily="18" charset="0"/>
              </a:rPr>
              <a:t>5.2.1 Strategie territoriali di sviluppo sostenibile per le aree interne, per il rafforzamento dell’</a:t>
            </a:r>
            <a:r>
              <a:rPr lang="it-IT" sz="2000" b="1" dirty="0" err="1">
                <a:effectLst/>
                <a:ea typeface="Times New Roman" panose="02020603050405020304" pitchFamily="18" charset="0"/>
              </a:rPr>
              <a:t>attrattivita</a:t>
            </a:r>
            <a:r>
              <a:rPr lang="it-IT" sz="2000" b="1" dirty="0">
                <a:effectLst/>
                <a:ea typeface="Times New Roman" panose="02020603050405020304" pitchFamily="18" charset="0"/>
              </a:rPr>
              <a:t>̀, della resilienza, della sicurezza e dell’innovazione nei territori svantaggiati. </a:t>
            </a:r>
            <a:endParaRPr lang="it-IT" sz="2000" dirty="0">
              <a:effectLst/>
              <a:ea typeface="Times New Roman" panose="02020603050405020304" pitchFamily="18" charset="0"/>
            </a:endParaRPr>
          </a:p>
          <a:p>
            <a:pPr marL="0" indent="0">
              <a:buNone/>
            </a:pPr>
            <a:endParaRPr lang="it-IT" sz="2000" b="1" dirty="0">
              <a:effectLst/>
              <a:ea typeface="Times New Roman" panose="02020603050405020304" pitchFamily="18" charset="0"/>
            </a:endParaRPr>
          </a:p>
          <a:p>
            <a:pPr marL="0" indent="0">
              <a:buNone/>
            </a:pPr>
            <a:r>
              <a:rPr lang="it-IT" sz="2000" b="1" dirty="0">
                <a:effectLst/>
                <a:ea typeface="Times New Roman" panose="02020603050405020304" pitchFamily="18" charset="0"/>
              </a:rPr>
              <a:t>L’azione intende sostenere una strategia strutturale di coesione territoriale, a sostegno delle </a:t>
            </a:r>
            <a:r>
              <a:rPr lang="it-IT" sz="2000" b="1" dirty="0" err="1">
                <a:effectLst/>
                <a:ea typeface="Times New Roman" panose="02020603050405020304" pitchFamily="18" charset="0"/>
              </a:rPr>
              <a:t>comunita</a:t>
            </a:r>
            <a:r>
              <a:rPr lang="it-IT" sz="2000" b="1" dirty="0">
                <a:effectLst/>
                <a:ea typeface="Times New Roman" panose="02020603050405020304" pitchFamily="18" charset="0"/>
              </a:rPr>
              <a:t>̀ locali per interventi finalizzati ad obiettivi di aggregazione sociale di fasce deboli della popolazione. Si identifica quale prioritario il recupero e la valorizzazione del patrimonio immobiliare pubblico, al fine di renderlo fruibile da parte della </a:t>
            </a:r>
            <a:r>
              <a:rPr lang="it-IT" sz="2000" b="1" dirty="0" err="1">
                <a:effectLst/>
                <a:ea typeface="Times New Roman" panose="02020603050405020304" pitchFamily="18" charset="0"/>
              </a:rPr>
              <a:t>collettivita</a:t>
            </a:r>
            <a:r>
              <a:rPr lang="it-IT" sz="2000" b="1" dirty="0">
                <a:effectLst/>
                <a:ea typeface="Times New Roman" panose="02020603050405020304" pitchFamily="18" charset="0"/>
              </a:rPr>
              <a:t>̀ per </a:t>
            </a:r>
            <a:r>
              <a:rPr lang="it-IT" sz="2000" b="1" dirty="0" err="1">
                <a:effectLst/>
                <a:ea typeface="Times New Roman" panose="02020603050405020304" pitchFamily="18" charset="0"/>
              </a:rPr>
              <a:t>finalita</a:t>
            </a:r>
            <a:r>
              <a:rPr lang="it-IT" sz="2000" b="1" dirty="0">
                <a:effectLst/>
                <a:ea typeface="Times New Roman" panose="02020603050405020304" pitchFamily="18" charset="0"/>
              </a:rPr>
              <a:t>̀ socio-educative e culturali sul territorio</a:t>
            </a:r>
            <a:r>
              <a:rPr lang="it-IT" sz="2000" dirty="0">
                <a:effectLst/>
                <a:ea typeface="Times New Roman" panose="02020603050405020304" pitchFamily="18" charset="0"/>
              </a:rPr>
              <a:t>, quali in particolare la messa a disposizione di luoghi ricreativi e di aggregazione rivolti alla popolazione giovane e/o anziana residente. Le funzioni sviluppate, grazie all’identificazione di edifici pubblici adatti allo scopo e agli interventi infrastrutturali che si rendano necessari sugli stessi, riguardano il mantenimento o la promozione di presidi di </a:t>
            </a:r>
            <a:r>
              <a:rPr lang="it-IT" sz="2000" dirty="0" err="1">
                <a:effectLst/>
                <a:ea typeface="Times New Roman" panose="02020603050405020304" pitchFamily="18" charset="0"/>
              </a:rPr>
              <a:t>socialita</a:t>
            </a:r>
            <a:r>
              <a:rPr lang="it-IT" sz="2000" dirty="0">
                <a:effectLst/>
                <a:ea typeface="Times New Roman" panose="02020603050405020304" pitchFamily="18" charset="0"/>
              </a:rPr>
              <a:t>̀ in territori che, per loro conformazione, tendono spesso all’isolamento e rischiano di fornire alle fasce deboli della popolazione minori </a:t>
            </a:r>
            <a:r>
              <a:rPr lang="it-IT" sz="2000" dirty="0" err="1">
                <a:effectLst/>
                <a:ea typeface="Times New Roman" panose="02020603050405020304" pitchFamily="18" charset="0"/>
              </a:rPr>
              <a:t>opportunita</a:t>
            </a:r>
            <a:r>
              <a:rPr lang="it-IT" sz="2000" dirty="0">
                <a:effectLst/>
                <a:ea typeface="Times New Roman" panose="02020603050405020304" pitchFamily="18" charset="0"/>
              </a:rPr>
              <a:t>̀ di interazione e assistenza. </a:t>
            </a:r>
          </a:p>
          <a:p>
            <a:endParaRPr lang="it-IT" sz="2000" dirty="0">
              <a:effectLst/>
              <a:ea typeface="Calibri" panose="020F0502020204030204" pitchFamily="34" charset="0"/>
              <a:cs typeface="Times New Roman" panose="02020603050405020304" pitchFamily="18" charset="0"/>
            </a:endParaRPr>
          </a:p>
          <a:p>
            <a:pPr marL="0" indent="0">
              <a:buNone/>
            </a:pPr>
            <a:endParaRPr lang="it-IT" sz="3600" dirty="0"/>
          </a:p>
          <a:p>
            <a:endParaRPr lang="it-IT" sz="3600" dirty="0"/>
          </a:p>
          <a:p>
            <a:pPr marL="0" indent="0">
              <a:buNone/>
            </a:pPr>
            <a:endParaRPr lang="it-IT" dirty="0"/>
          </a:p>
        </p:txBody>
      </p:sp>
    </p:spTree>
    <p:extLst>
      <p:ext uri="{BB962C8B-B14F-4D97-AF65-F5344CB8AC3E}">
        <p14:creationId xmlns:p14="http://schemas.microsoft.com/office/powerpoint/2010/main" val="328701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7390" y="507779"/>
            <a:ext cx="11329938" cy="920119"/>
          </a:xfrm>
        </p:spPr>
        <p:txBody>
          <a:bodyPr>
            <a:noAutofit/>
          </a:bodyPr>
          <a:lstStyle/>
          <a:p>
            <a:br>
              <a:rPr lang="it-IT" sz="2800" dirty="0"/>
            </a:br>
            <a:br>
              <a:rPr lang="it-IT" sz="2800" dirty="0"/>
            </a:br>
            <a:br>
              <a:rPr lang="it-IT" sz="2800" dirty="0"/>
            </a:br>
            <a:br>
              <a:rPr lang="it-IT" sz="2800" dirty="0"/>
            </a:br>
            <a:br>
              <a:rPr lang="it-IT" sz="2800" dirty="0"/>
            </a:br>
            <a:r>
              <a:rPr lang="it-IT" sz="2800" b="1" dirty="0">
                <a:solidFill>
                  <a:srgbClr val="FF0000"/>
                </a:solidFill>
              </a:rPr>
              <a:t>C</a:t>
            </a:r>
            <a:r>
              <a:rPr lang="it-IT" sz="2800" b="1" i="0" dirty="0">
                <a:solidFill>
                  <a:srgbClr val="FF0000"/>
                </a:solidFill>
                <a:effectLst/>
              </a:rPr>
              <a:t>oncessione di contributi regionali agli enti locali assegnatari di beni confiscati alla criminalità organizzata - art.11 legge regionale n.7/2012</a:t>
            </a:r>
            <a:br>
              <a:rPr lang="it-IT" sz="2800" dirty="0"/>
            </a:br>
            <a:br>
              <a:rPr lang="it-IT" sz="2800" b="1" dirty="0">
                <a:solidFill>
                  <a:srgbClr val="FF0000"/>
                </a:solidFill>
                <a:effectLst/>
              </a:rPr>
            </a:br>
            <a:br>
              <a:rPr lang="it-IT" sz="2800" b="1" cap="all" dirty="0">
                <a:solidFill>
                  <a:srgbClr val="FF0000"/>
                </a:solidFill>
              </a:rPr>
            </a:br>
            <a:br>
              <a:rPr lang="it-IT" b="1" dirty="0"/>
            </a:br>
            <a:endParaRPr lang="it-IT" sz="2800" b="1" dirty="0">
              <a:solidFill>
                <a:srgbClr val="FF0000"/>
              </a:solidFill>
            </a:endParaRPr>
          </a:p>
        </p:txBody>
      </p:sp>
      <p:sp>
        <p:nvSpPr>
          <p:cNvPr id="3" name="Segnaposto contenuto 2"/>
          <p:cNvSpPr>
            <a:spLocks noGrp="1"/>
          </p:cNvSpPr>
          <p:nvPr>
            <p:ph idx="1"/>
          </p:nvPr>
        </p:nvSpPr>
        <p:spPr>
          <a:xfrm>
            <a:off x="296882" y="1864425"/>
            <a:ext cx="11669705" cy="4025735"/>
          </a:xfrm>
        </p:spPr>
        <p:txBody>
          <a:bodyPr>
            <a:normAutofit/>
          </a:bodyPr>
          <a:lstStyle/>
          <a:p>
            <a:pPr marL="0" indent="0" algn="l">
              <a:buNone/>
            </a:pPr>
            <a:endParaRPr lang="it-IT" sz="2000" b="0" i="0" dirty="0">
              <a:solidFill>
                <a:srgbClr val="1D294B"/>
              </a:solidFill>
              <a:effectLst/>
            </a:endParaRPr>
          </a:p>
          <a:p>
            <a:pPr marL="0" indent="0" algn="l">
              <a:buNone/>
            </a:pPr>
            <a:r>
              <a:rPr lang="it-IT" sz="2000" b="0" i="0" dirty="0">
                <a:solidFill>
                  <a:srgbClr val="1D294B"/>
                </a:solidFill>
                <a:effectLst/>
              </a:rPr>
              <a:t>Con </a:t>
            </a:r>
            <a:r>
              <a:rPr lang="it-IT" sz="2000" b="1" i="0" dirty="0">
                <a:solidFill>
                  <a:srgbClr val="1D294B"/>
                </a:solidFill>
                <a:effectLst/>
              </a:rPr>
              <a:t>delibera n.790 del 5 agosto 2022</a:t>
            </a:r>
            <a:r>
              <a:rPr lang="it-IT" sz="2000" b="0" i="0" dirty="0">
                <a:solidFill>
                  <a:srgbClr val="1D294B"/>
                </a:solidFill>
                <a:effectLst/>
              </a:rPr>
              <a:t> la Giunta regionale ha reso noto il bando che ha previsto la concessione di contributi agli enti locali assegnatari di beni confiscati alla criminalità organizzata, ai fini di un riutilizzo sociale di tali beni, ai sensi dell’art.11 della legge regionale n.7/2012.</a:t>
            </a:r>
          </a:p>
          <a:p>
            <a:pPr marL="0" indent="0" algn="l">
              <a:buNone/>
            </a:pPr>
            <a:endParaRPr lang="it-IT" sz="2000" b="0" i="0" dirty="0">
              <a:solidFill>
                <a:srgbClr val="1D294B"/>
              </a:solidFill>
              <a:effectLst/>
            </a:endParaRPr>
          </a:p>
          <a:p>
            <a:pPr marL="0" indent="0" algn="l">
              <a:buNone/>
            </a:pPr>
            <a:r>
              <a:rPr lang="it-IT" sz="2000" b="0" i="0" dirty="0">
                <a:solidFill>
                  <a:srgbClr val="1D294B"/>
                </a:solidFill>
                <a:effectLst/>
              </a:rPr>
              <a:t>Le risorse (complessivamente circa </a:t>
            </a:r>
            <a:r>
              <a:rPr lang="it-IT" sz="2000" i="0" dirty="0">
                <a:solidFill>
                  <a:srgbClr val="1D294B"/>
                </a:solidFill>
                <a:effectLst/>
              </a:rPr>
              <a:t>500.000 €, </a:t>
            </a:r>
            <a:r>
              <a:rPr lang="it-IT" sz="2000" b="0" i="0" dirty="0">
                <a:solidFill>
                  <a:srgbClr val="1D294B"/>
                </a:solidFill>
                <a:effectLst/>
              </a:rPr>
              <a:t>a valere sul Fondo Strategico regionale di cui all’art.4 della legge regionale n.34/2016), sono state recentemente assegnate (giugno 2023) per la ristrutturazione edilizia di otto beni immobili confiscati alla criminalità organizzata, localizzati nei comuni di Genova (2 progetti), La Spezia (due progetti), Spotorno (SV), Arcola (SP), Pietra Ligure (SV) e Serra Riccò (GE).</a:t>
            </a:r>
            <a:br>
              <a:rPr lang="it-IT" sz="2000" dirty="0"/>
            </a:br>
            <a:endParaRPr lang="it-IT" sz="2000" dirty="0"/>
          </a:p>
          <a:p>
            <a:endParaRPr lang="it-IT" sz="3600" dirty="0"/>
          </a:p>
          <a:p>
            <a:pPr marL="0" indent="0">
              <a:buNone/>
            </a:pPr>
            <a:endParaRPr lang="it-IT" dirty="0"/>
          </a:p>
        </p:txBody>
      </p:sp>
    </p:spTree>
    <p:extLst>
      <p:ext uri="{BB962C8B-B14F-4D97-AF65-F5344CB8AC3E}">
        <p14:creationId xmlns:p14="http://schemas.microsoft.com/office/powerpoint/2010/main" val="251913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6100" y="365125"/>
            <a:ext cx="11099800" cy="1057275"/>
          </a:xfrm>
        </p:spPr>
        <p:txBody>
          <a:bodyPr>
            <a:noAutofit/>
          </a:bodyPr>
          <a:lstStyle/>
          <a:p>
            <a:r>
              <a:rPr lang="it-IT" sz="2800" b="1" dirty="0">
                <a:solidFill>
                  <a:srgbClr val="FF0000"/>
                </a:solidFill>
                <a:effectLst/>
                <a:ea typeface="Calibri" panose="020F0502020204030204" pitchFamily="34" charset="0"/>
                <a:cs typeface="Times New Roman" panose="02020603050405020304" pitchFamily="18" charset="0"/>
              </a:rPr>
              <a:t>Il Fondo per lo Sviluppo e la Coesione (FSC) – I Piani di Sviluppo e Coesione (PSC) </a:t>
            </a:r>
            <a:endParaRPr lang="it-IT" sz="2800" dirty="0">
              <a:solidFill>
                <a:srgbClr val="FF0000"/>
              </a:solidFill>
              <a:effectLst/>
              <a:ea typeface="Calibri" panose="020F0502020204030204" pitchFamily="34" charset="0"/>
              <a:cs typeface="Times New Roman" panose="02020603050405020304" pitchFamily="18" charset="0"/>
            </a:endParaRPr>
          </a:p>
        </p:txBody>
      </p:sp>
      <p:sp>
        <p:nvSpPr>
          <p:cNvPr id="3" name="Segnaposto contenuto 2"/>
          <p:cNvSpPr>
            <a:spLocks noGrp="1"/>
          </p:cNvSpPr>
          <p:nvPr>
            <p:ph idx="1"/>
          </p:nvPr>
        </p:nvSpPr>
        <p:spPr>
          <a:xfrm>
            <a:off x="546100" y="1422400"/>
            <a:ext cx="10696050" cy="4858602"/>
          </a:xfrm>
        </p:spPr>
        <p:txBody>
          <a:bodyPr>
            <a:normAutofit/>
          </a:bodyPr>
          <a:lstStyle/>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Il Fondo per lo Sviluppo e la Coesione (FSC) è, insieme ai Fondi strutturali europei, lo strumento finanziario principale attraverso cui vengono attuate le politiche per lo sviluppo della coesione economica, sociale e territoriale e la rimozione degli squilibri economici e sociali.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E’ il principale strumento finanziario e programmatico nazionale per le politiche di riequilibrio dei divari territoriali. A tal fine è normativamente previsto che le risorse FSC devono essere destinate per l’80% alle aree del Mezzogiorno e il 20% a quelle del Centro-Nord. </a:t>
            </a:r>
          </a:p>
          <a:p>
            <a:pPr algn="just"/>
            <a:r>
              <a:rPr lang="it-IT" sz="2400" dirty="0">
                <a:effectLst/>
                <a:latin typeface="Calibri" panose="020F0502020204030204" pitchFamily="34" charset="0"/>
                <a:ea typeface="Calibri" panose="020F0502020204030204" pitchFamily="34" charset="0"/>
                <a:cs typeface="Times New Roman" panose="02020603050405020304" pitchFamily="18" charset="0"/>
              </a:rPr>
              <a:t>L'intervento del Fondo è destinato al finanziamento di progetti strategici, sia di carattere infrastrutturale sia di carattere immateriale, di rilievo nazionale, interregionale e regionale, aventi natura di grandi progetti o di investimenti articolati in singoli interventi tra loro funzionalmente connessi.</a:t>
            </a:r>
          </a:p>
          <a:p>
            <a:pPr marL="0" indent="0">
              <a:buNone/>
            </a:pPr>
            <a:endParaRPr lang="it-IT" dirty="0"/>
          </a:p>
        </p:txBody>
      </p:sp>
    </p:spTree>
    <p:extLst>
      <p:ext uri="{BB962C8B-B14F-4D97-AF65-F5344CB8AC3E}">
        <p14:creationId xmlns:p14="http://schemas.microsoft.com/office/powerpoint/2010/main" val="9575886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10856</TotalTime>
  <Words>4955</Words>
  <Application>Microsoft Macintosh PowerPoint</Application>
  <PresentationFormat>Widescreen</PresentationFormat>
  <Paragraphs>208</Paragraphs>
  <Slides>27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27</vt:i4>
      </vt:variant>
    </vt:vector>
  </HeadingPairs>
  <TitlesOfParts>
    <vt:vector size="33" baseType="lpstr">
      <vt:lpstr>Arial</vt:lpstr>
      <vt:lpstr>Calibri</vt:lpstr>
      <vt:lpstr>Calibri Light</vt:lpstr>
      <vt:lpstr>TimesNewRomanPS</vt:lpstr>
      <vt:lpstr>Wingdings</vt:lpstr>
      <vt:lpstr>Tema di Office</vt:lpstr>
      <vt:lpstr>         PRINCIPALI FONTI DI FINANZIAMENTO ATTIVABILI REGIONE LIGURIA  ciclo di programmazione 2021-2027</vt:lpstr>
      <vt:lpstr>Beni Confiscati - Le risorse disponibili nel ciclo di programmazione 2021-27</vt:lpstr>
      <vt:lpstr>Risorse finanziarie delle politiche di coesione per il periodo di programmazione 2021-2027</vt:lpstr>
      <vt:lpstr>Programma Nazionale Inclusione e lotta alla povertà 2021-2027</vt:lpstr>
      <vt:lpstr>Programma Nazionale Metro plus e Città medie Sud 2021-2027</vt:lpstr>
      <vt:lpstr>     </vt:lpstr>
      <vt:lpstr>    PROGRAMMA REGIONALE  LIGURIA  FESR 2021-2027    </vt:lpstr>
      <vt:lpstr>     Concessione di contributi regionali agli enti locali assegnatari di beni confiscati alla criminalità organizzata - art.11 legge regionale n.7/2012    </vt:lpstr>
      <vt:lpstr>Il Fondo per lo Sviluppo e la Coesione (FSC) – I Piani di Sviluppo e Coesione (PSC) </vt:lpstr>
      <vt:lpstr>Il Fondo per lo Sviluppo e la Coesione (FSC) – I Piani di Sviluppo e Coesione (PSC) </vt:lpstr>
      <vt:lpstr>Il Fondo per lo Sviluppo e la Coesione (FSC) – I Piani di Sviluppo e Coesione (PSC) – Aree Tematiche di rilevanza per i Beni confiscati</vt:lpstr>
      <vt:lpstr>Il Fondo per lo Sviluppo e la Coesione (FSC) – I Piani di Sviluppo e Coesione (PSC) - Aree Tematiche di rilevanza per i Beni confiscati</vt:lpstr>
      <vt:lpstr>Il Fondo per lo Sviluppo e la Coesione (FSC) – I Piani di Sviluppo e Coesione (PSC) – Programmazione delle risorse</vt:lpstr>
      <vt:lpstr>Il Fondo per lo Sviluppo e la Coesione (FSC) – I Piani di Sviluppo e Coesione (PSC) – Bilancio di previsione 2022-2024</vt:lpstr>
      <vt:lpstr>  PIANO DI SVILUPPO E COESIONE REGIONE LIGURIA </vt:lpstr>
      <vt:lpstr>  PIANO DI SVILUPPO E COESIONE REGIONE LIGURIA </vt:lpstr>
      <vt:lpstr> Strategia nazionale per la valorizzazione dei beni confiscati  Piano per la valorizzazione di beni confiscati esemplari </vt:lpstr>
      <vt:lpstr> Strategia nazionale per la valorizzazione dei beni confiscati  Piano per la valorizzazione di beni confiscati esemplari </vt:lpstr>
      <vt:lpstr>  Legge di bilancio 2022 L. 234 del 30 dicembre 2021 – Articolo 1 comma 589 - Fondo per legalità e tutela degli amministratori locali vittime di atti intimidatori  </vt:lpstr>
      <vt:lpstr>Legge regionale 5 marzo 2012, n. 7</vt:lpstr>
      <vt:lpstr>Legge regionale 5 marzo 2012, n. 7</vt:lpstr>
      <vt:lpstr>Legge regionale 5 marzo 2012, n. 7</vt:lpstr>
      <vt:lpstr>Legge regionale 5 marzo 2012, n. 7</vt:lpstr>
      <vt:lpstr>L’Agenzia Supporta i Comuni</vt:lpstr>
      <vt:lpstr>L’Agenzia Supporta i Comuni</vt:lpstr>
      <vt:lpstr>L’Agenzia Supporta i Comuni</vt:lpstr>
      <vt:lpstr>L’Agenzia Supporta i Comuni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SERVIZI CALABRIA</dc:title>
  <dc:creator>Giuseppa Pedà</dc:creator>
  <cp:lastModifiedBy>tina ranieri</cp:lastModifiedBy>
  <cp:revision>110</cp:revision>
  <cp:lastPrinted>2021-11-03T07:49:52Z</cp:lastPrinted>
  <dcterms:created xsi:type="dcterms:W3CDTF">2021-10-27T12:45:40Z</dcterms:created>
  <dcterms:modified xsi:type="dcterms:W3CDTF">2023-07-10T13:46:51Z</dcterms:modified>
</cp:coreProperties>
</file>