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9" r:id="rId3"/>
    <p:sldId id="306" r:id="rId4"/>
    <p:sldId id="317" r:id="rId5"/>
    <p:sldId id="318" r:id="rId6"/>
    <p:sldId id="319" r:id="rId7"/>
    <p:sldId id="304" r:id="rId8"/>
    <p:sldId id="305" r:id="rId9"/>
    <p:sldId id="283" r:id="rId10"/>
    <p:sldId id="284" r:id="rId11"/>
    <p:sldId id="285" r:id="rId12"/>
    <p:sldId id="286" r:id="rId13"/>
    <p:sldId id="287" r:id="rId14"/>
    <p:sldId id="296" r:id="rId15"/>
    <p:sldId id="266" r:id="rId16"/>
    <p:sldId id="274" r:id="rId17"/>
    <p:sldId id="290" r:id="rId18"/>
    <p:sldId id="291" r:id="rId19"/>
    <p:sldId id="289" r:id="rId20"/>
    <p:sldId id="292" r:id="rId21"/>
    <p:sldId id="297" r:id="rId22"/>
    <p:sldId id="298" r:id="rId23"/>
    <p:sldId id="299" r:id="rId24"/>
    <p:sldId id="301" r:id="rId25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843" autoAdjust="0"/>
    <p:restoredTop sz="94660"/>
  </p:normalViewPr>
  <p:slideViewPr>
    <p:cSldViewPr snapToGrid="0">
      <p:cViewPr>
        <p:scale>
          <a:sx n="73" d="100"/>
          <a:sy n="73" d="100"/>
        </p:scale>
        <p:origin x="872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22/06/23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4969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22/06/23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6915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22/06/23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857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22/06/23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6184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22/06/23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4617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22/06/23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7668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22/06/23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7654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22/06/23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4735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22/06/23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8638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22/06/23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5808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22/06/23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4590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93C4-B8F3-4DF9-BEB7-3A767FF971CB}" type="datetimeFigureOut">
              <a:rPr lang="it-IT" smtClean="0"/>
              <a:t>22/06/23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8304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opencoesione.gov.it/it/programmi/PSC_CALABRIA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regio.anbsc.it/users/area_enti" TargetMode="External"/><Relationship Id="rId2" Type="http://schemas.openxmlformats.org/officeDocument/2006/relationships/hyperlink" Target="https://openregio.anbsc.it/statistiche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benisequestraticonfiscati.it/wp-content/uploads/2022/02/Modello_elenco_ex_art.48_co3_lett-c_CAM.xlsx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benisequestraticonfiscati.it/servizi/lagenzia-supporta-i-comuni/strategia-nazionale-per-la-valorizzazione-dei-beni-confiscati-attraverso-le-politiche-di-coesione/piani-strategici-delle-singole-regioni-2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supportoaicomuni@anbsc.i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istroperilsud.gov.it/it/approfondimenti/obiettivi-strategici-del-fsc-2021-2027/lavoro-e-occupabilit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77244" y="2149652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400" b="1" dirty="0">
                <a:solidFill>
                  <a:srgbClr val="FF0000"/>
                </a:solidFill>
              </a:rPr>
              <a:t>PRINCIPALI</a:t>
            </a:r>
            <a:r>
              <a:rPr lang="it-IT" sz="4000" b="1" dirty="0">
                <a:solidFill>
                  <a:srgbClr val="FF0000"/>
                </a:solidFill>
              </a:rPr>
              <a:t> </a:t>
            </a:r>
            <a:r>
              <a:rPr lang="it-IT" sz="4400" b="1" dirty="0">
                <a:solidFill>
                  <a:srgbClr val="FF0000"/>
                </a:solidFill>
              </a:rPr>
              <a:t>FONTI DI FINANZIAMENTO</a:t>
            </a:r>
            <a:br>
              <a:rPr lang="it-IT" sz="4400" b="1" dirty="0">
                <a:solidFill>
                  <a:srgbClr val="FF0000"/>
                </a:solidFill>
              </a:rPr>
            </a:br>
            <a:r>
              <a:rPr lang="it-IT" sz="4400" b="1" dirty="0">
                <a:solidFill>
                  <a:srgbClr val="FF0000"/>
                </a:solidFill>
              </a:rPr>
              <a:t>ATTIVABILI REGIONE LOMBARDIA</a:t>
            </a:r>
            <a:br>
              <a:rPr lang="it-IT" sz="44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400" b="1" dirty="0">
                <a:solidFill>
                  <a:srgbClr val="FF0000"/>
                </a:solidFill>
              </a:rPr>
              <a:t>ciclo di programmazione 2021-2027</a:t>
            </a:r>
          </a:p>
        </p:txBody>
      </p:sp>
      <p:pic>
        <p:nvPicPr>
          <p:cNvPr id="3" name="Immagin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050" y="437206"/>
            <a:ext cx="25923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8779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– Aree Tematiche di rilevanza per i Beni confiscati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27200"/>
            <a:ext cx="11188700" cy="452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b="1" dirty="0">
                <a:effectLst/>
                <a:ea typeface="Times New Roman" panose="02020603050405020304" pitchFamily="18" charset="0"/>
              </a:rPr>
              <a:t>Riqualificazione urbana</a:t>
            </a:r>
            <a:endParaRPr lang="it-IT" sz="2400" dirty="0">
              <a:effectLst/>
              <a:ea typeface="Times New Roman" panose="02020603050405020304" pitchFamily="18" charset="0"/>
            </a:endParaRPr>
          </a:p>
          <a:p>
            <a:r>
              <a:rPr lang="it-IT" sz="2400" dirty="0">
                <a:effectLst/>
                <a:ea typeface="Times New Roman" panose="02020603050405020304" pitchFamily="18" charset="0"/>
              </a:rPr>
              <a:t>Le risorse destinate alla riqualificazione urbana sono orientate alla realizzazione di “Interventi di infrastrutturazione e riqualificazione di edifici e spazi pubblici” per l’erogazione di servizi e attività di interesse collettivo, di rigenerazione delle periferie, di miglioramento della sicurezza e legalità dei luoghi</a:t>
            </a:r>
          </a:p>
          <a:p>
            <a:pPr marL="0" indent="0">
              <a:buNone/>
            </a:pPr>
            <a:endParaRPr lang="it-IT" sz="2400" dirty="0">
              <a:effectLst/>
              <a:ea typeface="Times New Roman" panose="02020603050405020304" pitchFamily="18" charset="0"/>
            </a:endParaRPr>
          </a:p>
          <a:p>
            <a:r>
              <a:rPr lang="it-IT" sz="2400" spc="15" dirty="0">
                <a:effectLst/>
                <a:ea typeface="Times New Roman" panose="02020603050405020304" pitchFamily="18" charset="0"/>
              </a:rPr>
              <a:t>In questo contesto, gli interventi volti a 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contrastare i fenomeni di dismissione e degrado di complessi urbani di valenza dimensionale e simbolica - beni monumentali e storici, 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beni confiscati alla </a:t>
            </a:r>
            <a:r>
              <a:rPr lang="it-IT" sz="2400" b="1" dirty="0" err="1">
                <a:effectLst/>
                <a:ea typeface="Times New Roman" panose="02020603050405020304" pitchFamily="18" charset="0"/>
              </a:rPr>
              <a:t>criminalita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̀ -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assumono valenza strategica per  la creazione di infrastrutture sociali quale importante volano di sviluppo locale.</a:t>
            </a:r>
          </a:p>
          <a:p>
            <a:pPr marL="0" indent="0" algn="just">
              <a:buNone/>
            </a:pPr>
            <a:endParaRPr lang="it-IT" sz="24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462582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- Aree Tematiche di rilevanza per i Beni confiscati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6100" y="1422401"/>
            <a:ext cx="11099800" cy="49657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400" b="1" dirty="0">
                <a:effectLst/>
                <a:ea typeface="Times New Roman" panose="02020603050405020304" pitchFamily="18" charset="0"/>
              </a:rPr>
              <a:t>Ambiente e risorse naturali</a:t>
            </a:r>
            <a:endParaRPr lang="it-IT" sz="2400" dirty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it-IT" sz="2400" dirty="0">
                <a:effectLst/>
                <a:ea typeface="Times New Roman" panose="02020603050405020304" pitchFamily="18" charset="0"/>
              </a:rPr>
              <a:t>L’area tematica “Ambiente e risorse naturali” prevede il finanziamento  di interventi volti a tutelare la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biodiversita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̀, a ridurre l’inquinamento anche attraverso bonifiche di siti inquinati, a favorire l’adattamento ai cambiamenti climatici e contrastare i rischi del territorio.</a:t>
            </a:r>
          </a:p>
          <a:p>
            <a:pPr algn="just"/>
            <a:r>
              <a:rPr lang="it-IT" sz="2400" spc="15" dirty="0">
                <a:effectLst/>
                <a:ea typeface="Times New Roman" panose="02020603050405020304" pitchFamily="18" charset="0"/>
              </a:rPr>
              <a:t>I Piani di Sviluppo e Coesione possono intervenire in  progetti di sviluppo territoriale di preminente interesse pubblico. 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Si può pertanto intervenire per 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risanare i terreni confiscati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offrendo 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opportunita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 a nuovi insediamenti produttivi e di servizio, senza ulteriore consumo di suolo. Oltre agli aspetti socio-sanitari, le bonifiche possono contribuire alla transizione verso una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bioeconomia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circolare. In ragione della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complessita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 multi-disciplinare richiesta dagli interventi di risanamento dei siti e delle carenze di competenze tecniche e gestionali, 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il FSC </a:t>
            </a:r>
            <a:r>
              <a:rPr lang="it-IT" sz="2400" b="1" dirty="0" err="1">
                <a:effectLst/>
                <a:ea typeface="Times New Roman" panose="02020603050405020304" pitchFamily="18" charset="0"/>
              </a:rPr>
              <a:t>puo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̀ inoltre sostenere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azioni immateriali di progettazione integrata 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su cui basare le azioni di bonifica e la restituzione all’uso collettivo delle aree.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757151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– Programmazione delle risorse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6100" y="1422401"/>
            <a:ext cx="11099800" cy="49657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200" b="1" dirty="0">
                <a:effectLst/>
                <a:ea typeface="Times New Roman" panose="02020603050405020304" pitchFamily="18" charset="0"/>
              </a:rPr>
              <a:t>Le regole per la programmazione delle risorse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it-IT" sz="2000" dirty="0">
                <a:effectLst/>
                <a:ea typeface="Times New Roman" panose="02020603050405020304" pitchFamily="18" charset="0"/>
              </a:rPr>
              <a:t>Il </a:t>
            </a:r>
            <a:r>
              <a:rPr lang="it-IT" sz="2000" b="1" dirty="0">
                <a:effectLst/>
                <a:ea typeface="Times New Roman" panose="02020603050405020304" pitchFamily="18" charset="0"/>
              </a:rPr>
              <a:t>Piano Sviluppo e Coesione </a:t>
            </a:r>
            <a:r>
              <a:rPr lang="it-IT" sz="2000" dirty="0">
                <a:effectLst/>
                <a:ea typeface="Times New Roman" panose="02020603050405020304" pitchFamily="18" charset="0"/>
              </a:rPr>
              <a:t>per ciascuna Amministrazione titolare di risorse </a:t>
            </a:r>
            <a:r>
              <a:rPr lang="it-IT" sz="2000" dirty="0" err="1">
                <a:effectLst/>
                <a:ea typeface="Times New Roman" panose="02020603050405020304" pitchFamily="18" charset="0"/>
              </a:rPr>
              <a:t>é</a:t>
            </a:r>
            <a:r>
              <a:rPr lang="it-IT" sz="2000" dirty="0">
                <a:effectLst/>
                <a:ea typeface="Times New Roman" panose="02020603050405020304" pitchFamily="18" charset="0"/>
              </a:rPr>
              <a:t> articolato per aree tematiche (vincolo di destinazione territoriale riparto 80% aree del Mezzogiorno e 20% aree del Centro-Nord) ed è approvato dal CIPESS</a:t>
            </a:r>
          </a:p>
          <a:p>
            <a:pPr algn="just"/>
            <a:r>
              <a:rPr lang="it-IT" sz="2000" dirty="0">
                <a:effectLst/>
                <a:ea typeface="Times New Roman" panose="02020603050405020304" pitchFamily="18" charset="0"/>
              </a:rPr>
              <a:t>Nell’ambito dei Comitati di sorveglianza (costituiti dalle Amministrazioni titolari, con rappresentanti del Dipartimento per le Politiche di Coesione, del Dipartimento per la programmazione e il coordinamento della politica economica, dei Ministeri competenti per area tematica, nonché del partenariato economico e sociale) </a:t>
            </a:r>
            <a:r>
              <a:rPr lang="it-IT" sz="2000" dirty="0" err="1">
                <a:effectLst/>
                <a:ea typeface="Times New Roman" panose="02020603050405020304" pitchFamily="18" charset="0"/>
              </a:rPr>
              <a:t>é</a:t>
            </a:r>
            <a:r>
              <a:rPr lang="it-IT" sz="2000" dirty="0">
                <a:effectLst/>
                <a:ea typeface="Times New Roman" panose="02020603050405020304" pitchFamily="18" charset="0"/>
              </a:rPr>
              <a:t> possibile proporre le misure di accelerazione, nonché contestare eventuali inadempienze di taluni attori. </a:t>
            </a:r>
          </a:p>
          <a:p>
            <a:pPr algn="just"/>
            <a:r>
              <a:rPr lang="it-IT" sz="2000" dirty="0">
                <a:solidFill>
                  <a:srgbClr val="212121"/>
                </a:solidFill>
                <a:ea typeface="Times New Roman" panose="02020603050405020304" pitchFamily="18" charset="0"/>
              </a:rPr>
              <a:t>L</a:t>
            </a:r>
            <a:r>
              <a:rPr lang="it-IT" sz="20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'impiego della dotazione del FSC per obiettivi strategici </a:t>
            </a:r>
            <a:r>
              <a:rPr lang="it-IT" sz="2000" dirty="0" err="1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é</a:t>
            </a:r>
            <a:r>
              <a:rPr lang="it-IT" sz="20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 disposto in coerenza con gli obiettivi e le strategie dei Fondi strutturali e di investimento europei per il periodo di programmazione 2021-2027, nonché con le politiche settoriali e le politiche di investimento e di riforma previste nel Piano nazionale per la ripresa e la resilienza (PNRR), secondo principi di complementarietà e </a:t>
            </a:r>
            <a:r>
              <a:rPr lang="it-IT" sz="2000" dirty="0" err="1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addizionalità</a:t>
            </a:r>
            <a:r>
              <a:rPr lang="it-IT" sz="20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 delle risorse.</a:t>
            </a:r>
            <a:endParaRPr lang="it-IT" sz="20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31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– Bilancio di previsione 2022-2024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6100" y="1422401"/>
            <a:ext cx="11099800" cy="49657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it-IT" sz="2200" b="1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2400" b="1" dirty="0">
                <a:effectLst/>
                <a:ea typeface="Times New Roman" panose="02020603050405020304" pitchFamily="18" charset="0"/>
              </a:rPr>
              <a:t>Le regole per la programmazione delle risorse</a:t>
            </a:r>
          </a:p>
          <a:p>
            <a:pPr marL="0" indent="0" algn="just">
              <a:buNone/>
            </a:pPr>
            <a:endParaRPr lang="it-IT" sz="24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Riguardo alle </a:t>
            </a:r>
            <a:r>
              <a:rPr lang="it-IT" sz="2400" dirty="0" err="1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disponibilita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̀ finanziarie, nel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bilancio di previsione per il triennio 2022-2024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(legge n. 234/2021 e relativo D.M. Economia 31 dicembre 2021 di ripartizione delle dotazioni dei singoli programmi di spesa in capitoli), il Fondo Sviluppo e Coesione - iscritto al capitolo 8000 dello stato di previsione del Ministero dell'economia - presenta una dotazione per il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triennio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pari a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15,2 miliardi nel 2022,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a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13 miliardi nel 2023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e a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15,3 miliardi nel 2024.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Tale dotazione è riferita alle risorse autorizzate per i due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cicli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di programmazione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2014-2020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e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2021-2027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, rispettivamente, dalla legge di stabilità 2014 (</a:t>
            </a:r>
            <a:r>
              <a:rPr lang="it-IT" sz="2400" dirty="0">
                <a:solidFill>
                  <a:srgbClr val="4272A0"/>
                </a:solidFill>
                <a:effectLst/>
                <a:ea typeface="Times New Roman" panose="02020603050405020304" pitchFamily="18" charset="0"/>
              </a:rPr>
              <a:t>art. 1, co. 6, L. 147/2013)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e dalla legge di bilancio 2020 (art. 1, co. 178, L. n. 178/2020). </a:t>
            </a:r>
            <a:endParaRPr lang="it-IT" sz="2400" dirty="0">
              <a:effectLst/>
              <a:ea typeface="Times New Roman" panose="02020603050405020304" pitchFamily="18" charset="0"/>
            </a:endParaRPr>
          </a:p>
          <a:p>
            <a:pPr algn="just"/>
            <a:endParaRPr lang="it-IT" sz="20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806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392" y="365125"/>
            <a:ext cx="10724408" cy="1325563"/>
          </a:xfrm>
        </p:spPr>
        <p:txBody>
          <a:bodyPr>
            <a:noAutofit/>
          </a:bodyPr>
          <a:lstStyle/>
          <a:p>
            <a:pPr algn="ctr"/>
            <a:br>
              <a:rPr lang="it-IT" sz="2800" dirty="0"/>
            </a:br>
            <a:r>
              <a:rPr lang="it-IT" b="1" dirty="0"/>
              <a:t> </a:t>
            </a:r>
            <a:r>
              <a:rPr lang="it-IT" sz="2800" b="1" dirty="0">
                <a:solidFill>
                  <a:srgbClr val="FF0000"/>
                </a:solidFill>
              </a:rPr>
              <a:t>PIANO DI SVILUPPO E COESIONE REGIONE LOMBARDIA</a:t>
            </a:r>
            <a:br>
              <a:rPr lang="it-IT" dirty="0"/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26550" y="1929664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sz="2400" dirty="0"/>
              <a:t>PSC Regione LOMBARDIA- Delibera n. 31 /2021 (pubblicata su GU del 09 Agosto 2021)</a:t>
            </a:r>
          </a:p>
          <a:p>
            <a:pPr marL="0" indent="0" algn="just">
              <a:buNone/>
            </a:pPr>
            <a:r>
              <a:rPr lang="it-IT" dirty="0"/>
              <a:t>Il 29 dicembre 2021 è stato approvato il Piano sviluppo e coesione (PSC) della Regione Lombardia dove sono confluiti gli interventi finanziati dal Fondo sviluppo e coesione relativi ai cicli di programmazione 2000-2006, 2007-2013 e 2014-2020.</a:t>
            </a:r>
            <a:endParaRPr lang="it-IT" sz="2400" dirty="0"/>
          </a:p>
          <a:p>
            <a:pPr marL="0" indent="0" algn="just">
              <a:buNone/>
            </a:pPr>
            <a:r>
              <a:rPr lang="it-IT" sz="2400" b="1" dirty="0">
                <a:hlinkClick r:id="rId2"/>
              </a:rPr>
              <a:t>PSC REGIONE </a:t>
            </a:r>
            <a:r>
              <a:rPr lang="it-IT" sz="2400" b="1" dirty="0"/>
              <a:t>LOMBARDIA </a:t>
            </a:r>
            <a:r>
              <a:rPr lang="it-IT" sz="2400" b="1" u="sng" dirty="0"/>
              <a:t>€ 1.195,27 milioni</a:t>
            </a:r>
            <a:r>
              <a:rPr lang="it-IT" sz="2400" dirty="0"/>
              <a:t> </a:t>
            </a:r>
          </a:p>
          <a:p>
            <a:pPr marL="0" indent="0" algn="just">
              <a:buNone/>
            </a:pPr>
            <a:r>
              <a:rPr lang="it-IT" sz="2400" dirty="0"/>
              <a:t>Riorganizzazione delle risorse assegnate ai precedenti Strumenti  di programmazione: PATTO REGIONE LOMBARDIA, Programma attuativo Regionale (PAR) LOMBARDIA, INTESA LOMBARDIA, a valere sul Fondo sviluppo e coesione. </a:t>
            </a:r>
          </a:p>
          <a:p>
            <a:pPr marL="0" indent="0" algn="just">
              <a:buNone/>
            </a:pPr>
            <a:r>
              <a:rPr lang="it-IT" sz="2400" dirty="0"/>
              <a:t>Provenienza contabile delle risorse: </a:t>
            </a:r>
          </a:p>
          <a:p>
            <a:pPr algn="just"/>
            <a:r>
              <a:rPr lang="it-IT" sz="2400" dirty="0"/>
              <a:t>FSC 2000-2006 per  357,78  milioni di euro; </a:t>
            </a:r>
          </a:p>
          <a:p>
            <a:pPr algn="just"/>
            <a:r>
              <a:rPr lang="it-IT" sz="2400" dirty="0"/>
              <a:t>FSC 2007-2013 per  284,33  milioni di euro; </a:t>
            </a:r>
          </a:p>
          <a:p>
            <a:pPr algn="just"/>
            <a:r>
              <a:rPr lang="it-IT" sz="2400" dirty="0"/>
              <a:t>FSC 2014-2020 per  553,16  milioni di euro.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0656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65125"/>
            <a:ext cx="10668000" cy="1325563"/>
          </a:xfrm>
        </p:spPr>
        <p:txBody>
          <a:bodyPr>
            <a:noAutofit/>
          </a:bodyPr>
          <a:lstStyle/>
          <a:p>
            <a:br>
              <a:rPr lang="it-IT" sz="2800" dirty="0"/>
            </a:br>
            <a:r>
              <a:rPr lang="it-IT" b="1" dirty="0"/>
              <a:t> </a:t>
            </a:r>
            <a:r>
              <a:rPr lang="it-IT" sz="2800" b="1" dirty="0">
                <a:solidFill>
                  <a:srgbClr val="FF0000"/>
                </a:solidFill>
              </a:rPr>
              <a:t>PIANO DI SVILUPPO E COESIONE REGIONE LOMBARDIA</a:t>
            </a:r>
            <a:br>
              <a:rPr lang="it-IT" dirty="0"/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6910" y="1800225"/>
            <a:ext cx="10788827" cy="442912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t-IT" dirty="0"/>
              <a:t>Su proposta dell’amministrazione titolare responsabile del PSC, il </a:t>
            </a:r>
            <a:r>
              <a:rPr lang="it-IT" dirty="0" err="1"/>
              <a:t>CdS</a:t>
            </a:r>
            <a:r>
              <a:rPr lang="it-IT" dirty="0"/>
              <a:t> provvede a integrare il PSC con: 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dirty="0"/>
              <a:t>settori d’intervento per area tematica e corrispondenti importi finanziari</a:t>
            </a:r>
          </a:p>
          <a:p>
            <a:pPr algn="just"/>
            <a:r>
              <a:rPr lang="it-IT" dirty="0"/>
              <a:t>obiettivi perseguiti con indicazione dei principali indicatori di realizzazione e di risultato </a:t>
            </a:r>
          </a:p>
          <a:p>
            <a:pPr algn="just"/>
            <a:r>
              <a:rPr lang="it-IT" dirty="0"/>
              <a:t>piano finanziario complessivo del PSC, con esplicitazione della previsione di spesa per ciascuna annualità del primo triennio</a:t>
            </a:r>
          </a:p>
          <a:p>
            <a:pPr marL="0" indent="0" algn="just">
              <a:buNone/>
            </a:pPr>
            <a:r>
              <a:rPr lang="it-IT" dirty="0"/>
              <a:t>Al fine di accelerare la realizzazione e la spesa degli interventi di cui al comma 7, lettera </a:t>
            </a:r>
            <a:r>
              <a:rPr lang="it-IT" i="1" dirty="0"/>
              <a:t>b)</a:t>
            </a:r>
            <a:r>
              <a:rPr lang="it-IT" dirty="0"/>
              <a:t>, art. 44 del decreto-legge </a:t>
            </a:r>
            <a:r>
              <a:rPr lang="it-IT" dirty="0" err="1"/>
              <a:t>n</a:t>
            </a:r>
            <a:r>
              <a:rPr lang="it-IT" dirty="0"/>
              <a:t> 34 del 2019, il Dipartimento per le politiche di coesione, l’Agenzia per la coesione territoriale e la Struttura per la progettazione di beni ed edifici pubblici, per quanto di rispettiva competenza, possono disporre, anche nell’ambito di convenzioni </a:t>
            </a:r>
            <a:r>
              <a:rPr lang="it-IT" dirty="0" err="1"/>
              <a:t>gia</a:t>
            </a:r>
            <a:r>
              <a:rPr lang="it-IT" dirty="0"/>
              <a:t>̀ esistenti con </a:t>
            </a:r>
            <a:r>
              <a:rPr lang="it-IT" dirty="0" err="1"/>
              <a:t>societa</a:t>
            </a:r>
            <a:r>
              <a:rPr lang="it-IT" dirty="0"/>
              <a:t>̀ </a:t>
            </a:r>
            <a:r>
              <a:rPr lang="it-IT" i="1" dirty="0"/>
              <a:t>in </a:t>
            </a:r>
            <a:r>
              <a:rPr lang="it-IT" i="1" dirty="0" err="1"/>
              <a:t>house</a:t>
            </a:r>
            <a:r>
              <a:rPr lang="it-IT" dirty="0"/>
              <a:t>, misure di accompagnamento alla progettazione e attuazione, su richiesta della Regione responsabile del PSC in oggetto. </a:t>
            </a:r>
          </a:p>
          <a:p>
            <a:pPr algn="just"/>
            <a:endParaRPr lang="it-IT" sz="24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476297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775268"/>
          </a:xfrm>
        </p:spPr>
        <p:txBody>
          <a:bodyPr>
            <a:noAutofit/>
          </a:bodyPr>
          <a:lstStyle/>
          <a:p>
            <a:pPr algn="ctr" fontAlgn="base"/>
            <a:r>
              <a:rPr lang="it-IT" sz="2800" b="1" dirty="0">
                <a:solidFill>
                  <a:srgbClr val="FF0000"/>
                </a:solidFill>
              </a:rPr>
              <a:t>Legge regionale 24 giugno 2015, </a:t>
            </a:r>
            <a:r>
              <a:rPr lang="it-IT" sz="2800" b="1" dirty="0" err="1">
                <a:solidFill>
                  <a:srgbClr val="FF0000"/>
                </a:solidFill>
              </a:rPr>
              <a:t>n</a:t>
            </a:r>
            <a:r>
              <a:rPr lang="it-IT" sz="2800" b="1" dirty="0">
                <a:solidFill>
                  <a:srgbClr val="FF0000"/>
                </a:solidFill>
              </a:rPr>
              <a:t> 17</a:t>
            </a:r>
            <a:br>
              <a:rPr lang="it-IT" b="1" dirty="0"/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1216" y="950026"/>
            <a:ext cx="11333479" cy="526947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b="1" dirty="0"/>
              <a:t>Interventi regionali per la prevenzione e il contrasto della criminalità organizzata e per la promozione della cultura della legalità</a:t>
            </a:r>
          </a:p>
          <a:p>
            <a:pPr marL="0" indent="0">
              <a:buNone/>
            </a:pPr>
            <a:r>
              <a:rPr lang="it-IT" b="1" dirty="0"/>
              <a:t>Art. 1 Finalità e oggetto</a:t>
            </a:r>
          </a:p>
          <a:p>
            <a:pPr marL="0" indent="0">
              <a:buNone/>
            </a:pPr>
            <a:r>
              <a:rPr lang="it-IT" dirty="0"/>
              <a:t>1. La Regione, nel rispetto delle competenze stabilite dall'articolo 117 della Costituzione, concorre allo sviluppo dell'ordinata e civile convivenza della comunità regionale attraverso interventi nei settori della prevenzione e della lotta contro la criminalità organizzata e attraverso iniziative di sostegno alle vittime della criminalità e di sensibilizzazione della società civile e delle istituzioni pubbliche, contribuendo all'educazione alla legalità, alla crescita della coscienza democratica, all'impegno contro la criminalità organizzata e diffusa. La Regione promuove altresì interventi finalizzati al contrasto del fenomeno delle truffe ai danni della popolazione anziana.</a:t>
            </a:r>
          </a:p>
          <a:p>
            <a:pPr marL="0" indent="0">
              <a:buNone/>
            </a:pPr>
            <a:r>
              <a:rPr lang="it-IT" dirty="0"/>
              <a:t>2. Gli interventi di cui al comma 1 sono promossi, progettati e realizzati anche in collaborazione o su iniziativa di enti locali, associazioni, associazioni di consumatori, fondazioni, scuole e università, cooperative, comunità di recupero e organizzazioni di volontariato operanti nel campo sociale e regolarmente costituite, con particolare riferimento ai soggetti iscritti nei registri di cui alla legislazione regionale sull'associazionismo e sul volontariato.</a:t>
            </a:r>
          </a:p>
          <a:p>
            <a:pPr marL="0" indent="0">
              <a:buNone/>
            </a:pPr>
            <a:r>
              <a:rPr lang="it-IT" dirty="0"/>
              <a:t>3. La Regione, inoltre, al fine di consentire uno sviluppo economico e sociale libero da condizionamenti illegali, promuove la realizzazione di interventi volti a prevenire e combattere il fenomeno dell'usura e dell’estorsione.</a:t>
            </a:r>
          </a:p>
          <a:p>
            <a:pPr marL="0" indent="0">
              <a:buNone/>
            </a:pPr>
            <a:r>
              <a:rPr lang="it-IT" dirty="0"/>
              <a:t>4. La Regione destina, altresì, risorse per la progettazione di interventi efficaci e qualificati di prevenzione dei comportamenti antisociali e criminosi, a partire dalla minore età e presso le scuole di ogni ordine e grado.</a:t>
            </a:r>
            <a:endParaRPr lang="it-IT" sz="2600" dirty="0"/>
          </a:p>
          <a:p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926250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775268"/>
          </a:xfrm>
        </p:spPr>
        <p:txBody>
          <a:bodyPr>
            <a:noAutofit/>
          </a:bodyPr>
          <a:lstStyle/>
          <a:p>
            <a:pPr algn="ctr" fontAlgn="base"/>
            <a:r>
              <a:rPr lang="it-IT" sz="2800" b="1" dirty="0">
                <a:solidFill>
                  <a:srgbClr val="FF0000"/>
                </a:solidFill>
              </a:rPr>
              <a:t>Legge regionale 24 giugno 2015, </a:t>
            </a:r>
            <a:r>
              <a:rPr lang="it-IT" sz="2800" b="1" dirty="0" err="1">
                <a:solidFill>
                  <a:srgbClr val="FF0000"/>
                </a:solidFill>
              </a:rPr>
              <a:t>n</a:t>
            </a:r>
            <a:r>
              <a:rPr lang="it-IT" sz="2800" b="1" dirty="0">
                <a:solidFill>
                  <a:srgbClr val="FF0000"/>
                </a:solidFill>
              </a:rPr>
              <a:t> 17</a:t>
            </a:r>
            <a:br>
              <a:rPr lang="it-IT" b="1" dirty="0"/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1216" y="950026"/>
            <a:ext cx="11333479" cy="526947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it-IT" sz="4400" b="1" dirty="0"/>
              <a:t>Art. 3 Tipologia degli interventi</a:t>
            </a:r>
          </a:p>
          <a:p>
            <a:pPr marL="0" indent="0">
              <a:buNone/>
            </a:pPr>
            <a:endParaRPr lang="it-IT" sz="4400" b="1" dirty="0"/>
          </a:p>
          <a:p>
            <a:pPr marL="0" indent="0">
              <a:buNone/>
            </a:pPr>
            <a:r>
              <a:rPr lang="it-IT" sz="4400" dirty="0"/>
              <a:t>1. La Regione, per il perseguimento delle finalità di cui all'articolo 1, comma 1, promuove e sostiene interventi volti:</a:t>
            </a:r>
          </a:p>
          <a:p>
            <a:pPr marL="0" indent="0">
              <a:buNone/>
            </a:pPr>
            <a:endParaRPr lang="it-IT" sz="4400" dirty="0"/>
          </a:p>
          <a:p>
            <a:pPr marL="368300" indent="-368300">
              <a:buFont typeface="+mj-lt"/>
              <a:buAutoNum type="alphaLcParenR"/>
            </a:pPr>
            <a:r>
              <a:rPr lang="it-IT" sz="4400" dirty="0"/>
              <a:t>all'adozione di procedure amministrative atte a prevenire e contrastare l'infiltrazione della criminalità organizzata nelle attività svolte dall'amministrazione pubblica;</a:t>
            </a:r>
          </a:p>
          <a:p>
            <a:pPr marL="368300" indent="-368300">
              <a:buFont typeface="+mj-lt"/>
              <a:buAutoNum type="alphaLcParenR"/>
            </a:pPr>
            <a:endParaRPr lang="it-IT" sz="4400" dirty="0"/>
          </a:p>
          <a:p>
            <a:pPr marL="368300" indent="-368300">
              <a:buFont typeface="+mj-lt"/>
              <a:buAutoNum type="alphaLcParenR"/>
            </a:pPr>
            <a:r>
              <a:rPr lang="it-IT" sz="4400" dirty="0"/>
              <a:t>al sostegno delle vittime dei reati di stampo mafioso e della criminalità organizzata;</a:t>
            </a:r>
          </a:p>
          <a:p>
            <a:pPr marL="368300" indent="-368300">
              <a:buFont typeface="+mj-lt"/>
              <a:buAutoNum type="alphaLcParenR"/>
            </a:pPr>
            <a:endParaRPr lang="it-IT" sz="4400" dirty="0"/>
          </a:p>
          <a:p>
            <a:pPr marL="368300" indent="-368300">
              <a:buFont typeface="+mj-lt"/>
              <a:buAutoNum type="alphaLcParenR"/>
            </a:pPr>
            <a:r>
              <a:rPr lang="it-IT" sz="4400" dirty="0"/>
              <a:t>al finanziamento delle attività per il recupero e il sostegno per il riutilizzo dei beni confiscati alla criminalità organizzata e assegnati agli enti locali;</a:t>
            </a:r>
          </a:p>
          <a:p>
            <a:pPr marL="368300" indent="-368300">
              <a:buFont typeface="+mj-lt"/>
              <a:buAutoNum type="alphaLcParenR"/>
            </a:pPr>
            <a:endParaRPr lang="it-IT" sz="4400" dirty="0"/>
          </a:p>
          <a:p>
            <a:pPr marL="368300" indent="-368300">
              <a:buFont typeface="+mj-lt"/>
              <a:buAutoNum type="alphaLcParenR"/>
            </a:pPr>
            <a:r>
              <a:rPr lang="it-IT" sz="4400" dirty="0"/>
              <a:t>al miglioramento della capacità di integrazione e delle condizioni di sicurezza delle comunità locali;</a:t>
            </a:r>
          </a:p>
          <a:p>
            <a:pPr marL="368300" indent="-368300">
              <a:buFont typeface="+mj-lt"/>
              <a:buAutoNum type="alphaLcParenR"/>
            </a:pPr>
            <a:endParaRPr lang="it-IT" sz="4400" dirty="0"/>
          </a:p>
          <a:p>
            <a:pPr marL="368300" indent="-368300">
              <a:buFont typeface="+mj-lt"/>
              <a:buAutoNum type="alphaLcParenR"/>
            </a:pPr>
            <a:r>
              <a:rPr lang="it-IT" sz="4400" dirty="0"/>
              <a:t>alla diffusione della cultura della legalità e della convivenza civile.</a:t>
            </a:r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9361668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399216"/>
          </a:xfrm>
        </p:spPr>
        <p:txBody>
          <a:bodyPr>
            <a:noAutofit/>
          </a:bodyPr>
          <a:lstStyle/>
          <a:p>
            <a:pPr algn="ctr" fontAlgn="base"/>
            <a:br>
              <a:rPr lang="it-IT" sz="2800" b="1" dirty="0">
                <a:solidFill>
                  <a:srgbClr val="FF0000"/>
                </a:solidFill>
              </a:rPr>
            </a:br>
            <a:r>
              <a:rPr lang="it-IT" sz="2800" b="1" dirty="0">
                <a:solidFill>
                  <a:srgbClr val="FF0000"/>
                </a:solidFill>
              </a:rPr>
              <a:t>Legge regionale 24 giugno 2015, </a:t>
            </a:r>
            <a:r>
              <a:rPr lang="it-IT" sz="2800" b="1" dirty="0" err="1">
                <a:solidFill>
                  <a:srgbClr val="FF0000"/>
                </a:solidFill>
              </a:rPr>
              <a:t>n</a:t>
            </a:r>
            <a:r>
              <a:rPr lang="it-IT" sz="2800" b="1" dirty="0">
                <a:solidFill>
                  <a:srgbClr val="FF0000"/>
                </a:solidFill>
              </a:rPr>
              <a:t> 17</a:t>
            </a:r>
            <a:br>
              <a:rPr lang="it-IT" b="1" dirty="0"/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0" y="831274"/>
            <a:ext cx="11749511" cy="555567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9600" b="1" dirty="0"/>
              <a:t>Art. 23 Finanziamento degli interventi per il recupero sociale dei beni confiscati</a:t>
            </a:r>
          </a:p>
          <a:p>
            <a:pPr marL="0" indent="0">
              <a:buNone/>
            </a:pPr>
            <a:endParaRPr lang="it-IT" sz="7400" b="1" dirty="0"/>
          </a:p>
          <a:p>
            <a:pPr marL="0" indent="0">
              <a:buNone/>
            </a:pPr>
            <a:r>
              <a:rPr lang="it-IT" sz="8000" dirty="0"/>
              <a:t>1. </a:t>
            </a:r>
            <a:r>
              <a:rPr lang="it-IT" sz="8000" b="1" dirty="0"/>
              <a:t>Per incentivare il recupero e sostenere il riutilizzo da parte degli enti locali e della Regione dei beni confiscati alla criminalità organizzata</a:t>
            </a:r>
            <a:r>
              <a:rPr lang="it-IT" sz="8000" dirty="0"/>
              <a:t>, secondo quanto previsto dal decreto legislativo 6 settembre 2011, n. 159 </a:t>
            </a:r>
            <a:r>
              <a:rPr lang="it-IT" sz="8000" b="1" dirty="0"/>
              <a:t>è istituito il Fondo per la destinazione, il recupero e l'utilizzo a fini sociali o istituzionali dei beni confiscati alla criminalità</a:t>
            </a:r>
            <a:r>
              <a:rPr lang="it-IT" sz="8000" dirty="0"/>
              <a:t>. La Regione, al fine di supportare l'ufficio competente per territorio dell'Agenzia nazionale per l'amministrazione e la destinazione dei beni sequestrati e confiscati alla criminalità organizzata, attua interventi finalizzati al recupero dei beni confiscati attraverso:</a:t>
            </a:r>
          </a:p>
          <a:p>
            <a:pPr marL="273050" indent="-273050">
              <a:buFont typeface="+mj-lt"/>
              <a:buAutoNum type="alphaLcParenR"/>
            </a:pPr>
            <a:r>
              <a:rPr lang="it-IT" sz="8000" dirty="0"/>
              <a:t>la concessione di contributi agli enti locali e ai soggetti concessionari dei beni stessi per la realizzazione di interventi di manutenzione ordinaria e straordinaria, di restauro e risanamento conservativo, di ristrutturazione edilizia e nuova costruzione, limitatamente agli interventi necessari per gli scopi perseguiti, al fine di favorire il riutilizzo in funzione sociale, abitativa e istituzionale dei beni immobili confiscati;</a:t>
            </a:r>
          </a:p>
          <a:p>
            <a:pPr marL="273050" indent="-273050">
              <a:buFont typeface="+mj-lt"/>
              <a:buAutoNum type="alphaLcParenR"/>
            </a:pPr>
            <a:r>
              <a:rPr lang="it-IT" sz="8000" dirty="0"/>
              <a:t>l'assistenza agli enti locali assegnatari dei beni immobili confiscati alla criminalità organizzata e mafiosa; </a:t>
            </a:r>
            <a:r>
              <a:rPr lang="it-IT" sz="8000" i="1" dirty="0"/>
              <a:t>bis) </a:t>
            </a:r>
            <a:r>
              <a:rPr lang="it-IT" sz="8000" dirty="0"/>
              <a:t>la pubblicazione della mappatura </a:t>
            </a:r>
            <a:r>
              <a:rPr lang="it-IT" sz="8000" dirty="0" err="1"/>
              <a:t>geolocalizzata</a:t>
            </a:r>
            <a:r>
              <a:rPr lang="it-IT" sz="8000" dirty="0"/>
              <a:t> dei beni confiscati, attraverso un sistema informativo dedicato, da mettere a disposizione dei soggetti interessati, sia ai fini della fruibilità e della trasparenza delle informazioni, sia per la gestione o il monitoraggio dei beni stessi;</a:t>
            </a:r>
          </a:p>
          <a:p>
            <a:pPr marL="273050" indent="-273050">
              <a:buFont typeface="+mj-lt"/>
              <a:buAutoNum type="alphaLcParenR"/>
            </a:pPr>
            <a:r>
              <a:rPr lang="it-IT" sz="8000" dirty="0"/>
              <a:t>la realizzazione, in collaborazione con le università e l'Agenzia nazionale per l'amministrazione e la destinazione dei beni sequestrati e confiscati alla criminalità organizzata, di corsi di formazione per personale dirigente con competenze gestionali specifiche sui beni, soprattutto aziendali, confiscati alle mafie. Per i beni aziendali confiscati, i corsi di formazione sono volti a fornire una preparazione adeguata a soggetti in grado di supportare le aziende dalla fase del sequestro a quella della confisca.</a:t>
            </a:r>
          </a:p>
          <a:p>
            <a:pPr marL="0" indent="0">
              <a:buNone/>
            </a:pPr>
            <a:endParaRPr lang="it-IT" sz="72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5145564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775268"/>
          </a:xfrm>
        </p:spPr>
        <p:txBody>
          <a:bodyPr>
            <a:noAutofit/>
          </a:bodyPr>
          <a:lstStyle/>
          <a:p>
            <a:pPr algn="ctr" fontAlgn="base"/>
            <a:r>
              <a:rPr lang="it-IT" sz="2800" b="1" dirty="0">
                <a:solidFill>
                  <a:srgbClr val="FF0000"/>
                </a:solidFill>
              </a:rPr>
              <a:t>Legge regionale 24 giugno 2015, </a:t>
            </a:r>
            <a:r>
              <a:rPr lang="it-IT" sz="2800" b="1" dirty="0" err="1">
                <a:solidFill>
                  <a:srgbClr val="FF0000"/>
                </a:solidFill>
              </a:rPr>
              <a:t>n</a:t>
            </a:r>
            <a:r>
              <a:rPr lang="it-IT" sz="2800" b="1" dirty="0">
                <a:solidFill>
                  <a:srgbClr val="FF0000"/>
                </a:solidFill>
              </a:rPr>
              <a:t> 17</a:t>
            </a:r>
            <a:br>
              <a:rPr lang="it-IT" b="1" dirty="0"/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1216" y="950026"/>
            <a:ext cx="11333479" cy="52694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2. Gli enti locali e la Regione disciplinano, nei rispettivi strumenti di pianificazione territoriale, le modalità di gestione dei beni a essi trasferiti ai sensi dell'articolo 48, comma 3, lettere c) e d), del d.lgs. 159/2011.</a:t>
            </a:r>
          </a:p>
          <a:p>
            <a:pPr marL="0" indent="0">
              <a:buNone/>
            </a:pPr>
            <a:r>
              <a:rPr lang="it-IT" sz="2400" dirty="0"/>
              <a:t>3. La Giunta regionale con proprio provvedimento stabilisce criteri, modalità e termini per l'erogazione degli incentivi di cui al comma 1.</a:t>
            </a:r>
          </a:p>
          <a:p>
            <a:pPr marL="0" indent="0">
              <a:buNone/>
            </a:pPr>
            <a:r>
              <a:rPr lang="it-IT" sz="2400" dirty="0"/>
              <a:t>4. La Regione, al fine di sostenere i progetti che prevedono il riutilizzo dei beni confiscati, promuove la sottoscrizione di protocolli d'intesa e convenzioni con l'Agenzia nazionale per l'amministrazione e la destinazione dei beni sequestrati e confiscati alla criminalità organizzata ai sensi dell'articolo 112, comma 4, lettera i), del d.lgs. 159/2011, e con altri enti pubblici, enti locali, associazioni, fondazioni, cooperative operanti nel campo sociale.</a:t>
            </a:r>
          </a:p>
          <a:p>
            <a:pPr marL="0" indent="0">
              <a:buNone/>
            </a:pPr>
            <a:r>
              <a:rPr lang="it-IT" sz="2400" dirty="0"/>
              <a:t>5. La Regione, in via prioritaria, eroga gli incentivi alle iniziative di cui all'articolo 25, comma 3, della </a:t>
            </a:r>
            <a:r>
              <a:rPr lang="it-IT" sz="2400" dirty="0" err="1"/>
              <a:t>l.r</a:t>
            </a:r>
            <a:r>
              <a:rPr lang="it-IT" sz="2400" dirty="0"/>
              <a:t>. 6/2015.</a:t>
            </a:r>
          </a:p>
        </p:txBody>
      </p:sp>
    </p:spTree>
    <p:extLst>
      <p:ext uri="{BB962C8B-B14F-4D97-AF65-F5344CB8AC3E}">
        <p14:creationId xmlns:p14="http://schemas.microsoft.com/office/powerpoint/2010/main" val="1456418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82DFF7-E303-9A44-8A8D-6E1231DFD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0" y="365125"/>
            <a:ext cx="11023600" cy="955675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Beni Confiscati - Le risorse disponibili nel ciclo di programmazione 2021-27</a:t>
            </a:r>
            <a:endParaRPr lang="it-IT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01FD9A-86BF-834A-AEBA-555B067BE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1320800"/>
            <a:ext cx="11125200" cy="48006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Le risorse finanziarie provenienti dall’Europa e dai fondi nazionali per il ciclo di programmazione 2021-2027 permettono di accelerare l’azione degli Enti locali per l’utilizzo sociale dei beni confiscati.</a:t>
            </a:r>
            <a:r>
              <a:rPr lang="it-IT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La realizzazione di interventi per il reimpiego dei beni sottratti alla criminalità organizzata a beneficio delle comunità locali, viene fortemente sostenuta dagli obiettivi strategici previsti dai principali strumenti finanziari disponibili in ambito nazionale, regionale e locale. </a:t>
            </a:r>
          </a:p>
          <a:p>
            <a:pPr marL="0" indent="0" algn="just">
              <a:buNone/>
            </a:pPr>
            <a:r>
              <a:rPr lang="it-IT" sz="2400" dirty="0">
                <a:effectLst/>
                <a:ea typeface="Times New Roman" panose="02020603050405020304" pitchFamily="18" charset="0"/>
              </a:rPr>
              <a:t>Le risorse UE e nazionali assegnate alla programmazione 2021-2027  rappresentano, quindi, concrete opportunità per creare l’interazione necessaria sui territori e definire un programma d’azione per la valorizzazione dei beni confiscati alla criminalità organizzata. </a:t>
            </a:r>
          </a:p>
          <a:p>
            <a:pPr marL="0" indent="0" algn="just">
              <a:buNone/>
            </a:pPr>
            <a:r>
              <a:rPr lang="it-IT" sz="2400" b="1" dirty="0">
                <a:effectLst/>
                <a:ea typeface="Times New Roman" panose="02020603050405020304" pitchFamily="18" charset="0"/>
              </a:rPr>
              <a:t>L’Accordo di Partenariato pone al centro degli Obiettivi di Policy OP4 (una Europa più sociale e inclusiva) e OP5 (una Europa più vicina ai cittadini), soluzioni di sviluppo che favoriscono l’uso sociale dei beni confiscati alla </a:t>
            </a:r>
            <a:r>
              <a:rPr lang="it-IT" sz="2400" b="1" dirty="0" err="1">
                <a:effectLst/>
                <a:ea typeface="Times New Roman" panose="02020603050405020304" pitchFamily="18" charset="0"/>
              </a:rPr>
              <a:t>criminalita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̀ organizzata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: nei territori a maggiore concentrazione di beni confiscati alla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criminalita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̀, si auspica infatti la definizione di percorsi di rilancio sociale e  produttivo attraverso la valorizzazione di immobili significativi per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potenzialita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 economiche e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simbolicita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̀. </a:t>
            </a:r>
          </a:p>
          <a:p>
            <a:pPr marL="0" indent="0" algn="just">
              <a:buNone/>
            </a:pPr>
            <a:r>
              <a:rPr lang="it-IT" sz="2400" b="1" dirty="0">
                <a:effectLst/>
                <a:ea typeface="Times New Roman" panose="02020603050405020304" pitchFamily="18" charset="0"/>
              </a:rPr>
              <a:t>La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</a:t>
            </a:r>
            <a:r>
              <a:rPr lang="it-IT" sz="2400" b="1" dirty="0" err="1">
                <a:effectLst/>
                <a:ea typeface="Times New Roman" panose="02020603050405020304" pitchFamily="18" charset="0"/>
              </a:rPr>
              <a:t>centralita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̀ della tematica “Beni Confiscati”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può essere declinata in diverse tipologie di intervento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, nell’ambito delle politiche sociali e sociosanitarie, della rigenerazione urbana, dello sviluppo turistico, agricolo e agroalimentare, culturale ed educativo, della tutela dell’ambiente e dei territori, 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in coerenza con le strategie definite dai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Programmi Nazionali e Regionali previsti dall’Accordo di </a:t>
            </a:r>
            <a:r>
              <a:rPr lang="it-IT" sz="2400" b="1" dirty="0" err="1">
                <a:effectLst/>
                <a:ea typeface="Times New Roman" panose="02020603050405020304" pitchFamily="18" charset="0"/>
              </a:rPr>
              <a:t>Partnenariato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 e dai Piani di Sviluppo e Coesione (PSC) messi a punto dal Fondo per lo Sviluppo e la Coesione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. </a:t>
            </a:r>
          </a:p>
          <a:p>
            <a:endParaRPr lang="it-IT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484584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775268"/>
          </a:xfrm>
        </p:spPr>
        <p:txBody>
          <a:bodyPr>
            <a:noAutofit/>
          </a:bodyPr>
          <a:lstStyle/>
          <a:p>
            <a:pPr algn="ctr" fontAlgn="base"/>
            <a:r>
              <a:rPr lang="it-IT" sz="2800" b="1" dirty="0">
                <a:solidFill>
                  <a:srgbClr val="FF0000"/>
                </a:solidFill>
              </a:rPr>
              <a:t>Legge regionale 24 giugno 2015, </a:t>
            </a:r>
            <a:r>
              <a:rPr lang="it-IT" sz="2800" b="1" dirty="0" err="1">
                <a:solidFill>
                  <a:srgbClr val="FF0000"/>
                </a:solidFill>
              </a:rPr>
              <a:t>n</a:t>
            </a:r>
            <a:r>
              <a:rPr lang="it-IT" sz="2800" b="1" dirty="0">
                <a:solidFill>
                  <a:srgbClr val="FF0000"/>
                </a:solidFill>
              </a:rPr>
              <a:t> 17</a:t>
            </a:r>
            <a:br>
              <a:rPr lang="it-IT" b="1" dirty="0"/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1216" y="950026"/>
            <a:ext cx="11333479" cy="56144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9600" b="1" dirty="0"/>
              <a:t>Art. 33</a:t>
            </a:r>
            <a:r>
              <a:rPr lang="it-IT" sz="9600" b="1" u="sng" dirty="0"/>
              <a:t> </a:t>
            </a:r>
            <a:r>
              <a:rPr lang="it-IT" sz="9600" b="1" dirty="0"/>
              <a:t>Clausola valutativa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sz="9600" b="1" dirty="0"/>
              <a:t>1. </a:t>
            </a:r>
            <a:r>
              <a:rPr lang="it-IT" sz="9600" dirty="0"/>
              <a:t>Il Consiglio regionale valuta l'attuazione della presente legge e i risultati progressivamente ottenuti nel prevenire e contrastare il crimine organizzato e mafioso e diffondere la cultura della legalità e della cittadinanza responsabile. A tal fine, la Giunta regionale trasmette al Consiglio una relazione biennale che documenta e descrive:</a:t>
            </a:r>
          </a:p>
          <a:p>
            <a:pPr marL="0" indent="0">
              <a:buNone/>
            </a:pPr>
            <a:r>
              <a:rPr lang="it-IT" sz="9600" i="1" dirty="0"/>
              <a:t>a) </a:t>
            </a:r>
            <a:r>
              <a:rPr lang="it-IT" sz="9600" dirty="0"/>
              <a:t>l'evoluzione dei fenomeni di illegalità collegati alla criminalità organizzata di tipo mafioso nelle sue diverse articolazioni rilevata nel territorio regionale, anche in relazione alla situazione nazionale;</a:t>
            </a:r>
          </a:p>
          <a:p>
            <a:pPr marL="0" indent="0">
              <a:buNone/>
            </a:pPr>
            <a:r>
              <a:rPr lang="it-IT" sz="9600" i="1" dirty="0"/>
              <a:t>b) </a:t>
            </a:r>
            <a:r>
              <a:rPr lang="it-IT" sz="9600" dirty="0"/>
              <a:t>gli interventi e le iniziative posti in essere, coordinati e finanziati dalla Regione ai sensi della presente legge, evidenziandone i risultati ottenuti;</a:t>
            </a:r>
          </a:p>
          <a:p>
            <a:pPr marL="0" indent="0">
              <a:buNone/>
            </a:pPr>
            <a:r>
              <a:rPr lang="it-IT" sz="9600" i="1" dirty="0"/>
              <a:t>c) </a:t>
            </a:r>
            <a:r>
              <a:rPr lang="it-IT" sz="9600" b="1" dirty="0"/>
              <a:t>l'ammontare delle risorse e la loro ripartizione per il finanziamento delle iniziative e degli interventi previsti dalla legge, nonché le modalità di selezione dei soggetti pubblici e privati coinvolti.</a:t>
            </a:r>
          </a:p>
          <a:p>
            <a:pPr marL="0" indent="0">
              <a:buNone/>
            </a:pPr>
            <a:r>
              <a:rPr lang="it-IT" sz="9600" b="1" dirty="0"/>
              <a:t>2. </a:t>
            </a:r>
            <a:r>
              <a:rPr lang="it-IT" sz="9600" dirty="0"/>
              <a:t>La Giunta regionale rende accessibili i dati e le informazioni raccolte per le attività valutative previste dalla presente legge. Il Consiglio regionale esamina la relazione secondo quanto previsto dal Regolamento generale e la rende pubblica unitamente agli eventuali documenti che ne concludono l’esame.</a:t>
            </a:r>
          </a:p>
          <a:p>
            <a:pPr marL="0" indent="0">
              <a:buNone/>
            </a:pPr>
            <a:br>
              <a:rPr lang="it-IT" sz="9600" dirty="0"/>
            </a:br>
            <a:endParaRPr lang="it-IT" sz="96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833409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775268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L’Agenzia Supporta i Comuni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0" y="1068779"/>
            <a:ext cx="11734800" cy="549571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8000" b="1" dirty="0"/>
              <a:t>Modelli e format</a:t>
            </a:r>
            <a:endParaRPr lang="it-IT" sz="8000" dirty="0"/>
          </a:p>
          <a:p>
            <a:pPr marL="0" indent="0">
              <a:buNone/>
            </a:pPr>
            <a:r>
              <a:rPr lang="it-IT" sz="8000" dirty="0"/>
              <a:t>Nella sezione sono proposti alcuni Modelli e Format, di immediato utilizzo, in grado di guidare le amministrazioni nella elaborazione di  Bandi (</a:t>
            </a:r>
            <a:r>
              <a:rPr lang="it-IT" sz="8000" b="1" i="1" dirty="0" err="1">
                <a:solidFill>
                  <a:srgbClr val="0070C0"/>
                </a:solidFill>
              </a:rPr>
              <a:t>https</a:t>
            </a:r>
            <a:r>
              <a:rPr lang="it-IT" sz="8000" b="1" i="1" dirty="0">
                <a:solidFill>
                  <a:srgbClr val="0070C0"/>
                </a:solidFill>
              </a:rPr>
              <a:t>://</a:t>
            </a:r>
            <a:r>
              <a:rPr lang="it-IT" sz="8000" b="1" i="1" dirty="0" err="1">
                <a:solidFill>
                  <a:srgbClr val="0070C0"/>
                </a:solidFill>
              </a:rPr>
              <a:t>benisequestraticonfiscati.it</a:t>
            </a:r>
            <a:r>
              <a:rPr lang="it-IT" sz="8000" b="1" i="1" dirty="0">
                <a:solidFill>
                  <a:srgbClr val="0070C0"/>
                </a:solidFill>
              </a:rPr>
              <a:t>/servizi/</a:t>
            </a:r>
            <a:r>
              <a:rPr lang="it-IT" sz="8000" b="1" i="1" dirty="0" err="1">
                <a:solidFill>
                  <a:srgbClr val="0070C0"/>
                </a:solidFill>
              </a:rPr>
              <a:t>lagenzia</a:t>
            </a:r>
            <a:r>
              <a:rPr lang="it-IT" sz="8000" b="1" i="1" dirty="0">
                <a:solidFill>
                  <a:srgbClr val="0070C0"/>
                </a:solidFill>
              </a:rPr>
              <a:t>-supporta-i-comuni/modelli-e-format/bando-tipo/</a:t>
            </a:r>
            <a:r>
              <a:rPr lang="it-IT" sz="8000" dirty="0"/>
              <a:t>), negli adempimenti in materia di trasparenza e pubblicazione dei dati sui beni confiscati trasferiti al patrimonio del Comune </a:t>
            </a:r>
          </a:p>
          <a:p>
            <a:pPr marL="0" indent="0">
              <a:buNone/>
              <a:tabLst>
                <a:tab pos="6708775" algn="l"/>
              </a:tabLst>
            </a:pPr>
            <a:r>
              <a:rPr lang="it-IT" sz="8000" dirty="0"/>
              <a:t>Sono inclusi </a:t>
            </a:r>
            <a:r>
              <a:rPr lang="it-IT" sz="8000" b="1" dirty="0"/>
              <a:t>Format per l’ottenimento delle credenziali per l’accesso alla piattaforma Open Regio</a:t>
            </a:r>
            <a:r>
              <a:rPr lang="it-IT" sz="8000" dirty="0"/>
              <a:t>, </a:t>
            </a:r>
            <a:r>
              <a:rPr lang="it-IT" sz="8000" dirty="0" err="1">
                <a:solidFill>
                  <a:srgbClr val="FF0000"/>
                </a:solidFill>
              </a:rPr>
              <a:t>tool</a:t>
            </a:r>
            <a:r>
              <a:rPr lang="it-IT" sz="8000" dirty="0"/>
              <a:t> </a:t>
            </a:r>
            <a:r>
              <a:rPr lang="it-IT" sz="8000" dirty="0">
                <a:solidFill>
                  <a:srgbClr val="FF0000"/>
                </a:solidFill>
              </a:rPr>
              <a:t>specifici interattivi per la valutazione dello stato del Bene e della sua potenziale </a:t>
            </a:r>
            <a:r>
              <a:rPr lang="it-IT" sz="8000" dirty="0" err="1">
                <a:solidFill>
                  <a:srgbClr val="FF0000"/>
                </a:solidFill>
              </a:rPr>
              <a:t>destinabilità</a:t>
            </a:r>
            <a:r>
              <a:rPr lang="it-IT" sz="8000" b="1" dirty="0">
                <a:solidFill>
                  <a:srgbClr val="FF0000"/>
                </a:solidFill>
              </a:rPr>
              <a:t>: </a:t>
            </a:r>
            <a:r>
              <a:rPr lang="it-IT" sz="8000" b="0" u="none" strike="noStrike" dirty="0">
                <a:solidFill>
                  <a:srgbClr val="19191A"/>
                </a:solidFill>
                <a:effectLst/>
              </a:rPr>
              <a:t>scheda sintetica che consente di censire tutte le principali caratteristiche del bene, sia in termini dell’individuazione sotto il profilo catastale e tecnico-urbanistico sia per quanto attiene alla valutazione delle possibili progettualità collegate alle ipotesi di riuso. L</a:t>
            </a:r>
            <a:r>
              <a:rPr lang="it-IT" sz="8000" dirty="0">
                <a:solidFill>
                  <a:srgbClr val="19191A"/>
                </a:solidFill>
              </a:rPr>
              <a:t>a scheda include </a:t>
            </a:r>
            <a:r>
              <a:rPr lang="it-IT" sz="8000" b="0" u="none" strike="noStrike" dirty="0">
                <a:solidFill>
                  <a:srgbClr val="19191A"/>
                </a:solidFill>
                <a:effectLst/>
              </a:rPr>
              <a:t>foglio di calcolo già predisposto per una quantificazione di massima dei costi di intervento/manutenzione da sostenere per il reimpiego del bene: </a:t>
            </a:r>
            <a:r>
              <a:rPr lang="it-IT" sz="8000" b="1" i="1" u="none" strike="noStrike" dirty="0" err="1">
                <a:solidFill>
                  <a:srgbClr val="0070C0"/>
                </a:solidFill>
                <a:effectLst/>
              </a:rPr>
              <a:t>https</a:t>
            </a:r>
            <a:r>
              <a:rPr lang="it-IT" sz="8000" b="1" i="1" u="none" strike="noStrike" dirty="0">
                <a:solidFill>
                  <a:srgbClr val="0070C0"/>
                </a:solidFill>
                <a:effectLst/>
              </a:rPr>
              <a:t>://</a:t>
            </a:r>
            <a:r>
              <a:rPr lang="it-IT" sz="8000" b="1" i="1" u="none" strike="noStrike" dirty="0" err="1">
                <a:solidFill>
                  <a:srgbClr val="0070C0"/>
                </a:solidFill>
                <a:effectLst/>
              </a:rPr>
              <a:t>benisequestraticonfiscati.it</a:t>
            </a:r>
            <a:r>
              <a:rPr lang="it-IT" sz="8000" b="1" i="1" u="none" strike="noStrike" dirty="0">
                <a:solidFill>
                  <a:srgbClr val="0070C0"/>
                </a:solidFill>
                <a:effectLst/>
              </a:rPr>
              <a:t>/servizi/</a:t>
            </a:r>
            <a:r>
              <a:rPr lang="it-IT" sz="8000" b="1" i="1" u="none" strike="noStrike" dirty="0" err="1">
                <a:solidFill>
                  <a:srgbClr val="0070C0"/>
                </a:solidFill>
                <a:effectLst/>
              </a:rPr>
              <a:t>lagenzia</a:t>
            </a:r>
            <a:r>
              <a:rPr lang="it-IT" sz="8000" b="1" i="1" u="none" strike="noStrike" dirty="0">
                <a:solidFill>
                  <a:srgbClr val="0070C0"/>
                </a:solidFill>
                <a:effectLst/>
              </a:rPr>
              <a:t>-supporta-i-comuni/modelli-e-format/elaborazione-costi-di-riuso-immobile/</a:t>
            </a:r>
            <a:endParaRPr lang="it-IT" sz="80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t-IT" sz="8000" dirty="0"/>
              <a:t>I modelli e i format proposti costituiscono un riferimento non vincolante, dal quale le Amministrazioni possono ovviamente discostarsi, anche tenuto conto della propria organizzazione e delle specifiche peculiarità dei diversi territori.</a:t>
            </a:r>
            <a:endParaRPr lang="it-IT" sz="8000" b="1" dirty="0"/>
          </a:p>
          <a:p>
            <a:pPr marL="0" indent="0">
              <a:buNone/>
            </a:pPr>
            <a:r>
              <a:rPr lang="it-IT" sz="8000" b="1" dirty="0"/>
              <a:t>Accreditamento</a:t>
            </a:r>
          </a:p>
          <a:p>
            <a:pPr marL="0" indent="0">
              <a:buNone/>
            </a:pPr>
            <a:r>
              <a:rPr lang="it-IT" sz="8000" dirty="0"/>
              <a:t>Nella sezione del sito istituzionale denominata “OPEN RE.G.I.O., sarà possibile consultare una serie di dati e reportistica disponibili nella sottosezione “</a:t>
            </a:r>
            <a:r>
              <a:rPr lang="it-IT" sz="8000" dirty="0" err="1"/>
              <a:t>Infoweb</a:t>
            </a:r>
            <a:r>
              <a:rPr lang="it-IT" sz="8000" dirty="0"/>
              <a:t> beni confiscati”</a:t>
            </a:r>
            <a:br>
              <a:rPr lang="it-IT" sz="5400" dirty="0"/>
            </a:br>
            <a:r>
              <a:rPr lang="it-IT" sz="5600" b="1" dirty="0"/>
              <a:t>al seguente link:</a:t>
            </a:r>
            <a:r>
              <a:rPr lang="it-IT" sz="5600" dirty="0"/>
              <a:t> </a:t>
            </a:r>
            <a:r>
              <a:rPr lang="it-IT" sz="5600" b="1" dirty="0">
                <a:hlinkClick r:id="rId2"/>
              </a:rPr>
              <a:t>https://openregio.anbsc.it/statistiche</a:t>
            </a:r>
            <a:r>
              <a:rPr lang="it-IT" sz="5600" b="1" dirty="0"/>
              <a:t>.</a:t>
            </a:r>
            <a:br>
              <a:rPr lang="it-IT" sz="5600" b="1" dirty="0"/>
            </a:br>
            <a:r>
              <a:rPr lang="it-IT" sz="5600" dirty="0"/>
              <a:t>Inoltre, i Comuni, accedendo alla sottosezione “Area Enti e P.A.” di cui</a:t>
            </a:r>
            <a:br>
              <a:rPr lang="it-IT" sz="5600" dirty="0"/>
            </a:br>
            <a:r>
              <a:rPr lang="it-IT" sz="5600" b="1" dirty="0"/>
              <a:t>al seguente link:</a:t>
            </a:r>
            <a:r>
              <a:rPr lang="it-IT" sz="5600" dirty="0"/>
              <a:t> </a:t>
            </a:r>
            <a:r>
              <a:rPr lang="it-IT" sz="5600" b="1" dirty="0">
                <a:hlinkClick r:id="rId3"/>
              </a:rPr>
              <a:t>https://openregio.anbsc.it/users/area_enti</a:t>
            </a:r>
            <a:r>
              <a:rPr lang="it-IT" sz="5600" dirty="0"/>
              <a:t>, potranno accreditarsi alla piattaforma per poter visualizzare ulteriori e specifiche informazioni afferenti le procedure e i beni presenti sul territorio amministrato.</a:t>
            </a:r>
            <a:br>
              <a:rPr lang="it-IT" sz="5400" dirty="0"/>
            </a:br>
            <a:endParaRPr lang="it-IT" sz="2400" dirty="0"/>
          </a:p>
          <a:p>
            <a:pPr algn="just"/>
            <a:endParaRPr lang="it-IT" sz="2200" b="1" dirty="0"/>
          </a:p>
          <a:p>
            <a:endParaRPr lang="it-IT" sz="20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>
              <a:buNone/>
            </a:pPr>
            <a:endParaRPr lang="it-IT" sz="2600" dirty="0"/>
          </a:p>
          <a:p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078714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775268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L’Agenzia Supporta i Comuni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0" y="1068779"/>
            <a:ext cx="11667066" cy="567068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9600" b="1" dirty="0"/>
              <a:t>Trasparenza</a:t>
            </a:r>
          </a:p>
          <a:p>
            <a:pPr marL="0" indent="0">
              <a:buNone/>
            </a:pPr>
            <a:r>
              <a:rPr lang="it-IT" sz="9600" dirty="0"/>
              <a:t>Il </a:t>
            </a:r>
            <a:r>
              <a:rPr lang="it-IT" sz="9600" dirty="0" err="1"/>
              <a:t>D.Lgs.</a:t>
            </a:r>
            <a:r>
              <a:rPr lang="it-IT" sz="9600" dirty="0"/>
              <a:t> n. 159/2011, istitutivo del Codice Antimafia, all’art. 48 dispone che i beni immobili confiscati alla criminalità organizzata sono trasferiti dall’ANBSC – per finalità istituzionali o sociali ovvero economiche, con vincolo di reimpiego dei proventi per finalità sociali – in via prioritaria, al patrimonio indisponibile del Comune ove l’immobile è sito, ovvero al patrimonio indisponibile della Provincia, della Città Metropolitana o della Regione.</a:t>
            </a:r>
          </a:p>
          <a:p>
            <a:pPr marL="0" indent="0">
              <a:buNone/>
            </a:pPr>
            <a:r>
              <a:rPr lang="it-IT" sz="9600" b="1" dirty="0"/>
              <a:t>Gli enti assegnatari dei beni sono tenut</a:t>
            </a:r>
            <a:r>
              <a:rPr lang="it-IT" sz="9600" dirty="0"/>
              <a:t>i, ai sensi dell’art. 48, comma 3, </a:t>
            </a:r>
            <a:r>
              <a:rPr lang="it-IT" sz="9600" dirty="0" err="1"/>
              <a:t>lett</a:t>
            </a:r>
            <a:r>
              <a:rPr lang="it-IT" sz="9600" dirty="0"/>
              <a:t>. c, </a:t>
            </a:r>
            <a:r>
              <a:rPr lang="it-IT" sz="9600" b="1" dirty="0"/>
              <a:t>a formare un apposito elenco dei beni confiscati ad essi trasferiti da rendere pubblico con adeguate forme e in modo permanente nel sito internet istituzionale dell’Ente</a:t>
            </a:r>
            <a:r>
              <a:rPr lang="it-IT" sz="9600" dirty="0"/>
              <a:t>. L’elenco deve contenere i dati concernenti la consistenza, la destinazione e l’utilizzazione dei beni nonché, in caso di assegnazione a terzi, i dati identificativi del concessionario e gli estremi, l’oggetto e la durata dell’atto di concessione.</a:t>
            </a:r>
          </a:p>
          <a:p>
            <a:pPr marL="0" indent="0">
              <a:buNone/>
            </a:pPr>
            <a:r>
              <a:rPr lang="it-IT" sz="9600" b="1" dirty="0"/>
              <a:t>La mancata pubblicazione comporta responsabilità dirigenziale ai sensi dell’articolo 46 del </a:t>
            </a:r>
            <a:r>
              <a:rPr lang="it-IT" sz="9600" b="1" dirty="0" err="1"/>
              <a:t>D.Lgs</a:t>
            </a:r>
            <a:r>
              <a:rPr lang="it-IT" sz="9600" b="1" dirty="0"/>
              <a:t> 14 marzo 2013, n. 33 </a:t>
            </a:r>
            <a:r>
              <a:rPr lang="it-IT" sz="9600" dirty="0"/>
              <a:t>“Riordino della disciplina riguardante il diritto di accesso civico e gli obblighi di pubblicità, trasparenza e diffusione di informazioni da parte delle pubbliche amministrazioni.” Nel richiamare i principi di pertinenza, completezza e non eccedenza per il trattamento dei dati da pubblicare e il bilanciamento dell’obbligo di pubblicazione con le ragioni di sicurezza eventualmente correlate alla tipologia di utilizzazione del bene (es. case rifugio), </a:t>
            </a:r>
            <a:r>
              <a:rPr lang="it-IT" sz="9600" b="1" dirty="0"/>
              <a:t>si mette a disposizione un modello/schema personalizzabile e utilizzabile per la formazione dei predetti elenchi</a:t>
            </a:r>
            <a:r>
              <a:rPr lang="it-IT" sz="9600" dirty="0"/>
              <a:t>. </a:t>
            </a:r>
            <a:r>
              <a:rPr lang="it-IT" sz="9600" dirty="0">
                <a:hlinkClick r:id="rId2"/>
              </a:rPr>
              <a:t>Modello_elenco_ex_art.48_co3_lett c_CAM</a:t>
            </a:r>
            <a:endParaRPr lang="it-IT" sz="9600" dirty="0"/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br>
              <a:rPr lang="it-IT" dirty="0"/>
            </a:br>
            <a:endParaRPr lang="it-IT" dirty="0"/>
          </a:p>
          <a:p>
            <a:pPr marL="0" indent="0">
              <a:buNone/>
            </a:pPr>
            <a:endParaRPr lang="it-IT" sz="20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>
              <a:buNone/>
            </a:pPr>
            <a:endParaRPr lang="it-IT" sz="2600" dirty="0"/>
          </a:p>
          <a:p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1010101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775268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L’Agenzia Supporta i Comuni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1" y="1068780"/>
            <a:ext cx="11785600" cy="56706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it-IT" sz="4400" b="1" dirty="0"/>
              <a:t>Aspetti normativi e giurisprudenziali</a:t>
            </a:r>
          </a:p>
          <a:p>
            <a:pPr marL="0" indent="0">
              <a:buNone/>
            </a:pPr>
            <a:r>
              <a:rPr lang="it-IT" sz="4400" dirty="0"/>
              <a:t>La sezione include informazioni e riferimenti normativi di particolare interesse per gli Enti locali, nonché le leggi regionali per la valorizzazione e il riutilizzo dei beni confiscati alla </a:t>
            </a:r>
            <a:r>
              <a:rPr lang="it-IT" sz="4400" dirty="0" err="1"/>
              <a:t>criminalita</a:t>
            </a:r>
            <a:r>
              <a:rPr lang="it-IT" sz="4400" dirty="0"/>
              <a:t>̀ organizzata. Contiene altresì contributi tecnici suscettibili di guidare e semplificare l’operato dell’amministrazione su temi e problematiche di interesse in tema di riutilizzo di immobili confiscati</a:t>
            </a:r>
          </a:p>
          <a:p>
            <a:pPr marL="0" indent="0">
              <a:buNone/>
            </a:pPr>
            <a:r>
              <a:rPr lang="it-IT" sz="4400" b="1" dirty="0"/>
              <a:t>Risorse finanziarie regionali nazionali ed europee</a:t>
            </a:r>
          </a:p>
          <a:p>
            <a:pPr marL="0" indent="0">
              <a:buNone/>
            </a:pPr>
            <a:r>
              <a:rPr lang="it-IT" sz="4400" dirty="0"/>
              <a:t>La sezione include informazioni sui finanziamenti disponibili in ambito locale/regionale (bandi, avvisi), nazionale ed europeo </a:t>
            </a:r>
          </a:p>
          <a:p>
            <a:pPr marL="0" indent="0">
              <a:buNone/>
            </a:pPr>
            <a:r>
              <a:rPr lang="it-IT" sz="4400" b="1" dirty="0"/>
              <a:t>Strategia Nazionale per la Valorizzazione dei Beni Confiscati attraverso le Politiche di Coesione</a:t>
            </a:r>
          </a:p>
          <a:p>
            <a:pPr marL="0" indent="0">
              <a:buNone/>
            </a:pPr>
            <a:r>
              <a:rPr lang="it-IT" sz="4400" dirty="0"/>
              <a:t>L’Agenzia Nazionale per i Beni Sequestrati e Confiscati ha definito in collaborazione con il Dipartimento per le politiche di coesione della Presidenza del Consiglio dei Ministri una strategia nazionale per la valorizzazione dei beni e delle aziende confiscate alla </a:t>
            </a:r>
            <a:r>
              <a:rPr lang="it-IT" sz="4400" dirty="0" err="1"/>
              <a:t>criminalita</a:t>
            </a:r>
            <a:r>
              <a:rPr lang="it-IT" sz="4400" dirty="0"/>
              <a:t>̀ organizzata, approvata dal CIPE e dalla Conferenza permanente Stato – Regioni.  I soggetti titolari di programmi cofinanziati dai Fondi comunitari  in coerenza con la citata strategia, pianificano, di concerto con l’ANBSC specifiche azioni volte alla valorizzazione dei beni nell’ambito dei POR Regionali e PON Nazionali.</a:t>
            </a:r>
          </a:p>
          <a:p>
            <a:pPr marL="0" indent="0">
              <a:buNone/>
            </a:pPr>
            <a:r>
              <a:rPr lang="it-IT" sz="5100" dirty="0"/>
              <a:t>La sezione include documenti di riferimento per l’attuazione  della Strategia nazionale e i </a:t>
            </a:r>
            <a:r>
              <a:rPr lang="it-IT" sz="5100" b="1" dirty="0">
                <a:hlinkClick r:id="rId2"/>
              </a:rPr>
              <a:t>Piani strategici delle singole Regioni </a:t>
            </a:r>
            <a:endParaRPr lang="it-IT" sz="5100" dirty="0"/>
          </a:p>
          <a:p>
            <a:pPr marL="0" indent="0">
              <a:buNone/>
            </a:pPr>
            <a:br>
              <a:rPr lang="it-IT" sz="4400" dirty="0"/>
            </a:br>
            <a:endParaRPr lang="it-IT" sz="4400" dirty="0"/>
          </a:p>
          <a:p>
            <a:pPr marL="0" indent="0">
              <a:buNone/>
            </a:pPr>
            <a:endParaRPr lang="it-IT" sz="20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>
              <a:buNone/>
            </a:pPr>
            <a:endParaRPr lang="it-IT" sz="2600" dirty="0"/>
          </a:p>
          <a:p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3041377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775268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L’Agenzia Supporta i Comuni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1" y="1068780"/>
            <a:ext cx="11785600" cy="549570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b="1" dirty="0"/>
              <a:t>PNRR</a:t>
            </a:r>
          </a:p>
          <a:p>
            <a:pPr marL="0" indent="0">
              <a:buNone/>
            </a:pPr>
            <a:r>
              <a:rPr lang="it-IT" dirty="0"/>
              <a:t>Rassegna  dei Bandi e Avvisi  di interesse per  la </a:t>
            </a:r>
            <a:r>
              <a:rPr lang="it-IT" dirty="0" err="1"/>
              <a:t>ri</a:t>
            </a:r>
            <a:r>
              <a:rPr lang="it-IT" dirty="0"/>
              <a:t>-funzionalizzazione ed utilizzo dei beni confiscati e delle  Misure e Investimenti di interesse per gli Enti Locali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FAQ</a:t>
            </a:r>
          </a:p>
          <a:p>
            <a:pPr marL="0" indent="0">
              <a:buNone/>
            </a:pPr>
            <a:r>
              <a:rPr lang="it-IT" dirty="0"/>
              <a:t>I Comuni possono rivolgere quesiti e proporre approfondimenti relativi alle competenze dell’Agenzia sulle procedure di sequestro e confisca, nonché di destinazione e riuso dei beni, utilizzando il seguente indirizzo di posta elettronica: </a:t>
            </a:r>
            <a:r>
              <a:rPr lang="it-IT" dirty="0">
                <a:hlinkClick r:id="rId2"/>
              </a:rPr>
              <a:t>supportoaicomuni@anbsc.it</a:t>
            </a:r>
            <a:endParaRPr lang="it-IT" dirty="0"/>
          </a:p>
          <a:p>
            <a:pPr marL="0" indent="0">
              <a:buNone/>
            </a:pPr>
            <a:br>
              <a:rPr lang="it-IT" dirty="0"/>
            </a:br>
            <a:br>
              <a:rPr lang="it-IT" dirty="0"/>
            </a:br>
            <a:r>
              <a:rPr lang="it-IT" b="1" dirty="0"/>
              <a:t>Best </a:t>
            </a:r>
            <a:r>
              <a:rPr lang="it-IT" b="1" dirty="0" err="1"/>
              <a:t>practices</a:t>
            </a:r>
            <a:endParaRPr lang="it-IT" b="1" dirty="0"/>
          </a:p>
          <a:p>
            <a:pPr marL="0" indent="0">
              <a:buNone/>
            </a:pPr>
            <a:r>
              <a:rPr lang="it-IT" dirty="0"/>
              <a:t>Notizie e informazioni su buone pratiche di valorizzazione e gestione dei beni confiscati </a:t>
            </a:r>
          </a:p>
          <a:p>
            <a:pPr marL="0" indent="0">
              <a:buNone/>
            </a:pPr>
            <a:br>
              <a:rPr lang="it-IT" sz="4400" dirty="0"/>
            </a:br>
            <a:endParaRPr lang="it-IT" sz="4400" dirty="0"/>
          </a:p>
          <a:p>
            <a:pPr marL="0" indent="0">
              <a:buNone/>
            </a:pPr>
            <a:endParaRPr lang="it-IT" sz="20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>
              <a:buNone/>
            </a:pPr>
            <a:endParaRPr lang="it-IT" sz="2600" dirty="0"/>
          </a:p>
          <a:p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520685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80EDD5-70B4-5D4E-86D4-EF7CA95B3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714" y="412627"/>
            <a:ext cx="11685320" cy="964911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FF0000"/>
                </a:solidFill>
              </a:rPr>
              <a:t>Risorse finanziarie delle politiche di coesione per il periodo di programmazione 2021-2027</a:t>
            </a:r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4592C4C3-AFEB-1F4E-AF79-656C131AE3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3284945"/>
              </p:ext>
            </p:extLst>
          </p:nvPr>
        </p:nvGraphicFramePr>
        <p:xfrm>
          <a:off x="217714" y="1377537"/>
          <a:ext cx="11903032" cy="5216694"/>
        </p:xfrm>
        <a:graphic>
          <a:graphicData uri="http://schemas.openxmlformats.org/drawingml/2006/table">
            <a:tbl>
              <a:tblPr/>
              <a:tblGrid>
                <a:gridCol w="2883268">
                  <a:extLst>
                    <a:ext uri="{9D8B030D-6E8A-4147-A177-3AD203B41FA5}">
                      <a16:colId xmlns:a16="http://schemas.microsoft.com/office/drawing/2014/main" val="2864645603"/>
                    </a:ext>
                  </a:extLst>
                </a:gridCol>
                <a:gridCol w="751647">
                  <a:extLst>
                    <a:ext uri="{9D8B030D-6E8A-4147-A177-3AD203B41FA5}">
                      <a16:colId xmlns:a16="http://schemas.microsoft.com/office/drawing/2014/main" val="1133805167"/>
                    </a:ext>
                  </a:extLst>
                </a:gridCol>
                <a:gridCol w="751647">
                  <a:extLst>
                    <a:ext uri="{9D8B030D-6E8A-4147-A177-3AD203B41FA5}">
                      <a16:colId xmlns:a16="http://schemas.microsoft.com/office/drawing/2014/main" val="3863990319"/>
                    </a:ext>
                  </a:extLst>
                </a:gridCol>
                <a:gridCol w="751647">
                  <a:extLst>
                    <a:ext uri="{9D8B030D-6E8A-4147-A177-3AD203B41FA5}">
                      <a16:colId xmlns:a16="http://schemas.microsoft.com/office/drawing/2014/main" val="1586419529"/>
                    </a:ext>
                  </a:extLst>
                </a:gridCol>
                <a:gridCol w="751647">
                  <a:extLst>
                    <a:ext uri="{9D8B030D-6E8A-4147-A177-3AD203B41FA5}">
                      <a16:colId xmlns:a16="http://schemas.microsoft.com/office/drawing/2014/main" val="3056026052"/>
                    </a:ext>
                  </a:extLst>
                </a:gridCol>
                <a:gridCol w="751647">
                  <a:extLst>
                    <a:ext uri="{9D8B030D-6E8A-4147-A177-3AD203B41FA5}">
                      <a16:colId xmlns:a16="http://schemas.microsoft.com/office/drawing/2014/main" val="3110399418"/>
                    </a:ext>
                  </a:extLst>
                </a:gridCol>
                <a:gridCol w="751647">
                  <a:extLst>
                    <a:ext uri="{9D8B030D-6E8A-4147-A177-3AD203B41FA5}">
                      <a16:colId xmlns:a16="http://schemas.microsoft.com/office/drawing/2014/main" val="3464979676"/>
                    </a:ext>
                  </a:extLst>
                </a:gridCol>
                <a:gridCol w="751647">
                  <a:extLst>
                    <a:ext uri="{9D8B030D-6E8A-4147-A177-3AD203B41FA5}">
                      <a16:colId xmlns:a16="http://schemas.microsoft.com/office/drawing/2014/main" val="2648202416"/>
                    </a:ext>
                  </a:extLst>
                </a:gridCol>
                <a:gridCol w="751647">
                  <a:extLst>
                    <a:ext uri="{9D8B030D-6E8A-4147-A177-3AD203B41FA5}">
                      <a16:colId xmlns:a16="http://schemas.microsoft.com/office/drawing/2014/main" val="2792367018"/>
                    </a:ext>
                  </a:extLst>
                </a:gridCol>
                <a:gridCol w="751647">
                  <a:extLst>
                    <a:ext uri="{9D8B030D-6E8A-4147-A177-3AD203B41FA5}">
                      <a16:colId xmlns:a16="http://schemas.microsoft.com/office/drawing/2014/main" val="4074100357"/>
                    </a:ext>
                  </a:extLst>
                </a:gridCol>
                <a:gridCol w="751647">
                  <a:extLst>
                    <a:ext uri="{9D8B030D-6E8A-4147-A177-3AD203B41FA5}">
                      <a16:colId xmlns:a16="http://schemas.microsoft.com/office/drawing/2014/main" val="2264958176"/>
                    </a:ext>
                  </a:extLst>
                </a:gridCol>
                <a:gridCol w="751647">
                  <a:extLst>
                    <a:ext uri="{9D8B030D-6E8A-4147-A177-3AD203B41FA5}">
                      <a16:colId xmlns:a16="http://schemas.microsoft.com/office/drawing/2014/main" val="578437098"/>
                    </a:ext>
                  </a:extLst>
                </a:gridCol>
                <a:gridCol w="751647">
                  <a:extLst>
                    <a:ext uri="{9D8B030D-6E8A-4147-A177-3AD203B41FA5}">
                      <a16:colId xmlns:a16="http://schemas.microsoft.com/office/drawing/2014/main" val="444895701"/>
                    </a:ext>
                  </a:extLst>
                </a:gridCol>
              </a:tblGrid>
              <a:tr h="23914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Risorse finanziarie delle politiche di coesione per il periodo di programmazione 2021-2027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7086471"/>
                  </a:ext>
                </a:extLst>
              </a:tr>
              <a:tr h="185143"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Dati espressi in milioni di euro (aggiornamento al 28 febbraio 2023)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9104515"/>
                  </a:ext>
                </a:extLst>
              </a:tr>
              <a:tr h="211640">
                <a:tc gridSpan="10">
                  <a:txBody>
                    <a:bodyPr/>
                    <a:lstStyle/>
                    <a:p>
                      <a:pPr algn="ctr" fontAlgn="ctr"/>
                      <a:endParaRPr lang="it-IT" sz="900" b="0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444112"/>
                  </a:ext>
                </a:extLst>
              </a:tr>
              <a:tr h="47057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8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Risorse UE</a:t>
                      </a:r>
                    </a:p>
                  </a:txBody>
                  <a:tcPr marL="5189" marR="5189" marT="51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Risorse nazionali</a:t>
                      </a:r>
                      <a:br>
                        <a:rPr lang="it-IT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(inclusive del cofinanziamento a risorse UE)</a:t>
                      </a:r>
                    </a:p>
                  </a:txBody>
                  <a:tcPr marL="5189" marR="5189" marT="51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Totale risorse</a:t>
                      </a:r>
                    </a:p>
                  </a:txBody>
                  <a:tcPr marL="5189" marR="5189" marT="51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437672"/>
                  </a:ext>
                </a:extLst>
              </a:tr>
              <a:tr h="36257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Mezzogiorno</a:t>
                      </a:r>
                    </a:p>
                  </a:txBody>
                  <a:tcPr marL="5189" marR="5189" marT="51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Centro-Nord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Non ripartito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Mezzogiorno</a:t>
                      </a:r>
                    </a:p>
                  </a:txBody>
                  <a:tcPr marL="5189" marR="5189" marT="51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Centro-Nord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Non ripartito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Mezzogiorno</a:t>
                      </a:r>
                    </a:p>
                  </a:txBody>
                  <a:tcPr marL="5189" marR="5189" marT="51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Centro-Nord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Non ripartito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80170"/>
                  </a:ext>
                </a:extLst>
              </a:tr>
              <a:tr h="293143"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A) Fondi strutturali europei (Fondi FS 2021-2027)</a:t>
                      </a:r>
                    </a:p>
                  </a:txBody>
                  <a:tcPr marL="5189" marR="5189" marT="51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31.670,9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10.508,6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42.179,5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16.291,3 </a:t>
                      </a:r>
                    </a:p>
                  </a:txBody>
                  <a:tcPr marL="5189" marR="5189" marT="51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15.596,5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31.887,8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47.962,2 </a:t>
                      </a:r>
                    </a:p>
                  </a:txBody>
                  <a:tcPr marL="5189" marR="5189" marT="51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26.105,1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74.067,3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666902"/>
                  </a:ext>
                </a:extLst>
              </a:tr>
              <a:tr h="166324"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europeo di sviluppo regionale (FESR) </a:t>
                      </a:r>
                    </a:p>
                  </a:txBody>
                  <a:tcPr marL="5189" marR="5189" marT="51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21.431,9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4.909,4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26.341,3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10.622,1 </a:t>
                      </a:r>
                    </a:p>
                  </a:txBody>
                  <a:tcPr marL="5189" marR="5189" marT="5189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7.252,7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17.874,8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32.054,0 </a:t>
                      </a:r>
                    </a:p>
                  </a:txBody>
                  <a:tcPr marL="5189" marR="5189" marT="5189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12.162,1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44.216,1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550325"/>
                  </a:ext>
                </a:extLst>
              </a:tr>
              <a:tr h="166324"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sociale europeo plus (FSE+)</a:t>
                      </a:r>
                    </a:p>
                  </a:txBody>
                  <a:tcPr marL="5189" marR="5189" marT="51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9.209,4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5.599,2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14.808,6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5.487,5 </a:t>
                      </a:r>
                    </a:p>
                  </a:txBody>
                  <a:tcPr marL="5189" marR="5189" marT="5189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8.343,8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13.831,3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14.697,0 </a:t>
                      </a:r>
                    </a:p>
                  </a:txBody>
                  <a:tcPr marL="5189" marR="5189" marT="5189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13.943,0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28.639,9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302390"/>
                  </a:ext>
                </a:extLst>
              </a:tr>
              <a:tr h="166324"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per una transizione giusta (Just Transition Fund - JTF)</a:t>
                      </a:r>
                    </a:p>
                  </a:txBody>
                  <a:tcPr marL="5189" marR="5189" marT="51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1.029,6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1.029,6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181,7 </a:t>
                      </a:r>
                    </a:p>
                  </a:txBody>
                  <a:tcPr marL="5189" marR="5189" marT="5189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181,7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1.211,3 </a:t>
                      </a:r>
                    </a:p>
                  </a:txBody>
                  <a:tcPr marL="5189" marR="5189" marT="5189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1.211,3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461657"/>
                  </a:ext>
                </a:extLst>
              </a:tr>
              <a:tr h="246858"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B) Programmi della Cooperazione Territoriale Europea (CTE)</a:t>
                      </a:r>
                    </a:p>
                  </a:txBody>
                  <a:tcPr marL="5189" marR="5189" marT="51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947,7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947,7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</a:t>
                      </a:r>
                    </a:p>
                  </a:txBody>
                  <a:tcPr marL="5189" marR="5189" marT="51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299,3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299,3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</a:t>
                      </a:r>
                    </a:p>
                  </a:txBody>
                  <a:tcPr marL="5189" marR="5189" marT="51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1.247,0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1.247,0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463094"/>
                  </a:ext>
                </a:extLst>
              </a:tr>
              <a:tr h="246858"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C) Interventi e programmi Complementari (POC)</a:t>
                      </a:r>
                    </a:p>
                  </a:txBody>
                  <a:tcPr marL="5189" marR="5189" marT="51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5.643,1 </a:t>
                      </a:r>
                    </a:p>
                  </a:txBody>
                  <a:tcPr marL="5189" marR="5189" marT="51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154,3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358,0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6.155,4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5.643,1 </a:t>
                      </a:r>
                    </a:p>
                  </a:txBody>
                  <a:tcPr marL="5189" marR="5189" marT="51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154,3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358,0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6.155,4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520342"/>
                  </a:ext>
                </a:extLst>
              </a:tr>
              <a:tr h="246858"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D) Fondo Sviluppo e Coesione (FSC)</a:t>
                      </a:r>
                    </a:p>
                  </a:txBody>
                  <a:tcPr marL="5189" marR="5189" marT="51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49.199,6 </a:t>
                      </a:r>
                    </a:p>
                  </a:txBody>
                  <a:tcPr marL="5189" marR="5189" marT="51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12.299,9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61.499,5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49.199,6 </a:t>
                      </a:r>
                    </a:p>
                  </a:txBody>
                  <a:tcPr marL="5189" marR="5189" marT="51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12.299,9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61.499,5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849166"/>
                  </a:ext>
                </a:extLst>
              </a:tr>
              <a:tr h="246858"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E) Risorse ordinarie dedicate alla coesione</a:t>
                      </a:r>
                    </a:p>
                  </a:txBody>
                  <a:tcPr marL="5189" marR="5189" marT="51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83,3 </a:t>
                      </a:r>
                    </a:p>
                  </a:txBody>
                  <a:tcPr marL="5189" marR="5189" marT="51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127,4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17,7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228,4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83,3 </a:t>
                      </a:r>
                    </a:p>
                  </a:txBody>
                  <a:tcPr marL="5189" marR="5189" marT="51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127,4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17,7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228,4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681704"/>
                  </a:ext>
                </a:extLst>
              </a:tr>
              <a:tr h="300858"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5189" marR="5189" marT="51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31.670,9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10.508,6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947,7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43.127,2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71.217,3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28.178,1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675,0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100.070,4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102.888,2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38.686,7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1.622,7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143.197,6 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415023"/>
                  </a:ext>
                </a:extLst>
              </a:tr>
              <a:tr h="177428"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381853"/>
                  </a:ext>
                </a:extLst>
              </a:tr>
              <a:tr h="478286">
                <a:tc gridSpan="13">
                  <a:txBody>
                    <a:bodyPr/>
                    <a:lstStyle/>
                    <a:p>
                      <a:pPr algn="l" fontAlgn="ctr"/>
                      <a:r>
                        <a:rPr lang="it-IT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Fonte: Per i Fondi Strutturali - elaborazioni </a:t>
                      </a:r>
                      <a:r>
                        <a:rPr lang="it-IT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DPCoe-Nuvap</a:t>
                      </a:r>
                      <a:r>
                        <a:rPr lang="it-IT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su dati della Piattaforma della Commissione Europea Sistema comune di gestione condivisa dei fondi; per i Fondi nazionali - elaborazioni </a:t>
                      </a:r>
                      <a:r>
                        <a:rPr lang="it-IT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DPCoe-Nuvap</a:t>
                      </a:r>
                      <a:r>
                        <a:rPr lang="it-IT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su dati riportati nei provvedimenti nazionali rilevanti (disposizioni di legge e delibere del CIPE).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845656"/>
                  </a:ext>
                </a:extLst>
              </a:tr>
              <a:tr h="166324"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2271518"/>
                  </a:ext>
                </a:extLst>
              </a:tr>
              <a:tr h="166324"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Note:</a:t>
                      </a: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9" marR="5189" marT="5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5722970"/>
                  </a:ext>
                </a:extLst>
              </a:tr>
              <a:tr h="678857">
                <a:tc gridSpan="13">
                  <a:txBody>
                    <a:bodyPr/>
                    <a:lstStyle/>
                    <a:p>
                      <a:pPr algn="l" fontAlgn="t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Nelle colonne: la macro area "Mezzogiorno" si riferisce al Mezzogiorno geografico (territori delle regioni Abruzzo, Molise, Campania, Basilicata, Puglia, Calabria, Sicilia e Sardegna) e la macro area "Centro-Nord" si riferisce al Centro-Nord geografico (territori delle regioni Valle d’Aosta, Piemonte, Liguria, Lombardia, Veneto, Provincie di Trento e Bolzano, Friuli Venezia Giulia, Emilia Romagna, Marche, Toscana, Umbria e Lazio). Nei casi in cui non sia  possibile assegnare le risorse ad una macro area esse sono state inserite nella colonna  "Non ripartito". </a:t>
                      </a:r>
                      <a:b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 note esplicative alla tabella sono esplicitate nel foglio "Note alla Tavola risorse" del presente documento. </a:t>
                      </a:r>
                    </a:p>
                  </a:txBody>
                  <a:tcPr marL="5189" marR="5189" marT="518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30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2691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82DFF7-E303-9A44-8A8D-6E1231DFD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833" y="290698"/>
            <a:ext cx="10782300" cy="690386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Programma </a:t>
            </a:r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Nazionale Inclusione e lotta alla povertà 2021-2027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01FD9A-86BF-834A-AEBA-555B067BE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33" y="1055512"/>
            <a:ext cx="11249246" cy="551179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it-IT" sz="2900" b="1" dirty="0">
                <a:solidFill>
                  <a:srgbClr val="1C2024"/>
                </a:solidFill>
                <a:effectLst/>
                <a:ea typeface="Times New Roman" panose="02020603050405020304" pitchFamily="18" charset="0"/>
              </a:rPr>
              <a:t>Il Programma Nazionale Inclusione e lotta alla povertà 2021-2027</a:t>
            </a:r>
            <a:r>
              <a:rPr lang="it-IT" sz="2900" dirty="0">
                <a:solidFill>
                  <a:srgbClr val="1C2024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it-IT" sz="2900" i="1" dirty="0">
                <a:solidFill>
                  <a:srgbClr val="1C2024"/>
                </a:solidFill>
                <a:effectLst/>
                <a:ea typeface="Times New Roman" panose="02020603050405020304" pitchFamily="18" charset="0"/>
              </a:rPr>
              <a:t>a titolarità del Ministero del Lavoro e delle Politiche sociali</a:t>
            </a:r>
            <a:r>
              <a:rPr lang="it-IT" sz="2900" dirty="0">
                <a:solidFill>
                  <a:srgbClr val="1C2024"/>
                </a:solidFill>
                <a:effectLst/>
                <a:ea typeface="Times New Roman" panose="02020603050405020304" pitchFamily="18" charset="0"/>
              </a:rPr>
              <a:t>, prevede misure riguardanti gli </a:t>
            </a:r>
            <a:r>
              <a:rPr lang="it-IT" sz="2900" dirty="0">
                <a:effectLst/>
                <a:ea typeface="Times New Roman" panose="02020603050405020304" pitchFamily="18" charset="0"/>
              </a:rPr>
              <a:t>alloggi e servizi di assistenza sociale correlati. </a:t>
            </a:r>
          </a:p>
          <a:p>
            <a:pPr marL="0" indent="0">
              <a:buNone/>
            </a:pPr>
            <a:r>
              <a:rPr lang="it-IT" sz="29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Operazioni pianificate di importanza strategica : percorsi di adattamento degli spazi per favorire l’autonomia di persone con disabilità 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9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Data inizio</a:t>
            </a:r>
            <a:r>
              <a:rPr lang="it-IT" sz="29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: Attivazione nel secondo semestre 2023 - Data fine: Dicembre 2028.  Budget previsto: 40 </a:t>
            </a:r>
            <a:r>
              <a:rPr lang="it-IT" sz="29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Meuro</a:t>
            </a:r>
            <a:r>
              <a:rPr lang="it-IT" sz="29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9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Priorita</a:t>
            </a:r>
            <a:r>
              <a:rPr lang="it-IT" sz="29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̀ 4. Interventi Infrastrutturali per l'inclusione socio-economica - Obiettivo specifico: RSO4.3 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Gli interventi previsti riguarderanno: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itchFamily="2" charset="2"/>
              <a:buChar char=""/>
              <a:tabLst>
                <a:tab pos="180340" algn="ctr"/>
              </a:tabLst>
            </a:pPr>
            <a:r>
              <a:rPr lang="it-IT" sz="29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Interventi infrastrutturali a favore dell’autonomia delle persone non autosufficienti</a:t>
            </a:r>
            <a:r>
              <a:rPr lang="it-IT" sz="2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con particolare riferimento alle persone anziane: riconversione e ristrutturazione di immobili, attraverso strutture alloggiative e dotazioni strumentali innovative (servizi accessori), 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creazione di soluzioni diffuse sul territorio destinate a individui o piccoli gruppi, anche attraverso il coinvolgimento di enti pubblici e/o privati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itchFamily="2" charset="2"/>
              <a:buChar char=""/>
              <a:tabLst>
                <a:tab pos="180340" algn="ctr"/>
              </a:tabLst>
            </a:pP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Interventi di </a:t>
            </a:r>
            <a:r>
              <a:rPr lang="it-IT" sz="2900" b="1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housing</a:t>
            </a:r>
            <a:r>
              <a:rPr lang="it-IT" sz="29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first 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 il contrasto alla grave emarginazione adulta e alla condizione dei senza dimora e interventi di </a:t>
            </a:r>
            <a:r>
              <a:rPr lang="it-IT" sz="2900" b="1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housing</a:t>
            </a:r>
            <a:r>
              <a:rPr lang="it-IT" sz="29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temporaneo 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 situazioni di emergenza 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itchFamily="2" charset="2"/>
              <a:buChar char=""/>
              <a:tabLst>
                <a:tab pos="180340" algn="ctr"/>
              </a:tabLst>
            </a:pPr>
            <a:r>
              <a:rPr lang="it-IT" sz="29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Interventi di riqualificazione di immobili da adibire ad assistenza alloggiativa di ampio respiro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per i nuclei familiari in difficoltà estrema che non possono immediatamente accedere all'edilizia residenziale pubblica e che necessitino di una presa in carico continuativa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itchFamily="2" charset="2"/>
              <a:buChar char=""/>
              <a:tabLst>
                <a:tab pos="180340" algn="ctr"/>
              </a:tabLst>
            </a:pP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Costituzione e potenziamento di </a:t>
            </a:r>
            <a:r>
              <a:rPr lang="it-IT" sz="29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Centri di servizio per il contrasto alla </a:t>
            </a:r>
            <a:r>
              <a:rPr lang="it-IT" sz="29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poverta</a:t>
            </a:r>
            <a:r>
              <a:rPr lang="it-IT" sz="29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̀ a livello territoriale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per l’accoglienza di breve e brevissimo periodo: presidio sociale, di ristorazione, di domiciliazione (rafforzamento del sistema di accoglienza per le persone e i nuclei familiari in condizione di elevata </a:t>
            </a:r>
            <a:r>
              <a:rPr lang="it-IT" sz="29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marginalita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̀ sociale)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itchFamily="2" charset="2"/>
              <a:buChar char=""/>
              <a:tabLst>
                <a:tab pos="180340" algn="ctr"/>
              </a:tabLst>
            </a:pP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Interventi di riqualificazione degli insediamenti e di </a:t>
            </a:r>
            <a:r>
              <a:rPr lang="it-IT" sz="29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pianificazione/attuazione di soluzioni alloggiative dignitose, in collaborazione con gli enti locali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 mediante l’attivazione di percorsi di integrazione alloggiativa per coloro che si muovono sul territorio italiano in base alla </a:t>
            </a:r>
            <a:r>
              <a:rPr lang="it-IT" sz="29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stagionalita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̀ delle colture. 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2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0023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82DFF7-E303-9A44-8A8D-6E1231DFD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833" y="290698"/>
            <a:ext cx="10782300" cy="690386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Programma </a:t>
            </a:r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Nazionale Metro plus e Città medie Sud 2021-2027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01FD9A-86BF-834A-AEBA-555B067BE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33" y="1055512"/>
            <a:ext cx="11249246" cy="5511790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900"/>
              </a:spcAft>
              <a:buNone/>
            </a:pP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Nella programmazione 21-27 sono previste azioni rivolte a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Città Metropolitane 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 alle Città medie del Sud</a:t>
            </a:r>
            <a:r>
              <a:rPr lang="it-IT" sz="1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Alle città metropolitane sono dedicate azioni specifiche previste nelle priorità 4 e 7 di interesse per la </a:t>
            </a:r>
            <a:r>
              <a:rPr lang="it-IT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</a:t>
            </a: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-funzionalizzazione di immobili confiscati.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particolare per i territori della Città Metropolitana di Milano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si richiama di seguito quanto previsto Priorità 7:</a:t>
            </a:r>
            <a:endParaRPr lang="it-IT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900"/>
              </a:spcAft>
              <a:buNone/>
            </a:pPr>
            <a:r>
              <a:rPr lang="it-IT" sz="18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RSO5.1. Promuovere lo sviluppo sociale, economico e ambientale integrato e inclusivo, la cultura, il patrimonio naturale, il turismo sostenibile e la sicurezza nelle aree urbane </a:t>
            </a:r>
          </a:p>
          <a:p>
            <a:pPr marL="0" indent="0" algn="just">
              <a:spcAft>
                <a:spcPts val="900"/>
              </a:spcAft>
              <a:buNone/>
            </a:pPr>
            <a:r>
              <a:rPr lang="it-IT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Interventi dedicati alle tematiche dell’ OP5 ovvero riqualificazione materiale e aumento della sicurezza degli spazi pubblici. 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L’</a:t>
            </a:r>
            <a:r>
              <a:rPr lang="it-IT" sz="1800" dirty="0" err="1">
                <a:effectLst/>
                <a:ea typeface="Times New Roman" panose="02020603050405020304" pitchFamily="18" charset="0"/>
              </a:rPr>
              <a:t>attivita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̀ riguarda il miglioramento dell’uso da parte delle </a:t>
            </a:r>
            <a:r>
              <a:rPr lang="it-IT" sz="1800" dirty="0" err="1">
                <a:effectLst/>
                <a:ea typeface="Times New Roman" panose="02020603050405020304" pitchFamily="18" charset="0"/>
              </a:rPr>
              <a:t>comunita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̀ locali del patrimonio culturale urbano consolidato e da consolidare:  </a:t>
            </a:r>
            <a:r>
              <a:rPr lang="it-IT" sz="1800" b="1" i="1" dirty="0">
                <a:effectLst/>
                <a:ea typeface="Times New Roman" panose="02020603050405020304" pitchFamily="18" charset="0"/>
              </a:rPr>
              <a:t>spazi e manufatti pubblici o di interesse collettivo, anche dismessi e/o sottoutilizzati, ma a forte </a:t>
            </a:r>
            <a:r>
              <a:rPr lang="it-IT" sz="1800" b="1" i="1" dirty="0" err="1">
                <a:effectLst/>
                <a:ea typeface="Times New Roman" panose="02020603050405020304" pitchFamily="18" charset="0"/>
              </a:rPr>
              <a:t>identita</a:t>
            </a:r>
            <a:r>
              <a:rPr lang="it-IT" sz="1800" b="1" i="1" dirty="0">
                <a:effectLst/>
                <a:ea typeface="Times New Roman" panose="02020603050405020304" pitchFamily="18" charset="0"/>
              </a:rPr>
              <a:t>̀ a livello locale e urbano, attraverso interventi mirati di recupero dei luoghi in forma collaborativa per </a:t>
            </a:r>
            <a:r>
              <a:rPr lang="it-IT" sz="1800" b="1" i="1" dirty="0" err="1">
                <a:effectLst/>
                <a:ea typeface="Times New Roman" panose="02020603050405020304" pitchFamily="18" charset="0"/>
              </a:rPr>
              <a:t>attivita</a:t>
            </a:r>
            <a:r>
              <a:rPr lang="it-IT" sz="1800" b="1" i="1" dirty="0">
                <a:effectLst/>
                <a:ea typeface="Times New Roman" panose="02020603050405020304" pitchFamily="18" charset="0"/>
              </a:rPr>
              <a:t>̀ culturali e sociali finalizzate a creare nuove </a:t>
            </a:r>
            <a:r>
              <a:rPr lang="it-IT" sz="1800" b="1" i="1" dirty="0" err="1">
                <a:effectLst/>
                <a:ea typeface="Times New Roman" panose="02020603050405020304" pitchFamily="18" charset="0"/>
              </a:rPr>
              <a:t>centralita</a:t>
            </a:r>
            <a:r>
              <a:rPr lang="it-IT" sz="1800" b="1" i="1" dirty="0">
                <a:effectLst/>
                <a:ea typeface="Times New Roman" panose="02020603050405020304" pitchFamily="18" charset="0"/>
              </a:rPr>
              <a:t>̀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it-IT" sz="1800" b="1" dirty="0">
                <a:effectLst/>
                <a:ea typeface="Times New Roman" panose="02020603050405020304" pitchFamily="18" charset="0"/>
              </a:rPr>
              <a:t>Progetti di territorio (</a:t>
            </a:r>
            <a:r>
              <a:rPr lang="it-IT" sz="1800" b="1" dirty="0" err="1">
                <a:effectLst/>
                <a:ea typeface="Times New Roman" panose="02020603050405020304" pitchFamily="18" charset="0"/>
              </a:rPr>
              <a:t>PdT</a:t>
            </a:r>
            <a:r>
              <a:rPr lang="it-IT" sz="1800" b="1" dirty="0">
                <a:effectLst/>
                <a:ea typeface="Times New Roman" panose="02020603050405020304" pitchFamily="18" charset="0"/>
              </a:rPr>
              <a:t>) 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Questa tipologia di intervento promuove la rigenerazione integrata di aree “bersaglio”, centrali o periferiche, contemplando sia la riqualificazione fisica dell’ambiente costruito e naturale attraverso il recupero degli spazi degradati, sia azioni immateriali e servizi ritenuti necessari per affrontare le problematiche della specifica area (</a:t>
            </a:r>
            <a:r>
              <a:rPr lang="it-IT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place-based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approach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), tenendo in considerazione le </a:t>
            </a:r>
            <a:r>
              <a:rPr lang="it-IT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specificita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̀ locali (</a:t>
            </a:r>
            <a:r>
              <a:rPr lang="it-IT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people-oriented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approach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pPr marL="0" indent="0">
              <a:buNone/>
              <a:tabLst>
                <a:tab pos="180340" algn="ctr"/>
              </a:tabLst>
            </a:pPr>
            <a:r>
              <a:rPr lang="it-IT" sz="1800" b="1" dirty="0">
                <a:effectLst/>
                <a:ea typeface="Times New Roman" panose="02020603050405020304" pitchFamily="18" charset="0"/>
              </a:rPr>
              <a:t>Con i </a:t>
            </a:r>
            <a:r>
              <a:rPr lang="it-IT" sz="1800" b="1" dirty="0" err="1">
                <a:effectLst/>
                <a:ea typeface="Times New Roman" panose="02020603050405020304" pitchFamily="18" charset="0"/>
              </a:rPr>
              <a:t>PdT</a:t>
            </a:r>
            <a:r>
              <a:rPr lang="it-IT" sz="1800" b="1" dirty="0">
                <a:effectLst/>
                <a:ea typeface="Times New Roman" panose="02020603050405020304" pitchFamily="18" charset="0"/>
              </a:rPr>
              <a:t> si può sostenere la gestione collaborativa per il recupero dei beni:</a:t>
            </a:r>
            <a:endParaRPr lang="it-IT" sz="18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180340" algn="ctr"/>
              </a:tabLst>
            </a:pPr>
            <a:r>
              <a:rPr lang="it-IT" sz="1800" dirty="0">
                <a:effectLst/>
                <a:ea typeface="Times New Roman" panose="02020603050405020304" pitchFamily="18" charset="0"/>
              </a:rPr>
              <a:t>I progetti di territorio riguardano specifici ambiti di intervento, localizzati all’interno dell’area metropolitana, appositamente individuati dai singoli territori in coerenza con la propria strategia territoriale. </a:t>
            </a:r>
          </a:p>
          <a:p>
            <a:pPr marL="0" lvl="0" indent="0">
              <a:buNone/>
              <a:tabLst>
                <a:tab pos="180340" algn="ctr"/>
              </a:tabLst>
            </a:pP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2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08667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32509" y="296883"/>
            <a:ext cx="11021291" cy="724395"/>
          </a:xfrm>
        </p:spPr>
        <p:txBody>
          <a:bodyPr>
            <a:noAutofit/>
          </a:bodyPr>
          <a:lstStyle/>
          <a:p>
            <a:br>
              <a:rPr lang="it-IT" sz="2800" dirty="0"/>
            </a:br>
            <a:br>
              <a:rPr lang="it-IT" sz="2800" dirty="0"/>
            </a:br>
            <a:br>
              <a:rPr lang="it-IT" sz="2800" dirty="0"/>
            </a:br>
            <a:br>
              <a:rPr lang="it-IT" sz="2800" dirty="0"/>
            </a:br>
            <a:br>
              <a:rPr lang="it-IT" sz="2800" dirty="0"/>
            </a:br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Regione Lombardia : </a:t>
            </a:r>
            <a:r>
              <a:rPr lang="it-IT" sz="2800" b="1" i="0" u="none" strike="noStrike" dirty="0">
                <a:solidFill>
                  <a:srgbClr val="FF0000"/>
                </a:solidFill>
                <a:effectLst/>
              </a:rPr>
              <a:t>contributi a Enti o concessionari</a:t>
            </a:r>
            <a:br>
              <a:rPr lang="it-IT" sz="1100" b="1" i="0" u="none" strike="noStrike" dirty="0">
                <a:solidFill>
                  <a:srgbClr val="333333"/>
                </a:solidFill>
                <a:effectLst/>
                <a:latin typeface="Titillium Web" pitchFamily="2" charset="77"/>
              </a:rPr>
            </a:br>
            <a:b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b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b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br>
              <a:rPr lang="it-IT" sz="2800" b="1" dirty="0">
                <a:solidFill>
                  <a:srgbClr val="FF0000"/>
                </a:solidFill>
              </a:rPr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2509" y="1271588"/>
            <a:ext cx="11174681" cy="47863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AMMISSIONE DEGLI ENTI LOCALI AL CONTRIBUTO REGIONALE PER IL RECUPERO DI BENI IMMOBILI CONFISCATI ALLA CRIMINALITÀ ORGANIZZATA – ANNO 2023 (L.R. 17/2015, ART. 23; D.G.R. N. 2531/2019 E D.G.R. N. 4347/2021)</a:t>
            </a:r>
          </a:p>
          <a:p>
            <a:pPr marL="0" indent="0">
              <a:buNone/>
            </a:pPr>
            <a:r>
              <a:rPr lang="it-IT" b="1" i="0" u="none" strike="noStrike" dirty="0">
                <a:solidFill>
                  <a:srgbClr val="333333"/>
                </a:solidFill>
                <a:effectLst/>
              </a:rPr>
              <a:t>Approvato il Piano di assegnazione di contributi agli Enti Locali (decreto 9026 del 16/06/2023).</a:t>
            </a:r>
          </a:p>
          <a:p>
            <a:pPr marL="0" indent="0">
              <a:buNone/>
            </a:pPr>
            <a:r>
              <a:rPr lang="it-IT" dirty="0">
                <a:solidFill>
                  <a:srgbClr val="333333"/>
                </a:solidFill>
              </a:rPr>
              <a:t>A</a:t>
            </a:r>
            <a:r>
              <a:rPr lang="it-IT" dirty="0">
                <a:effectLst/>
              </a:rPr>
              <a:t>lla data del 31 marzo 2023 sono state acquisite al protocollo regionale n. 21 domande di contributo per il recupero di immobili confiscati alla </a:t>
            </a:r>
            <a:r>
              <a:rPr lang="it-IT" dirty="0" err="1">
                <a:effectLst/>
              </a:rPr>
              <a:t>criminalita</a:t>
            </a:r>
            <a:r>
              <a:rPr lang="it-IT" dirty="0">
                <a:effectLst/>
              </a:rPr>
              <a:t>̀ organizzata </a:t>
            </a:r>
          </a:p>
          <a:p>
            <a:pPr marL="0" indent="0">
              <a:buNone/>
            </a:pPr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Con decreto 9026 del 16/06/2023 è stato a</a:t>
            </a:r>
            <a:r>
              <a:rPr lang="it-IT" dirty="0">
                <a:effectLst/>
              </a:rPr>
              <a:t>ssegnato il contributo regionale di cui all’art. 23 della </a:t>
            </a:r>
            <a:r>
              <a:rPr lang="it-IT" dirty="0" err="1">
                <a:effectLst/>
              </a:rPr>
              <a:t>l.r</a:t>
            </a:r>
            <a:r>
              <a:rPr lang="it-IT" dirty="0">
                <a:effectLst/>
              </a:rPr>
              <a:t>. 17/2015 e alla  D.G.R. n. 2531/2019 per un importo complessivo pari ad € 1.387.726,50  a 20 Enti beneficiari elencati nell’allegato </a:t>
            </a:r>
            <a:r>
              <a:rPr lang="it-IT" dirty="0"/>
              <a:t>del citato </a:t>
            </a:r>
            <a:r>
              <a:rPr lang="it-IT" dirty="0">
                <a:effectLst/>
              </a:rPr>
              <a:t>decreto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1984354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32509" y="296883"/>
            <a:ext cx="11021291" cy="724395"/>
          </a:xfrm>
        </p:spPr>
        <p:txBody>
          <a:bodyPr>
            <a:noAutofit/>
          </a:bodyPr>
          <a:lstStyle/>
          <a:p>
            <a:br>
              <a:rPr lang="it-IT" sz="2800" dirty="0"/>
            </a:br>
            <a:br>
              <a:rPr lang="it-IT" sz="2800" dirty="0"/>
            </a:br>
            <a:br>
              <a:rPr lang="it-IT" sz="2800" dirty="0"/>
            </a:br>
            <a:br>
              <a:rPr lang="it-IT" sz="2800" dirty="0"/>
            </a:br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Regione Lombardia – Programma Regionale FESR 2021-2027 </a:t>
            </a:r>
            <a:b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2800" b="1" dirty="0">
                <a:solidFill>
                  <a:srgbClr val="FF0000"/>
                </a:solidFill>
              </a:rPr>
            </a:br>
            <a:b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2800" b="1" dirty="0">
                <a:solidFill>
                  <a:srgbClr val="FF0000"/>
                </a:solidFill>
              </a:rPr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2509" y="1021278"/>
            <a:ext cx="11174681" cy="5539839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750"/>
              </a:spcAft>
              <a:buNone/>
            </a:pPr>
            <a:r>
              <a:rPr lang="it-IT" sz="2000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Il </a:t>
            </a:r>
            <a:r>
              <a:rPr lang="it-IT" sz="2000" b="1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Programma Regionale FESR 2021-2027 </a:t>
            </a:r>
            <a:r>
              <a:rPr lang="it-IT" sz="2000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prevede l'assegnazione di 2 miliardi di euro nel periodo 2021-2027, volti a promuovere la ripresa e la crescita della competitività del territorio.</a:t>
            </a:r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0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In relazione all’</a:t>
            </a:r>
            <a:r>
              <a:rPr lang="it-IT" sz="2000" b="1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Obiettivo di Policy 5 “</a:t>
            </a:r>
            <a:r>
              <a:rPr lang="it-IT" sz="2000" b="1" dirty="0">
                <a:effectLst/>
                <a:ea typeface="Times New Roman" panose="02020603050405020304" pitchFamily="18" charset="0"/>
              </a:rPr>
              <a:t>UN'EUROPA PIÙ VICINA AI CITTADINI”</a:t>
            </a:r>
            <a:r>
              <a:rPr lang="it-IT" sz="2000" dirty="0">
                <a:effectLst/>
                <a:ea typeface="Times New Roman" panose="02020603050405020304" pitchFamily="18" charset="0"/>
              </a:rPr>
              <a:t> il PR Lombardia 2021-27  privilegia le azioni per la riduzione delle disuguaglianze tra cittadini e il  miglioramento della </a:t>
            </a:r>
            <a:r>
              <a:rPr lang="it-IT" sz="2000" dirty="0" err="1">
                <a:effectLst/>
                <a:ea typeface="Times New Roman" panose="02020603050405020304" pitchFamily="18" charset="0"/>
              </a:rPr>
              <a:t>qualita</a:t>
            </a:r>
            <a:r>
              <a:rPr lang="it-IT" sz="2000" dirty="0">
                <a:effectLst/>
                <a:ea typeface="Times New Roman" panose="02020603050405020304" pitchFamily="18" charset="0"/>
              </a:rPr>
              <a:t>̀ della vita. </a:t>
            </a:r>
          </a:p>
          <a:p>
            <a:pPr marL="0" indent="0">
              <a:buNone/>
            </a:pPr>
            <a:r>
              <a:rPr lang="it-IT" sz="2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RSO5.1</a:t>
            </a:r>
            <a:r>
              <a:rPr lang="it-IT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. Promuovere lo sviluppo sociale, economico e ambientale integrato e inclusivo, la cultura, il patrimonio naturale, il turismo sostenibile e la sicurezza nelle aree urbane </a:t>
            </a:r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RSO5.2.</a:t>
            </a:r>
            <a:r>
              <a:rPr lang="it-IT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Promuovere lo sviluppo sociale, economico e ambientale integrato e inclusivo a livello locale, la cultura, il patrimonio naturale, il turismo sostenibile e la sicurezza nelle aree diverse da quelle urbane </a:t>
            </a:r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Le strategie selezionate perseguono obiettivi in grado di contrastare </a:t>
            </a:r>
            <a:r>
              <a:rPr lang="it-IT" sz="20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poverta</a:t>
            </a:r>
            <a:r>
              <a:rPr lang="it-IT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̀ e disuguaglianze, degrado o inadeguatezza dello spazio pubblico e del patrimonio abitativo pubblico, la crescente </a:t>
            </a:r>
            <a:r>
              <a:rPr lang="it-IT" sz="20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fragilizzazione</a:t>
            </a:r>
            <a:r>
              <a:rPr lang="it-IT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delle fasce di popolazione </a:t>
            </a:r>
            <a:r>
              <a:rPr lang="it-IT" sz="20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piu</a:t>
            </a:r>
            <a:r>
              <a:rPr lang="it-IT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̀ vulnerabili, il rafforzamento dell’inclusione sociale. </a:t>
            </a:r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Nello specifico, nell’ambito delle azioni previste dall’OP5, potranno essere finanziate operazioni che prevedono  il recupero, la valorizzazione e la </a:t>
            </a:r>
            <a:r>
              <a:rPr lang="it-IT" sz="2400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rifunzionalizzazione</a:t>
            </a:r>
            <a:r>
              <a:rPr lang="it-IT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dei beni confiscati alla </a:t>
            </a:r>
            <a:r>
              <a:rPr lang="it-IT" sz="2400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criminalita</a:t>
            </a:r>
            <a:r>
              <a:rPr lang="it-IT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̀ organizzata da destinare a </a:t>
            </a:r>
            <a:r>
              <a:rPr lang="it-IT" sz="2400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finalita</a:t>
            </a:r>
            <a:r>
              <a:rPr lang="it-IT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̀ sociali e culturali</a:t>
            </a:r>
          </a:p>
          <a:p>
            <a:pPr marL="0" indent="0"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429732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6100" y="1422400"/>
            <a:ext cx="10696050" cy="4858602"/>
          </a:xfrm>
        </p:spPr>
        <p:txBody>
          <a:bodyPr>
            <a:normAutofit/>
          </a:bodyPr>
          <a:lstStyle/>
          <a:p>
            <a:pPr algn="just"/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è, insieme ai Fondi strutturali europei, lo strumento finanziario principale attraverso cui vengono attuate le politiche per lo sviluppo della coesione economica, sociale e territoriale e la rimozione degli squilibri economici e sociali. </a:t>
            </a:r>
          </a:p>
          <a:p>
            <a:pPr algn="just"/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E’ il principale strumento finanziario e programmatico nazionale per le politiche di riequilibrio dei divari territoriali. A tal fine è normativamente previsto che le risorse FSC devono essere destinate per l’80% alle aree del Mezzogiorno e il 20% a quelle del Centro-Nord. </a:t>
            </a:r>
          </a:p>
          <a:p>
            <a:pPr algn="just"/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L'intervento del Fondo è destinato al finanziamento di progetti strategici, sia di carattere infrastrutturale sia di carattere immateriale, di rilievo nazionale, interregionale e regionale, aventi natura di grandi progetti o di investimenti articolati in singoli interventi tra loro funzionalmente connessi.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7588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6100" y="1422400"/>
            <a:ext cx="10696050" cy="485860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200" spc="15" dirty="0">
                <a:solidFill>
                  <a:srgbClr val="1C2024"/>
                </a:solidFill>
                <a:effectLst/>
                <a:ea typeface="Times New Roman" panose="02020603050405020304" pitchFamily="18" charset="0"/>
              </a:rPr>
              <a:t>Le risorse del FSC 2021-2027 sono impiegate su obiettivi strategici, declinati per 12 aree tematiche: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ricerca e innovazione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digitalizzazione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competitività imprese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energia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ambiente e risorse naturali</a:t>
            </a:r>
            <a:endParaRPr lang="it-IT" sz="22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cultura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trasporti e mobilità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riqualificazione urbana</a:t>
            </a:r>
            <a:endParaRPr lang="it-IT" sz="22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  <a:hlinkClick r:id="rId2" tooltip="Lavoro e occupabilità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lavoro e occupabilità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sociale e salute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istruzione e formazione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capacità amministrativa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06621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4686</TotalTime>
  <Words>5078</Words>
  <Application>Microsoft Macintosh PowerPoint</Application>
  <PresentationFormat>Widescreen</PresentationFormat>
  <Paragraphs>335</Paragraphs>
  <Slides>24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Titillium Web</vt:lpstr>
      <vt:lpstr>Wingdings</vt:lpstr>
      <vt:lpstr>Tema di Office</vt:lpstr>
      <vt:lpstr>         PRINCIPALI FONTI DI FINANZIAMENTO ATTIVABILI REGIONE LOMBARDIA  ciclo di programmazione 2021-2027</vt:lpstr>
      <vt:lpstr>Beni Confiscati - Le risorse disponibili nel ciclo di programmazione 2021-27</vt:lpstr>
      <vt:lpstr>Risorse finanziarie delle politiche di coesione per il periodo di programmazione 2021-2027</vt:lpstr>
      <vt:lpstr>Programma Nazionale Inclusione e lotta alla povertà 2021-2027</vt:lpstr>
      <vt:lpstr>Programma Nazionale Metro plus e Città medie Sud 2021-2027</vt:lpstr>
      <vt:lpstr>     Regione Lombardia : contributi a Enti o concessionari     </vt:lpstr>
      <vt:lpstr>    Regione Lombardia – Programma Regionale FESR 2021-2027     </vt:lpstr>
      <vt:lpstr>Il Fondo per lo Sviluppo e la Coesione (FSC) – I Piani di Sviluppo e Coesione (PSC) </vt:lpstr>
      <vt:lpstr>Il Fondo per lo Sviluppo e la Coesione (FSC) – I Piani di Sviluppo e Coesione (PSC) </vt:lpstr>
      <vt:lpstr>Il Fondo per lo Sviluppo e la Coesione (FSC) – I Piani di Sviluppo e Coesione (PSC) – Aree Tematiche di rilevanza per i Beni confiscati</vt:lpstr>
      <vt:lpstr>Il Fondo per lo Sviluppo e la Coesione (FSC) – I Piani di Sviluppo e Coesione (PSC) - Aree Tematiche di rilevanza per i Beni confiscati</vt:lpstr>
      <vt:lpstr>Il Fondo per lo Sviluppo e la Coesione (FSC) – I Piani di Sviluppo e Coesione (PSC) – Programmazione delle risorse</vt:lpstr>
      <vt:lpstr>Il Fondo per lo Sviluppo e la Coesione (FSC) – I Piani di Sviluppo e Coesione (PSC) – Bilancio di previsione 2022-2024</vt:lpstr>
      <vt:lpstr>  PIANO DI SVILUPPO E COESIONE REGIONE LOMBARDIA </vt:lpstr>
      <vt:lpstr>  PIANO DI SVILUPPO E COESIONE REGIONE LOMBARDIA </vt:lpstr>
      <vt:lpstr>Legge regionale 24 giugno 2015, n 17 </vt:lpstr>
      <vt:lpstr>Legge regionale 24 giugno 2015, n 17 </vt:lpstr>
      <vt:lpstr> Legge regionale 24 giugno 2015, n 17 </vt:lpstr>
      <vt:lpstr>Legge regionale 24 giugno 2015, n 17 </vt:lpstr>
      <vt:lpstr>Legge regionale 24 giugno 2015, n 17 </vt:lpstr>
      <vt:lpstr>L’Agenzia Supporta i Comuni</vt:lpstr>
      <vt:lpstr>L’Agenzia Supporta i Comuni</vt:lpstr>
      <vt:lpstr>L’Agenzia Supporta i Comuni</vt:lpstr>
      <vt:lpstr>L’Agenzia Supporta i Comuni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CONFERENZA SERVIZI CALABRIA</dc:title>
  <dc:creator>Giuseppa Pedà</dc:creator>
  <cp:lastModifiedBy>tina ranieri</cp:lastModifiedBy>
  <cp:revision>117</cp:revision>
  <cp:lastPrinted>2021-11-03T07:49:52Z</cp:lastPrinted>
  <dcterms:created xsi:type="dcterms:W3CDTF">2021-10-27T12:45:40Z</dcterms:created>
  <dcterms:modified xsi:type="dcterms:W3CDTF">2023-06-22T11:05:09Z</dcterms:modified>
</cp:coreProperties>
</file>