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14" r:id="rId4"/>
    <p:sldId id="317" r:id="rId5"/>
    <p:sldId id="329" r:id="rId6"/>
    <p:sldId id="289" r:id="rId7"/>
    <p:sldId id="283" r:id="rId8"/>
    <p:sldId id="284" r:id="rId9"/>
    <p:sldId id="285" r:id="rId10"/>
    <p:sldId id="286" r:id="rId11"/>
    <p:sldId id="287" r:id="rId12"/>
    <p:sldId id="264" r:id="rId13"/>
    <p:sldId id="330" r:id="rId14"/>
    <p:sldId id="282" r:id="rId15"/>
    <p:sldId id="274" r:id="rId16"/>
    <p:sldId id="277" r:id="rId17"/>
    <p:sldId id="276" r:id="rId18"/>
    <p:sldId id="297" r:id="rId19"/>
    <p:sldId id="298" r:id="rId20"/>
    <p:sldId id="299" r:id="rId21"/>
    <p:sldId id="301" r:id="rId2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06/07/23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MARCHE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 è articolato per aree tematiche (vincolo di destinazione territoriale riparto 80% aree del Mezzogiorno e 20% aree del Centro-Nord),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MARCHE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PSC Regione MARCHE - Delibera n. 24 /2021 (pubblicata su GU del 21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MARCHE</a:t>
            </a:r>
            <a:r>
              <a:rPr lang="it-IT" sz="2400" b="1" u="sng" dirty="0"/>
              <a:t> € 366,08 milioni</a:t>
            </a:r>
            <a:r>
              <a:rPr lang="it-IT" sz="2400" dirty="0"/>
              <a:t> Delibera CIPESS n. 24 del 29/04/2021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Programma attuativo Regionale (PAR) MARCHE, INTESA MARCHE,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210,34  milioni di euro; </a:t>
            </a:r>
          </a:p>
          <a:p>
            <a:pPr algn="just"/>
            <a:r>
              <a:rPr lang="it-IT" sz="2400" dirty="0"/>
              <a:t>FSC 2007-2013 per  126,66  milioni di euro; </a:t>
            </a:r>
          </a:p>
          <a:p>
            <a:pPr algn="just"/>
            <a:r>
              <a:rPr lang="it-IT" sz="2400" dirty="0"/>
              <a:t>FSC 2014-2020 per    29,08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br>
              <a:rPr lang="it-IT" b="1" dirty="0"/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MARCHE</a:t>
            </a:r>
            <a:br>
              <a:rPr lang="it-IT" sz="2800" dirty="0"/>
            </a:b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Su proposta dell’amministrazione titolare responsabile del PSC, il </a:t>
            </a:r>
            <a:r>
              <a:rPr lang="it-IT" sz="2400" dirty="0" err="1"/>
              <a:t>CdS</a:t>
            </a:r>
            <a:r>
              <a:rPr lang="it-IT" sz="2400" dirty="0"/>
              <a:t> provvede, entro il 31 dicembre di ogni anno, a integrare il PSC con: 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settori d’intervento per area tematica e corrispondenti importi finanziari</a:t>
            </a:r>
          </a:p>
          <a:p>
            <a:r>
              <a:rPr lang="it-IT" sz="2400" dirty="0"/>
              <a:t>obiettivi perseguiti con indicazione dei principali indicatori di realizzazione e di risultato </a:t>
            </a:r>
          </a:p>
          <a:p>
            <a:r>
              <a:rPr lang="it-IT" sz="2400" dirty="0"/>
              <a:t>piano finanziario complessivo del PSC, con esplicitazione della previsione di spesa per ciascuna </a:t>
            </a:r>
            <a:r>
              <a:rPr lang="it-IT" sz="2400" dirty="0" err="1"/>
              <a:t>annualita</a:t>
            </a:r>
            <a:r>
              <a:rPr lang="it-IT" sz="2400" dirty="0"/>
              <a:t>̀ del primo triennio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59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273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Legge regionale 7 ottobre 2017, n. 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4807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Norme per la promozione della cultura della </a:t>
            </a:r>
            <a:r>
              <a:rPr lang="it-IT" b="1" dirty="0" err="1"/>
              <a:t>legalita</a:t>
            </a:r>
            <a:r>
              <a:rPr lang="it-IT" b="1" dirty="0"/>
              <a:t>̀ e della cittadinanza responsabile 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400" b="1" dirty="0"/>
              <a:t>Art. 1  - Finalità</a:t>
            </a:r>
          </a:p>
          <a:p>
            <a:pPr marL="0" indent="0">
              <a:buNone/>
            </a:pPr>
            <a:r>
              <a:rPr lang="it-IT" sz="2400" dirty="0"/>
              <a:t>La Regione, in armonia con i principi costituzionali e nel rispetto delle competenze dello Stato concorre allo sviluppo dell’ordinata e civile convivenza della comunità regionale, della cultura della legalità e della cittadinanza responsabile. Per le finalità di questa legge, la Regione promuove un sistema integrato di sicurezza territoriale attraverso iniziative e progetti volti ad attuare politiche sociali, educative e culturali che mirano alla promozione della legalità.</a:t>
            </a:r>
          </a:p>
          <a:p>
            <a:pPr marL="0" indent="0" algn="just">
              <a:buNone/>
            </a:pPr>
            <a:endParaRPr lang="it-IT" sz="2600" dirty="0"/>
          </a:p>
          <a:p>
            <a:pPr marL="0" indent="0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4543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r>
              <a:rPr lang="it-IT" sz="2800" b="1" dirty="0">
                <a:solidFill>
                  <a:srgbClr val="FF0000"/>
                </a:solidFill>
              </a:rPr>
              <a:t>Legge regionale 7 ottobre 2017, n. 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248936"/>
            <a:ext cx="11142133" cy="55081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Art. 12 Beni confiscati</a:t>
            </a:r>
          </a:p>
          <a:p>
            <a:pPr marL="0" indent="0">
              <a:buNone/>
            </a:pPr>
            <a:r>
              <a:rPr lang="it-IT" sz="2400" dirty="0"/>
              <a:t>La Regione contribuisce ad assicurare un proficuo riutilizzo a fini sociali dei beni sequestrati e confiscati alla criminalità organizzata e mafiosa attraverso:</a:t>
            </a:r>
          </a:p>
          <a:p>
            <a:pPr lvl="0"/>
            <a:r>
              <a:rPr lang="it-IT" sz="2400" dirty="0"/>
              <a:t>l’assistenza agli enti locali assegnatari di tali beni;</a:t>
            </a:r>
          </a:p>
          <a:p>
            <a:pPr lvl="0"/>
            <a:r>
              <a:rPr lang="it-IT" sz="2400" dirty="0"/>
              <a:t>la concessione di contributi agli enti locali di cui alla lettera a) per concorrere alla realizzazione di interventi di restauro e risanamento conservativo, alla ristrutturazione edilizia, al ripristino tipologico, nonché all’arredo degli stessi al fine del recupero dei beni immobili loro assegnati;</a:t>
            </a:r>
          </a:p>
          <a:p>
            <a:pPr lvl="0"/>
            <a:r>
              <a:rPr lang="it-IT" sz="2400" dirty="0"/>
              <a:t>la concessione di contributi agli enti locali di cui alla lettera a) per favorire il riutilizzo in funzione sociale dei beni immobili sequestrati e confiscati alla criminalità organizzata e mafiosa, mediante la stipula di accordi di programma con i soggetti assegnatari.</a:t>
            </a:r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56828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Legge regionale 7 ottobre 2017, n. 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315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b="1" dirty="0"/>
              <a:t>Art. 12 Beni confiscati</a:t>
            </a:r>
          </a:p>
          <a:p>
            <a:pPr marL="0" indent="0">
              <a:buNone/>
            </a:pPr>
            <a:endParaRPr lang="it-IT" sz="2600" dirty="0"/>
          </a:p>
          <a:p>
            <a:pPr>
              <a:buFontTx/>
              <a:buChar char="-"/>
            </a:pPr>
            <a:r>
              <a:rPr lang="it-IT" sz="2600" dirty="0"/>
              <a:t>La Regione, nell’ambito della Consulta regionale per la legalità e la cittadinanza responsabile, istituisce un tavolo regionale sui beni e aziende sequestrati e confiscati al fine di favorire la promozione, consultazione e supporto delle attività di programmazione, monitoraggio e controllo nelle azioni di valorizzazione dell’utilizzo dei beni confiscati e la piena attuazione e il coordinamento tra le associazioni di volontariato e di promozione sociale, il mondo della cooperazione, le organizzazioni sindacali e le associazioni dei datori di lavoro più rappresentative a livello regionale.</a:t>
            </a:r>
          </a:p>
          <a:p>
            <a:pPr>
              <a:buFontTx/>
              <a:buChar char="-"/>
            </a:pPr>
            <a:r>
              <a:rPr lang="it-IT" sz="2600" dirty="0"/>
              <a:t>La Regione promuove azioni per sostenere il mantenimento dell’occupazione di chi lavora nelle imprese oggetto di provvedimenti giudiziari anche attraverso accordi e intese con i ministeri competenti e con le organizzazioni sindacali, favorendo, ove ne sussistano le condizioni, la continuità delle attività economiche nel quadro degli strumenti più complessivi di concertazione e programmazione riguardanti il lavoro e lo sviluppo economico previsti in ambito regionale</a:t>
            </a:r>
          </a:p>
          <a:p>
            <a:pPr marL="0" indent="0" algn="just">
              <a:buNone/>
            </a:pPr>
            <a:endParaRPr lang="it-IT" sz="2200" i="1" dirty="0"/>
          </a:p>
          <a:p>
            <a:pPr marL="0" indent="0" algn="just">
              <a:buNone/>
            </a:pPr>
            <a:r>
              <a:rPr lang="it-IT" sz="2200" i="1" dirty="0"/>
              <a:t>Per il biennio 2020-2022 la Regione ha riconosciuto un contributo economico di circa 240.000 euro per la prosecuzione delle </a:t>
            </a:r>
            <a:r>
              <a:rPr lang="it-IT" sz="2200" i="1" dirty="0" err="1"/>
              <a:t>attivita</a:t>
            </a:r>
            <a:r>
              <a:rPr lang="it-IT" sz="2200" i="1" dirty="0"/>
              <a:t>̀ del progetto « La fattoria della </a:t>
            </a:r>
            <a:r>
              <a:rPr lang="it-IT" sz="2200" i="1" dirty="0" err="1"/>
              <a:t>Legalita</a:t>
            </a:r>
            <a:r>
              <a:rPr lang="it-IT" sz="2200" i="1" dirty="0"/>
              <a:t>̀ » (Isola del Piano)</a:t>
            </a:r>
          </a:p>
          <a:p>
            <a:pPr marL="0" indent="0" algn="just">
              <a:buNone/>
            </a:pPr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0272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544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</a:rPr>
            </a:br>
            <a:r>
              <a:rPr lang="it-IT" sz="2800" b="1" dirty="0">
                <a:solidFill>
                  <a:srgbClr val="FF0000"/>
                </a:solidFill>
                <a:effectLst/>
              </a:rPr>
              <a:t>Programma Regionale  Marche FESR 2021-2027 </a:t>
            </a:r>
            <a:br>
              <a:rPr lang="it-IT" sz="2800" b="1" dirty="0">
                <a:solidFill>
                  <a:srgbClr val="FF0000"/>
                </a:solidFill>
                <a:effectLst/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b="1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̀: 4. Promozione dello sviluppo sostenibile e integrato </a:t>
            </a:r>
          </a:p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Obiettivo specifico: RSO5.1. Promuovere lo sviluppo sociale, economico e ambientale integrato e inclusivo, la cultura, il patrimonio naturale, il turismo sostenibile e la sicurezza nelle aree urbane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Strategie Territoriali nelle 5 aree urbane (Ancona, Pesaro-Fano, Macerata, Fermo, Ascoli Piceno), attraverso l’OP5, intendono avviare e promuovere in modo integrato:</a:t>
            </a:r>
          </a:p>
          <a:p>
            <a:pPr marL="342900" lvl="0" indent="-342900" algn="just">
              <a:buFont typeface="TimesNewRomanPS"/>
              <a:buChar char="-"/>
            </a:pP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su </a:t>
            </a:r>
            <a:r>
              <a:rPr lang="it-IT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qualita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dell’ambiente urbano, riqualificazione ambientale e creazione di nuovi spazi verdi al fine di fornire alla cittadinanza parchi urbani attrezzati, orti e parchi agricoli sociali, percorsi verdi, favorendo la </a:t>
            </a:r>
            <a:r>
              <a:rPr lang="it-IT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piu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ampia </a:t>
            </a:r>
            <a:r>
              <a:rPr lang="it-IT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accessibilita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attraverso l’eliminazione delle barriere architettoniche. Sarà garantita la gestione di tali spazi attraverso il coinvolgimento attivo degli operatori economici e sociali. </a:t>
            </a:r>
          </a:p>
          <a:p>
            <a:pPr marL="342900" lvl="0" indent="-342900" algn="just">
              <a:buFont typeface="SymbolMT"/>
              <a:buChar char="-"/>
            </a:pP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processi partecipati di rigenerazione urbana recuperando spazi e luoghi pubblici e patrimonio culturale con obiettivi di inclusione e promozione sociale.</a:t>
            </a:r>
            <a:r>
              <a:rPr lang="it-IT" sz="24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 intende favorire il contrasto al disagio abitativo e l’inclusione sociale di persone e famiglie con difficoltà socio economiche attraverso interventi di recupero, riqualificazione, adeguamento di edifici esistenti di </a:t>
            </a:r>
            <a:r>
              <a:rPr lang="it-IT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proprieta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pubblica da adibire a co-</a:t>
            </a:r>
            <a:r>
              <a:rPr lang="it-IT" sz="2400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sociale per famiglie e persone fragili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95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2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8676</TotalTime>
  <Words>3422</Words>
  <Application>Microsoft Macintosh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SymbolMT</vt:lpstr>
      <vt:lpstr>TimesNewRomanPS</vt:lpstr>
      <vt:lpstr>Wingdings</vt:lpstr>
      <vt:lpstr>Tema di Office</vt:lpstr>
      <vt:lpstr>         PRINCIPALI FONTI DI FINANZIAMENTO ATTIVABILI REGIONE MARCHE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 Programma Regionale  Marche FESR 2021-2027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MARCHE </vt:lpstr>
      <vt:lpstr>   PIANO DI SVILUPPO E COESIONE REGIONE MARCHE  </vt:lpstr>
      <vt:lpstr>  Legge di bilancio 2022 L. 234 del 30 dicembre 2021 – Articolo 1 comma 589 - Fondo per legalità e tutela degli amministratori locali vittime di atti intimidatori  </vt:lpstr>
      <vt:lpstr> Legge regionale 7 ottobre 2017, n. 27</vt:lpstr>
      <vt:lpstr>Legge regionale 7 ottobre 2017, n. 27</vt:lpstr>
      <vt:lpstr>Legge regionale 7 ottobre 2017, n. 27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64</cp:revision>
  <cp:lastPrinted>2021-11-03T07:49:52Z</cp:lastPrinted>
  <dcterms:created xsi:type="dcterms:W3CDTF">2021-10-27T12:45:40Z</dcterms:created>
  <dcterms:modified xsi:type="dcterms:W3CDTF">2023-07-06T15:25:53Z</dcterms:modified>
</cp:coreProperties>
</file>