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328" r:id="rId3"/>
    <p:sldId id="314" r:id="rId4"/>
    <p:sldId id="317" r:id="rId5"/>
    <p:sldId id="319" r:id="rId6"/>
    <p:sldId id="284" r:id="rId7"/>
    <p:sldId id="329" r:id="rId8"/>
    <p:sldId id="277" r:id="rId9"/>
    <p:sldId id="290" r:id="rId10"/>
    <p:sldId id="292" r:id="rId11"/>
    <p:sldId id="293" r:id="rId12"/>
    <p:sldId id="285" r:id="rId13"/>
    <p:sldId id="286" r:id="rId14"/>
    <p:sldId id="287" r:id="rId15"/>
    <p:sldId id="264" r:id="rId16"/>
    <p:sldId id="266" r:id="rId17"/>
    <p:sldId id="259" r:id="rId18"/>
    <p:sldId id="262" r:id="rId19"/>
    <p:sldId id="307" r:id="rId20"/>
    <p:sldId id="274" r:id="rId21"/>
    <p:sldId id="278" r:id="rId22"/>
    <p:sldId id="279" r:id="rId23"/>
    <p:sldId id="280" r:id="rId24"/>
    <p:sldId id="297" r:id="rId25"/>
    <p:sldId id="298" r:id="rId26"/>
    <p:sldId id="299" r:id="rId27"/>
    <p:sldId id="301" r:id="rId28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 autoAdjust="0"/>
    <p:restoredTop sz="94660"/>
  </p:normalViewPr>
  <p:slideViewPr>
    <p:cSldViewPr snapToGrid="0">
      <p:cViewPr varScale="1">
        <p:scale>
          <a:sx n="90" d="100"/>
          <a:sy n="90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stroperilsud.gov.it/it/approfondimenti/obiettivi-strategici-del-fsc-2021-2027/lavoro-e-occupabilit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coesione.gov.it/it/programmi/PSC_CALABRI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gio.anbsc.it/users/area_enti" TargetMode="External"/><Relationship Id="rId2" Type="http://schemas.openxmlformats.org/officeDocument/2006/relationships/hyperlink" Target="https://openregio.anbsc.it/statistich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wp-content/uploads/2022/02/Modello_elenco_ex_art.48_co3_lett-c_CAM.xls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servizi/lagenzia-supporta-i-comuni/strategia-nazionale-per-la-valorizzazione-dei-beni-confiscati-attraverso-le-politiche-di-coesione/piani-strategici-delle-singole-regioni-2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aicomuni@anbsc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7244" y="214965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PRINCIPALI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400" b="1" dirty="0">
                <a:solidFill>
                  <a:srgbClr val="FF0000"/>
                </a:solidFill>
              </a:rPr>
              <a:t>FONTI DI FINANZIAMENTO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ATTIVABILI REGIONE PIEMONTE</a:t>
            </a:r>
            <a:br>
              <a:rPr lang="it-IT" sz="44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ciclo di programmazione 2021-2027</a:t>
            </a:r>
          </a:p>
        </p:txBody>
      </p:sp>
      <p:pic>
        <p:nvPicPr>
          <p:cNvPr id="3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0" y="437206"/>
            <a:ext cx="25923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79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spc="15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Le risorse del FSC 2021-2027 sono impiegate su obiettivi strategici, declinati per 12 aree tematiche: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ricerca e innovazione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digitalizzazione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competitività imprese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energia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cultura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trasporti e mobilità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riqualificazione urbana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  <a:hlinkClick r:id="rId2" tooltip="Lavoro e occupabilit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lavoro e occupabilità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sociale e salute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istruzione e formazione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capacità amministrativa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66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7200"/>
            <a:ext cx="111887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Riqualificazione urbana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Le risorse destinate alla riqualificazione urbana sono orientate alla realizzazione di “Interventi di infrastrutturazione e riqualificazione di edifici e spazi pubblici” per l’erogazione di servizi e attività di interesse collettivo, di rigenerazione delle periferie, di miglioramento della sicurezza e legalità dei luoghi</a:t>
            </a: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spc="15" dirty="0">
                <a:effectLst/>
                <a:ea typeface="Times New Roman" panose="02020603050405020304" pitchFamily="18" charset="0"/>
              </a:rPr>
              <a:t>In questo contesto, gli interventi volti 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contrastare i fenomeni di dismissione e degrado di complessi urbani di valenza dimensionale e simbolica - beni monumentali e storici,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-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assumono valenza strategica per  la creazione di infrastrutture sociali quale importante volano di sviluppo locale.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258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-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400" dirty="0">
                <a:effectLst/>
                <a:ea typeface="Times New Roman" panose="02020603050405020304" pitchFamily="18" charset="0"/>
              </a:rPr>
              <a:t>L’area tematica “Ambiente e risorse naturali” prevede il finanziamento  di interventi volti a tutelare 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biodiversita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a ridurre l’inquinamento anche attraverso bonifiche di siti inquinati, a favorire l’adattamento ai cambiamenti climatici e contrastare i rischi del territorio.</a:t>
            </a:r>
          </a:p>
          <a:p>
            <a:pPr algn="just"/>
            <a:r>
              <a:rPr lang="it-IT" sz="2400" spc="15" dirty="0">
                <a:effectLst/>
                <a:ea typeface="Times New Roman" panose="02020603050405020304" pitchFamily="18" charset="0"/>
              </a:rPr>
              <a:t>I Piani di Sviluppo e Coesione possono intervenire in  progetti di sviluppo territoriale di preminente interesse pubblico.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Si può pertanto intervenire per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risanare i terreni confiscati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offrendo 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opportunita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a nuovi insediamenti produttivi e di servizio, senza ulteriore consumo di suolo. Oltre agli aspetti socio-sanitari, le bonifiche possono contribuire alla transizione verso una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bioeconomia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circolare. In ragione della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complessita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multi-disciplinare richiesta dagli interventi di risanamento dei siti e delle carenze di competenze tecniche e gestionali,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il FSC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puo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inoltre sostenere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azioni immateriali di progettazione integrata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su cui basare le azioni di bonifica e la restituzione all’uso collettivo delle aree.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5715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Programmazione delle risorse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Il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Piano Sviluppo e Coesione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per ciascuna Amministrazione titolare di risorse, articolato per aree tematiche (vincolo di destinazione territoriale riparto 80% aree del Mezzogiorno e 20% aree del Centro-Nord)  è approvato dal CIPESS, su proposta del Ministro per il Sud e la Coesione territoriale.</a:t>
            </a:r>
          </a:p>
          <a:p>
            <a:pPr algn="just">
              <a:tabLst>
                <a:tab pos="4167188" algn="l"/>
              </a:tabLst>
            </a:pPr>
            <a:r>
              <a:rPr lang="it-IT" sz="2000" dirty="0">
                <a:effectLst/>
                <a:ea typeface="Times New Roman" panose="02020603050405020304" pitchFamily="18" charset="0"/>
              </a:rPr>
              <a:t>Nell’ambito dei Comitati di sorveglianza (costituiti dalle Amministrazioni titolari, con rappresentanti del Dipartimento per le Politiche di Coesione, del Dipartimento per la programmazione e il coordinamento della politica economica, dei Ministeri competenti per area tematica, nonché del partenariato economico e sociale)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possibile proporre le misure di accelerazione, nonché contestare eventuali inadempienze di taluni attori. </a:t>
            </a:r>
          </a:p>
          <a:p>
            <a:pPr algn="just"/>
            <a:r>
              <a:rPr lang="it-IT" sz="2000" dirty="0">
                <a:solidFill>
                  <a:srgbClr val="212121"/>
                </a:solidFill>
                <a:ea typeface="Times New Roman" panose="02020603050405020304" pitchFamily="18" charset="0"/>
              </a:rPr>
              <a:t>L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'impiego della dotazione del FSC per obiettivi strategici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disposto in coerenza con gli obiettivi e le strategie dei Fondi strutturali e di investimento europei per il periodo di programmazione 2021-2027, nonché con le politiche settoriali e le politiche di investimento e di riforma previste nel Piano nazionale per la ripresa e la resilienza (PNRR), secondo principi di complementarietà e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addizionalità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delle risorse.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1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Bilancio di previsione 2022-2024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Riguardo alle </a:t>
            </a:r>
            <a:r>
              <a:rPr lang="it-IT" sz="24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̀ finanziarie, nel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bilancio di previsione per il triennio 2022-2024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(legge n. 234/2021 e relativo D.M. Economia 31 dicembre 2021 di ripartizione delle dotazioni dei singoli programmi di spesa in capitoli), il Fondo Sviluppo e Coesione - iscritto al capitolo 8000 dello stato di previsione del Ministero dell'economia - presenta una dotazione per il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triennio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pari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15,2 miliardi nel 2022,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13 miliardi nel 2023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15,3 miliardi nel 2024.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Tale dotazione è riferita alle risorse autorizzate per i due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cicli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 programmazione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2014-2020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2021-2027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, rispettivamente, dalla legge di stabilità 2014 (</a:t>
            </a:r>
            <a:r>
              <a:rPr lang="it-IT" sz="2400" dirty="0">
                <a:solidFill>
                  <a:srgbClr val="4272A0"/>
                </a:solidFill>
                <a:effectLst/>
                <a:ea typeface="Times New Roman" panose="02020603050405020304" pitchFamily="18" charset="0"/>
              </a:rPr>
              <a:t>art. 1, co. 6, L. 147/2013)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dalla legge di bilancio 2020 (art. 1, co. 178, L. n. 178/2020).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0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392" y="365125"/>
            <a:ext cx="10724408" cy="1325563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PIEMONTE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6550" y="192966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PSC Regione PIEMONTE - Delibera n. 25 /2021 (pubblicata su GU del 16 Agosto 2021)</a:t>
            </a:r>
          </a:p>
          <a:p>
            <a:pPr marL="0" indent="0" algn="just">
              <a:buNone/>
            </a:pPr>
            <a:r>
              <a:rPr lang="it-IT" sz="2400" b="1" dirty="0">
                <a:hlinkClick r:id="rId2"/>
              </a:rPr>
              <a:t>PSC REGIONE </a:t>
            </a:r>
            <a:r>
              <a:rPr lang="it-IT" sz="2400" b="1" dirty="0"/>
              <a:t> PIEMONTE</a:t>
            </a:r>
            <a:r>
              <a:rPr lang="it-IT" sz="2400" b="1" u="sng" dirty="0"/>
              <a:t> € </a:t>
            </a:r>
            <a:r>
              <a:rPr lang="it-IT" b="1" dirty="0"/>
              <a:t>1.522,41</a:t>
            </a:r>
            <a:r>
              <a:rPr lang="it-IT" sz="2400" b="1" u="sng" dirty="0"/>
              <a:t> milioni</a:t>
            </a:r>
            <a:r>
              <a:rPr lang="it-IT" sz="2400" dirty="0"/>
              <a:t> Delibera CIPESS n. 25 del 29/04/2021 </a:t>
            </a:r>
          </a:p>
          <a:p>
            <a:pPr marL="0" indent="0" algn="just">
              <a:buNone/>
            </a:pPr>
            <a:r>
              <a:rPr lang="it-IT" sz="2400" dirty="0"/>
              <a:t>Riorganizzazione delle risorse assegnate ai precedenti Strumenti  di programmazione: INTESA PIEMONTE, Programma attuativo Regionale (PAR) Piemonte, Parco Città della Salute di Torino, a valere sul Fondo sviluppo e coesione. </a:t>
            </a:r>
          </a:p>
          <a:p>
            <a:pPr marL="0" indent="0" algn="just">
              <a:buNone/>
            </a:pPr>
            <a:r>
              <a:rPr lang="it-IT" sz="2400" dirty="0"/>
              <a:t>Provenienza contabile delle risorse: </a:t>
            </a:r>
          </a:p>
          <a:p>
            <a:pPr algn="just"/>
            <a:r>
              <a:rPr lang="it-IT" sz="2400" dirty="0"/>
              <a:t>FSC 2000-2006 per  639,08  milioni di euro; </a:t>
            </a:r>
          </a:p>
          <a:p>
            <a:pPr algn="just"/>
            <a:r>
              <a:rPr lang="it-IT" sz="2400" dirty="0"/>
              <a:t>FSC 2007-2013 per  511,00  milioni di euro; </a:t>
            </a:r>
          </a:p>
          <a:p>
            <a:pPr algn="just"/>
            <a:r>
              <a:rPr lang="it-IT" sz="2400" dirty="0"/>
              <a:t>FSC 2014-2020 per  372,33  milioni di euro.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675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PIEMONTE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1914525"/>
            <a:ext cx="10515600" cy="41814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Su proposta dell’amministrazione titolare responsabile del PSC, il </a:t>
            </a:r>
            <a:r>
              <a:rPr lang="it-IT" dirty="0" err="1"/>
              <a:t>CdS</a:t>
            </a:r>
            <a:r>
              <a:rPr lang="it-IT" dirty="0"/>
              <a:t> provvede, entro il 31 dicembre di ogni anno, a integrare il PSC con: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settori d’intervento per area tematica e corrispondenti importi finanziari</a:t>
            </a:r>
          </a:p>
          <a:p>
            <a:pPr algn="just"/>
            <a:r>
              <a:rPr lang="it-IT" dirty="0"/>
              <a:t>obiettivi perseguiti con indicazione dei principali indicatori di realizzazione e di risultato </a:t>
            </a:r>
          </a:p>
          <a:p>
            <a:pPr algn="just"/>
            <a:r>
              <a:rPr lang="it-IT" dirty="0"/>
              <a:t>piano finanziario complessivo del PSC, con esplicitazione della previsione di spesa per ciascuna annualità del primo triennio</a:t>
            </a:r>
          </a:p>
          <a:p>
            <a:pPr marL="0" indent="0" algn="just">
              <a:buNone/>
            </a:pPr>
            <a:r>
              <a:rPr lang="it-IT" dirty="0"/>
              <a:t>Al fine di accelerare la realizzazione e la spesa degli interventi di cui al comma 7, lettera </a:t>
            </a:r>
            <a:r>
              <a:rPr lang="it-IT" i="1" dirty="0"/>
              <a:t>b)</a:t>
            </a:r>
            <a:r>
              <a:rPr lang="it-IT" dirty="0"/>
              <a:t>, art. 44 del decreto-legge </a:t>
            </a:r>
            <a:r>
              <a:rPr lang="it-IT" dirty="0" err="1"/>
              <a:t>n</a:t>
            </a:r>
            <a:r>
              <a:rPr lang="it-IT" dirty="0"/>
              <a:t> 34 del 2019, il Dipartimento per le politiche di coesione, l’Agenzia per la coesione territoriale e la Struttura per la progettazione di beni ed edifici pubblici, per quanto di rispettiva competenza, possono disporre, anche nell’ambito di convenzioni </a:t>
            </a:r>
            <a:r>
              <a:rPr lang="it-IT" dirty="0" err="1"/>
              <a:t>gia</a:t>
            </a:r>
            <a:r>
              <a:rPr lang="it-IT" dirty="0"/>
              <a:t>̀ esistenti con </a:t>
            </a:r>
            <a:r>
              <a:rPr lang="it-IT" dirty="0" err="1"/>
              <a:t>societa</a:t>
            </a:r>
            <a:r>
              <a:rPr lang="it-IT" dirty="0"/>
              <a:t>̀ </a:t>
            </a:r>
            <a:r>
              <a:rPr lang="it-IT" i="1" dirty="0"/>
              <a:t>in </a:t>
            </a:r>
            <a:r>
              <a:rPr lang="it-IT" i="1" dirty="0" err="1"/>
              <a:t>house</a:t>
            </a:r>
            <a:r>
              <a:rPr lang="it-IT" dirty="0"/>
              <a:t>, misure di accompagnamento alla progettazione e attuazione, su richiesta della Regione responsabile del PSC in oggetto. </a:t>
            </a:r>
          </a:p>
          <a:p>
            <a:pPr algn="just"/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629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Delibera </a:t>
            </a:r>
            <a:r>
              <a:rPr lang="it-IT" dirty="0" err="1"/>
              <a:t>Cipe</a:t>
            </a:r>
            <a:r>
              <a:rPr lang="it-IT" dirty="0"/>
              <a:t> 61 del 2020 : assegnazione di risorse FSC 2014-2020 </a:t>
            </a:r>
          </a:p>
          <a:p>
            <a:pPr marL="0" indent="0" algn="just">
              <a:buNone/>
            </a:pPr>
            <a:r>
              <a:rPr lang="it-IT" dirty="0"/>
              <a:t>Prima assegnazione dell’importo di 10 milioni di euro: 5 milioni di euro per l’</a:t>
            </a:r>
            <a:r>
              <a:rPr lang="it-IT" dirty="0" err="1"/>
              <a:t>annualita</a:t>
            </a:r>
            <a:r>
              <a:rPr lang="it-IT" dirty="0"/>
              <a:t>̀ 2021; 5 milioni di euro per l’</a:t>
            </a:r>
            <a:r>
              <a:rPr lang="it-IT" dirty="0" err="1"/>
              <a:t>annualita</a:t>
            </a:r>
            <a:r>
              <a:rPr lang="it-IT" dirty="0"/>
              <a:t>̀ 2022 </a:t>
            </a:r>
          </a:p>
          <a:p>
            <a:pPr marL="0" indent="0" algn="just">
              <a:buNone/>
            </a:pPr>
            <a:r>
              <a:rPr lang="it-IT" sz="3000" dirty="0"/>
              <a:t>Risorse </a:t>
            </a:r>
            <a:r>
              <a:rPr lang="it-IT" dirty="0"/>
              <a:t>attribuite all’Agenzia per la coesione territoriale per il finanziamento, nell’ambito del «Piano per la valorizzazione di beni confiscati esemplari nel Mezzogiorno» di uno specifico asse destinato al </a:t>
            </a:r>
            <a:r>
              <a:rPr lang="it-IT" b="1" dirty="0"/>
              <a:t>sostegno dell’</a:t>
            </a:r>
            <a:r>
              <a:rPr lang="it-IT" b="1" dirty="0" err="1"/>
              <a:t>attivita</a:t>
            </a:r>
            <a:r>
              <a:rPr lang="it-IT" b="1" dirty="0"/>
              <a:t>̀ progettuale in favore di enti pubblici</a:t>
            </a:r>
            <a:r>
              <a:rPr lang="it-IT" dirty="0"/>
              <a:t> impegnati a definire, per i beni in confisca definitiva ubicati nel Mezzogiorno e qualificati come esemplari, progetti di valorizzazione, declinati in: </a:t>
            </a:r>
          </a:p>
          <a:p>
            <a:pPr marL="0" indent="0" algn="just">
              <a:buNone/>
            </a:pPr>
            <a:r>
              <a:rPr lang="it-IT" i="1" dirty="0"/>
              <a:t> a) </a:t>
            </a:r>
            <a:r>
              <a:rPr lang="it-IT" dirty="0"/>
              <a:t>indizione di concorsi di idee; </a:t>
            </a:r>
          </a:p>
          <a:p>
            <a:pPr marL="0" indent="0" algn="just">
              <a:buNone/>
            </a:pPr>
            <a:r>
              <a:rPr lang="it-IT" i="1" dirty="0"/>
              <a:t> b) </a:t>
            </a:r>
            <a:r>
              <a:rPr lang="it-IT" dirty="0"/>
              <a:t>definizione di piani di gestione; </a:t>
            </a:r>
          </a:p>
          <a:p>
            <a:pPr marL="0" indent="0" algn="just">
              <a:buNone/>
              <a:tabLst>
                <a:tab pos="122238" algn="l"/>
              </a:tabLst>
            </a:pPr>
            <a:r>
              <a:rPr lang="it-IT" i="1" dirty="0"/>
              <a:t> c) </a:t>
            </a:r>
            <a:r>
              <a:rPr lang="it-IT" dirty="0"/>
              <a:t>elaborazione di progetti definitivi o esecutivi, a partire dai progetti di </a:t>
            </a:r>
            <a:r>
              <a:rPr lang="it-IT" dirty="0" err="1"/>
              <a:t>fattibilita</a:t>
            </a:r>
            <a:r>
              <a:rPr lang="it-IT" dirty="0"/>
              <a:t>̀        tecnica ed economica e atti propedeutici.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394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La dotazione complessiva del «Piano per la valorizzazione dei beni confiscati esemplari nel Mezzogiorno» è affidata all’Agenzia per la coesione territoriale.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Le </a:t>
            </a:r>
            <a:r>
              <a:rPr lang="it-IT" sz="2400" dirty="0" err="1"/>
              <a:t>modalita</a:t>
            </a:r>
            <a:r>
              <a:rPr lang="it-IT" sz="2400" dirty="0"/>
              <a:t>̀ di successive assegnazioni finanziarie saranno determinate all’atto dell’approvazione dello stesso ad esito di una ricognizione svolta dal Tavolo di indirizzo e verifica della strategia nazionale per la valorizzazione dei beni confiscati attraverso le politiche di coesione, nel rispetto del criterio normativo di riparto percentuale </a:t>
            </a:r>
            <a:r>
              <a:rPr lang="it-IT" sz="2400" dirty="0">
                <a:solidFill>
                  <a:srgbClr val="FF0000"/>
                </a:solidFill>
              </a:rPr>
              <a:t>80% al Mezzogiorno </a:t>
            </a:r>
            <a:r>
              <a:rPr lang="it-IT" sz="2400" dirty="0"/>
              <a:t>e del </a:t>
            </a:r>
            <a:r>
              <a:rPr lang="it-IT" sz="2400" dirty="0">
                <a:solidFill>
                  <a:srgbClr val="FF0000"/>
                </a:solidFill>
              </a:rPr>
              <a:t>20% al Centro Nord </a:t>
            </a:r>
            <a:r>
              <a:rPr lang="it-IT" sz="2400" dirty="0"/>
              <a:t>in relazione alla dotazione complessiva del FSC 2014-2020.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1594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387" y="365125"/>
            <a:ext cx="11269683" cy="1460500"/>
          </a:xfrm>
        </p:spPr>
        <p:txBody>
          <a:bodyPr>
            <a:noAutofit/>
          </a:bodyPr>
          <a:lstStyle/>
          <a:p>
            <a:br>
              <a:rPr lang="it-IT" sz="3600" b="1" dirty="0">
                <a:solidFill>
                  <a:srgbClr val="FF0000"/>
                </a:solidFill>
              </a:rPr>
            </a:br>
            <a:br>
              <a:rPr lang="it-IT" sz="36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Legge di bilancio 2022 L. 234 del 30 dicembre 2021 – Articolo 1 comma 589 - </a:t>
            </a:r>
            <a:r>
              <a:rPr lang="it-IT" sz="3600" b="1" i="1" dirty="0">
                <a:solidFill>
                  <a:srgbClr val="FF0000"/>
                </a:solidFill>
              </a:rPr>
              <a:t>Fondo per legalità e tutela degli amministratori locali vittime di atti intimidatori</a:t>
            </a:r>
            <a:br>
              <a:rPr lang="it-IT" sz="2800" dirty="0"/>
            </a:br>
            <a:br>
              <a:rPr lang="it-IT" sz="2800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016" y="2042556"/>
            <a:ext cx="10783784" cy="430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Legge di bilancio 2022 </a:t>
            </a:r>
            <a:r>
              <a:rPr lang="it-IT" dirty="0"/>
              <a:t>L. 234 del 30 dicembre 2021 – Articolo 1 comma 589- </a:t>
            </a:r>
            <a:r>
              <a:rPr lang="it-IT" b="1" dirty="0"/>
              <a:t>Fondo per legalità e tutela degli amministratori locali vittime di atti intimidatori</a:t>
            </a:r>
            <a:br>
              <a:rPr lang="it-IT" dirty="0"/>
            </a:br>
            <a:r>
              <a:rPr lang="it-IT" dirty="0"/>
              <a:t>Al fine di consentire agli enti locali l’</a:t>
            </a:r>
            <a:r>
              <a:rPr lang="it-IT" b="1" dirty="0"/>
              <a:t>adozione di iniziative per la promozione della legalità</a:t>
            </a:r>
            <a:r>
              <a:rPr lang="it-IT" dirty="0"/>
              <a:t>, nonché di </a:t>
            </a:r>
            <a:r>
              <a:rPr lang="it-IT" b="1" dirty="0"/>
              <a:t>misure di ristoro del patrimonio dell’ente </a:t>
            </a:r>
            <a:r>
              <a:rPr lang="it-IT" dirty="0"/>
              <a:t>o in favore degli amministratori locali che hanno subito episodi di intimidazione connessi all’esercizio delle funzioni istituzionali esercitate, nello stato di previsione del </a:t>
            </a:r>
            <a:r>
              <a:rPr lang="it-IT" b="1" dirty="0"/>
              <a:t>Ministero dell’interno è istituito un fondo con una dotazione finanziaria pari a 5 milioni di euro per ciascuno degli anni dal 2022 al 2024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480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9556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Beni Confiscati - Le risorse disponibili nel ciclo di programmazione 2021-27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320800"/>
            <a:ext cx="111252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 risorse finanziarie provenienti dall’Europa e dai fondi nazionali per il ciclo di programmazione 2021-2027 permettono di accelerare l’azione degli Enti locali per l’utilizzo sociale dei beni confiscati.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La realizzazione di interventi per il reimpiego dei beni sottratti alla criminalità organizzata a beneficio delle comunità locali, viene fortemente sostenuta dagli obiettivi strategici previsti dai principali strumenti finanziari disponibili in ambito nazionale, regionale e locale. 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risorse UE e nazionali assegnate alla programmazione 2021-2027  rappresentano, quindi, concrete opportunità per creare l’interazione necessaria sui territori e definire un programma d’azione per la valorizzazione dei beni confiscati alla criminalità organizzata.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L’Accordo di Partenariato pone al centro degli Obiettivi di Policy OP4 (una Europa più sociale e inclusiva) e OP5 (una Europa più vicina ai cittadini), soluzioni di sviluppo che favoriscono l’uso sociale dei 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: nei territori a maggiore concentrazione di beni confiscati alla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si auspica infatti la definizione di percorsi di rilancio sociale e  produttivo attraverso la valorizzazione di immobili significativi per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potenzialita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economiche e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simbolicita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La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centralita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della tematica “Beni Confiscati”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può essere declinata in diverse tipologie di intervento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nell’ambito delle politiche sociali e sociosanitarie, della rigenerazione urbana, dello sviluppo turistico, agricolo e agroalimentare, culturale ed educativo, della tutela dell’ambiente e dei territori, in coerenza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con le strategie definite dai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Programmi Nazionali e Regionali previsti dall’Accordo di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Partnenariato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e dai Piani di Sviluppo e Coesione (PSC) messi a punto dal Fondo per lo Sviluppo e la Coesione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1544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dirty="0"/>
              <a:t> </a:t>
            </a:r>
            <a:r>
              <a:rPr lang="it-IT" sz="2800" b="1" dirty="0">
                <a:solidFill>
                  <a:srgbClr val="FF0000"/>
                </a:solidFill>
              </a:rPr>
              <a:t>Legge regionale 18 giugno 2007, n. 14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48074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5100" b="1" dirty="0"/>
              <a:t> </a:t>
            </a:r>
            <a:r>
              <a:rPr lang="it-IT" sz="3100" b="1" dirty="0"/>
              <a:t>Interventi in favore della prevenzione della </a:t>
            </a:r>
            <a:r>
              <a:rPr lang="it-IT" sz="3100" b="1" dirty="0" err="1"/>
              <a:t>criminalita</a:t>
            </a:r>
            <a:r>
              <a:rPr lang="it-IT" sz="3100" b="1" dirty="0"/>
              <a:t>̀ e istituzione della “Giornata regionale della memoria e dell’impegno in ricordo delle vittime delle mafie»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Art. 1 Finalità</a:t>
            </a:r>
          </a:p>
          <a:p>
            <a:r>
              <a:rPr lang="it-IT" dirty="0"/>
              <a:t>La Regione Piemonte concorre allo sviluppo dell'ordinata e civile convivenza della comunità regionale, della cultura della legalità e della cittadinanza responsabile attraverso interventi nei settori dell'educazione alla legalità, della prevenzione e della lotta contro la criminalità organizzata, della formazione professionale e attraverso iniziative di sostegno alle vittime della criminalità e di sensibilizzazione della società civile.</a:t>
            </a:r>
          </a:p>
          <a:p>
            <a:r>
              <a:rPr lang="it-IT" dirty="0"/>
              <a:t>Gli interventi di cui al comma 1 sono promossi, progettati e realizzati anche in collaborazione o su iniziativa di enti locali e associazioni, fondazioni, cooperative, comunità di recupero e organizzazioni di volontariato, operanti nel campo sociale e regolarmente costituite.</a:t>
            </a:r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45435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3" y="293511"/>
            <a:ext cx="11644682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18 giugno 2007, n. 14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51999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800" b="1" dirty="0"/>
              <a:t>Art. 4 Tipologia degli interventi </a:t>
            </a:r>
          </a:p>
          <a:p>
            <a:pPr marL="0" indent="0">
              <a:buNone/>
            </a:pPr>
            <a:r>
              <a:rPr lang="it-IT" sz="3800" dirty="0"/>
              <a:t>La Regione, per il perseguimento delle finalità di cui all'articolo 1, promuove e sostiene interventi volti:</a:t>
            </a:r>
          </a:p>
          <a:p>
            <a:r>
              <a:rPr lang="it-IT" sz="3800" dirty="0"/>
              <a:t>al finanziamento degli interventi per il recupero dei beni confiscati alla criminalità mafiosa ed assegnati ai comuni ai sensi della legge 7 marzo 1996, n. 109 (Disposizioni in materia di gestione e destinazione di beni sequestrati o confiscati. Modifiche alla legge 31 maggio 1965, n. 575, e all'articolo 3 della legge 23 luglio 1991, n. 223. Abrogazione dell'articolo 4 del decreto legge 14 giugno 1989, n. 230, convertito, con modificazioni, dalla legge 4 agosto 1989, n. 282);</a:t>
            </a:r>
          </a:p>
          <a:p>
            <a:r>
              <a:rPr lang="it-IT" sz="3800" dirty="0"/>
              <a:t>alla promozione, nelle scuole, di iniziative finalizzate all'educazione alla legalità;</a:t>
            </a:r>
          </a:p>
          <a:p>
            <a:r>
              <a:rPr lang="it-IT" sz="3800" dirty="0"/>
              <a:t>al miglioramento della capacità di integrazione e delle condizioni di sicurezza delle comunità locali;</a:t>
            </a:r>
          </a:p>
          <a:p>
            <a:r>
              <a:rPr lang="it-IT" sz="3800" dirty="0"/>
              <a:t>alla formazione professionale a favore di operatori degli enti locali e della polizia locale e operatori delle organizzazioni del volontariato e delle associazioni che svolgono attività di carattere sociale.</a:t>
            </a:r>
          </a:p>
          <a:p>
            <a:pPr marL="0" indent="0">
              <a:buNone/>
            </a:pPr>
            <a:endParaRPr lang="it-IT" sz="3800" dirty="0"/>
          </a:p>
          <a:p>
            <a:endParaRPr lang="it-IT" sz="3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5194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18 giugno 2007, n. 14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51999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Art. 7 Finanziamento degli interventi per il recupero dei beni confiscati</a:t>
            </a:r>
          </a:p>
          <a:p>
            <a:pPr marL="0" indent="0">
              <a:buNone/>
            </a:pPr>
            <a:r>
              <a:rPr lang="it-IT" dirty="0"/>
              <a:t>La Regione, anche attraverso gli organismi previsti dalla normativa regionale e nazionale vigente, promuove la sottoscrizione di protocolli d'intesa con i soggetti pubblici competenti al fine di favorire, attraverso lo scambio di informazioni, l'ottimale destinazione, il riutilizzo e la fruizione sociale dei beni presenti nel territorio regionale, confiscati alla criminalità organizzata ed assegnati ai comuni ai sensi della legge 109/1996.</a:t>
            </a:r>
          </a:p>
          <a:p>
            <a:pPr marL="0" indent="0">
              <a:buNone/>
            </a:pPr>
            <a:r>
              <a:rPr lang="it-IT" dirty="0"/>
              <a:t>La Regione, al fine di sostenere i progetti che prevedono il riutilizzo dei beni confiscati, interviene con:</a:t>
            </a:r>
          </a:p>
          <a:p>
            <a:r>
              <a:rPr lang="it-IT" dirty="0"/>
              <a:t>erogazione di contributi per interventi volti a consentire il riutilizzo e la funzione sociale dei beni confiscati alla criminalità organizzata ed assegnati ai comuni;</a:t>
            </a:r>
          </a:p>
          <a:p>
            <a:r>
              <a:rPr lang="it-IT" dirty="0"/>
              <a:t>concessione di garanzia fideiussoria a copertura dei prestiti e dei mutui richiesti per la realizzazione delle opere di adeguamento, nel limite del 75 per cento della spesa sostenuta;</a:t>
            </a:r>
          </a:p>
          <a:p>
            <a:r>
              <a:rPr lang="it-IT" dirty="0"/>
              <a:t>riconoscimento delle priorità, nell'assegnazione delle misure e dei programmi di finanziamento previsti nei bandi regionali, a progetti che riguardano il riutilizzo a fini sociali di tali beni.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3800" dirty="0"/>
          </a:p>
          <a:p>
            <a:endParaRPr lang="it-IT" sz="3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33177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Legge regionale 18 giugno 2007, n. 14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79"/>
            <a:ext cx="11142132" cy="566890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7400" b="1" dirty="0"/>
              <a:t>Art. 11 Clausola valutativa </a:t>
            </a:r>
          </a:p>
          <a:p>
            <a:pPr marL="0" indent="0">
              <a:buNone/>
            </a:pPr>
            <a:r>
              <a:rPr lang="it-IT" sz="7400" dirty="0"/>
              <a:t>La Giunta regionale rende conto al Consiglio Regionale dell'attuazione della presente legge e dei risultati da essa ottenuti nel concorrere al sostegno alle vittime della criminalità mafiosa, alla sensibilizzazione della società civile in materia di legalità, nonché alla prevenzione e contrasto dei fenomeni di criminalità di tipo mafioso.</a:t>
            </a:r>
          </a:p>
          <a:p>
            <a:pPr marL="0" indent="0">
              <a:buNone/>
            </a:pPr>
            <a:r>
              <a:rPr lang="it-IT" sz="7400" dirty="0"/>
              <a:t>A tal fine, ogni due anni dall'entrata in vigore della legge, la Giunta regionale presenta alla Commissione consiliare competente una relazione che contenga risposte documentate ai seguenti quesiti:</a:t>
            </a:r>
          </a:p>
          <a:p>
            <a:r>
              <a:rPr lang="it-IT" sz="7400" dirty="0"/>
              <a:t>l'entità e le caratteristiche dei singoli interventi realizzati grazie ai contributi regionali e gli esiti in termini di miglioramento delle condizioni di sicurezza delle comunità locali attraverso il contrasto delle attività criminose di tipo mafioso e in termini di educazione alla legalità;</a:t>
            </a:r>
          </a:p>
          <a:p>
            <a:r>
              <a:rPr lang="it-IT" sz="7400" dirty="0"/>
              <a:t>l'entità del fondo di rotazione di cui all'articolo 7, comma 2, lettera a), con ripartizione dettagliata dei finanziamenti erogati a fronte di ciascun progetto;</a:t>
            </a:r>
          </a:p>
          <a:p>
            <a:r>
              <a:rPr lang="it-IT" sz="7400" dirty="0"/>
              <a:t>le campagne di informazione e di sensibilizzazione promosse ed attivate;</a:t>
            </a:r>
          </a:p>
          <a:p>
            <a:r>
              <a:rPr lang="it-IT" sz="7400" dirty="0"/>
              <a:t>gli interventi di aiuto, assistenza e supporto psicologico attivati, con individuazione del numero di domande presentate e quantificazione delle risorse impegnate;</a:t>
            </a:r>
          </a:p>
          <a:p>
            <a:r>
              <a:rPr lang="it-IT" sz="7400" dirty="0"/>
              <a:t>le misure adottate a sostegno della divulgazione dell'educazione alla legalità nelle scuole, con particolare riferimento alle iniziative finanziate e agli interventi attivati;</a:t>
            </a:r>
          </a:p>
          <a:p>
            <a:r>
              <a:rPr lang="it-IT" sz="7400" dirty="0"/>
              <a:t>i corsi formativi di cui all'articolo 9 sostenuti e promossi, su ripartizione provinciale degli stessi;</a:t>
            </a:r>
          </a:p>
          <a:p>
            <a:r>
              <a:rPr lang="it-IT" sz="7400" dirty="0"/>
              <a:t>i contenuti dei protocolli d'intesa sottoscritti in base all'articolo 7, comma 1, ed i risultati da essi ottenuti in termini di destinazione, riutilizzo e fruizione dei beni confiscati alla criminalità organizzata.</a:t>
            </a:r>
          </a:p>
          <a:p>
            <a:pPr marL="0" indent="0">
              <a:buNone/>
            </a:pPr>
            <a:endParaRPr lang="it-IT" sz="7400" dirty="0"/>
          </a:p>
          <a:p>
            <a:pPr marL="0" indent="0">
              <a:buNone/>
            </a:pPr>
            <a:endParaRPr lang="it-IT" sz="3800" dirty="0"/>
          </a:p>
          <a:p>
            <a:endParaRPr lang="it-IT" sz="3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96046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734800" cy="54957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b="1" dirty="0"/>
              <a:t>Modelli e format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Nella sezione sono proposti alcuni Modelli e Format, di immediato utilizzo, in grado di guidare le amministrazioni nella elaborazione di  Bandi (</a:t>
            </a:r>
            <a:r>
              <a:rPr lang="it-IT" sz="8000" b="1" i="1" dirty="0" err="1">
                <a:solidFill>
                  <a:srgbClr val="0070C0"/>
                </a:solidFill>
              </a:rPr>
              <a:t>https</a:t>
            </a:r>
            <a:r>
              <a:rPr lang="it-IT" sz="8000" b="1" i="1" dirty="0">
                <a:solidFill>
                  <a:srgbClr val="0070C0"/>
                </a:solidFill>
              </a:rPr>
              <a:t>://</a:t>
            </a:r>
            <a:r>
              <a:rPr lang="it-IT" sz="8000" b="1" i="1" dirty="0" err="1">
                <a:solidFill>
                  <a:srgbClr val="0070C0"/>
                </a:solidFill>
              </a:rPr>
              <a:t>benisequestraticonfiscati.it</a:t>
            </a:r>
            <a:r>
              <a:rPr lang="it-IT" sz="8000" b="1" i="1" dirty="0">
                <a:solidFill>
                  <a:srgbClr val="0070C0"/>
                </a:solidFill>
              </a:rPr>
              <a:t>/servizi/</a:t>
            </a:r>
            <a:r>
              <a:rPr lang="it-IT" sz="8000" b="1" i="1" dirty="0" err="1">
                <a:solidFill>
                  <a:srgbClr val="0070C0"/>
                </a:solidFill>
              </a:rPr>
              <a:t>lagenzia</a:t>
            </a:r>
            <a:r>
              <a:rPr lang="it-IT" sz="8000" b="1" i="1" dirty="0">
                <a:solidFill>
                  <a:srgbClr val="0070C0"/>
                </a:solidFill>
              </a:rPr>
              <a:t>-supporta-i-comuni/modelli-e-format/bando-tipo/</a:t>
            </a:r>
            <a:r>
              <a:rPr lang="it-IT" sz="8000" dirty="0"/>
              <a:t>), negli adempimenti in materia di trasparenza e pubblicazione dei dati sui beni confiscati trasferiti al patrimonio del Comune </a:t>
            </a:r>
          </a:p>
          <a:p>
            <a:pPr marL="0" indent="0">
              <a:buNone/>
              <a:tabLst>
                <a:tab pos="6708775" algn="l"/>
              </a:tabLst>
            </a:pPr>
            <a:r>
              <a:rPr lang="it-IT" sz="8000" dirty="0"/>
              <a:t>Sono inclusi </a:t>
            </a:r>
            <a:r>
              <a:rPr lang="it-IT" sz="8000" b="1" dirty="0"/>
              <a:t>Format per l’ottenimento delle credenziali per l’accesso alla piattaforma Open Regio</a:t>
            </a:r>
            <a:r>
              <a:rPr lang="it-IT" sz="8000" dirty="0"/>
              <a:t>, </a:t>
            </a:r>
            <a:r>
              <a:rPr lang="it-IT" sz="8000" dirty="0" err="1">
                <a:solidFill>
                  <a:srgbClr val="FF0000"/>
                </a:solidFill>
              </a:rPr>
              <a:t>tool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0000"/>
                </a:solidFill>
              </a:rPr>
              <a:t>specifici interattivi per la valutazione dello stato del Bene e della sua potenziale </a:t>
            </a:r>
            <a:r>
              <a:rPr lang="it-IT" sz="8000" dirty="0" err="1">
                <a:solidFill>
                  <a:srgbClr val="FF0000"/>
                </a:solidFill>
              </a:rPr>
              <a:t>destinabilità</a:t>
            </a:r>
            <a:r>
              <a:rPr lang="it-IT" sz="8000" b="1" dirty="0">
                <a:solidFill>
                  <a:srgbClr val="FF0000"/>
                </a:solidFill>
              </a:rPr>
              <a:t>: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scheda sintetica che consente di censire tutte le principali caratteristiche del bene, sia in termini dell’individuazione sotto il profilo catastale e tecnico-urbanistico sia per quanto attiene alla valutazione delle possibili progettualità collegate alle ipotesi di riuso. L</a:t>
            </a:r>
            <a:r>
              <a:rPr lang="it-IT" sz="8000" dirty="0">
                <a:solidFill>
                  <a:srgbClr val="19191A"/>
                </a:solidFill>
              </a:rPr>
              <a:t>a scheda include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foglio di calcolo già predisposto per una quantificazione di massima dei costi di intervento/manutenzione da sostenere per il reimpiego del bene: 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https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://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benisequestraticonfiscati.it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/servizi/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lagenzia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-supporta-i-comuni/modelli-e-format/elaborazione-costi-di-riuso-immobile/</a:t>
            </a:r>
            <a:endParaRPr lang="it-IT" sz="8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8000" dirty="0"/>
              <a:t>I modelli e i format proposti costituiscono un riferimento non vincolante, dal quale le Amministrazioni possono ovviamente discostarsi, anche tenuto conto della propria organizzazione e delle specifiche peculiarità dei diversi territori.</a:t>
            </a:r>
            <a:endParaRPr lang="it-IT" sz="8000" b="1" dirty="0"/>
          </a:p>
          <a:p>
            <a:pPr marL="0" indent="0">
              <a:buNone/>
            </a:pPr>
            <a:r>
              <a:rPr lang="it-IT" sz="8000" b="1" dirty="0"/>
              <a:t>Accreditamento</a:t>
            </a:r>
          </a:p>
          <a:p>
            <a:pPr marL="0" indent="0">
              <a:buNone/>
            </a:pPr>
            <a:r>
              <a:rPr lang="it-IT" sz="8000" dirty="0"/>
              <a:t>Nella sezione del sito istituzionale denominata “OPEN RE.G.I.O., sarà possibile consultare una serie di dati e reportistica disponibili nella sottosezione “</a:t>
            </a:r>
            <a:r>
              <a:rPr lang="it-IT" sz="8000" dirty="0" err="1"/>
              <a:t>Infoweb</a:t>
            </a:r>
            <a:r>
              <a:rPr lang="it-IT" sz="8000" dirty="0"/>
              <a:t> beni confiscati”</a:t>
            </a:r>
            <a:br>
              <a:rPr lang="it-IT" sz="54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2"/>
              </a:rPr>
              <a:t>https://openregio.anbsc.it/statistiche</a:t>
            </a:r>
            <a:r>
              <a:rPr lang="it-IT" sz="5600" b="1" dirty="0"/>
              <a:t>.</a:t>
            </a:r>
            <a:br>
              <a:rPr lang="it-IT" sz="5600" b="1" dirty="0"/>
            </a:br>
            <a:r>
              <a:rPr lang="it-IT" sz="5600" dirty="0"/>
              <a:t>Inoltre, i Comuni, accedendo alla sottosezione “Area Enti e P.A.” di cui</a:t>
            </a:r>
            <a:br>
              <a:rPr lang="it-IT" sz="56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3"/>
              </a:rPr>
              <a:t>https://openregio.anbsc.it/users/area_enti</a:t>
            </a:r>
            <a:r>
              <a:rPr lang="it-IT" sz="5600" dirty="0"/>
              <a:t>, potranno accreditarsi alla piattaforma per poter visualizzare ulteriori e specifiche informazioni afferenti le procedure e i beni presenti sul territorio amministrato.</a:t>
            </a:r>
            <a:br>
              <a:rPr lang="it-IT" sz="5400" dirty="0"/>
            </a:br>
            <a:endParaRPr lang="it-IT" sz="2400" dirty="0"/>
          </a:p>
          <a:p>
            <a:pPr algn="just"/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7871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667066" cy="56706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Trasparenza</a:t>
            </a:r>
          </a:p>
          <a:p>
            <a:pPr marL="0" indent="0">
              <a:buNone/>
            </a:pPr>
            <a:r>
              <a:rPr lang="it-IT" sz="9600" dirty="0"/>
              <a:t>Il </a:t>
            </a:r>
            <a:r>
              <a:rPr lang="it-IT" sz="9600" dirty="0" err="1"/>
              <a:t>D.Lgs.</a:t>
            </a:r>
            <a:r>
              <a:rPr lang="it-IT" sz="9600" dirty="0"/>
              <a:t> n. 159/2011, istitutivo del Codice Antimafia, all’art. 48 dispone che i beni immobili confiscati alla criminalità organizzata sono trasferiti dall’ANBSC – per finalità istituzionali o sociali ovvero economiche, con vincolo di reimpiego dei proventi per finalità sociali – in via prioritaria, al patrimonio indisponibile del Comune ove l’immobile è sito, ovvero al patrimonio indisponibile della Provincia, della Città Metropolitana o della Regione.</a:t>
            </a:r>
          </a:p>
          <a:p>
            <a:pPr marL="0" indent="0">
              <a:buNone/>
            </a:pPr>
            <a:r>
              <a:rPr lang="it-IT" sz="9600" b="1" dirty="0"/>
              <a:t>Gli enti assegnatari dei beni sono tenut</a:t>
            </a:r>
            <a:r>
              <a:rPr lang="it-IT" sz="9600" dirty="0"/>
              <a:t>i, ai sensi dell’art. 48, comma 3, </a:t>
            </a:r>
            <a:r>
              <a:rPr lang="it-IT" sz="9600" dirty="0" err="1"/>
              <a:t>lett</a:t>
            </a:r>
            <a:r>
              <a:rPr lang="it-IT" sz="9600" dirty="0"/>
              <a:t>. c, </a:t>
            </a:r>
            <a:r>
              <a:rPr lang="it-IT" sz="9600" b="1" dirty="0"/>
              <a:t>a formare un apposito elenco dei beni confiscati ad essi trasferiti da rendere pubblico con adeguate forme e in modo permanente nel sito internet istituzionale dell’Ente</a:t>
            </a:r>
            <a:r>
              <a:rPr lang="it-IT" sz="9600" dirty="0"/>
              <a:t>. L’elenco deve contenere i dati concernenti la consistenza, la destinazione e l’utilizzazione dei beni nonché, in caso di assegnazione a terzi, i dati identificativi del concessionario e gli estremi, l’oggetto e la durata dell’atto di concessione.</a:t>
            </a:r>
          </a:p>
          <a:p>
            <a:pPr marL="0" indent="0">
              <a:buNone/>
            </a:pPr>
            <a:r>
              <a:rPr lang="it-IT" sz="9600" b="1" dirty="0"/>
              <a:t>La mancata pubblicazione comporta responsabilità dirigenziale ai sensi dell’articolo 46 del </a:t>
            </a:r>
            <a:r>
              <a:rPr lang="it-IT" sz="9600" b="1" dirty="0" err="1"/>
              <a:t>D.Lgs</a:t>
            </a:r>
            <a:r>
              <a:rPr lang="it-IT" sz="9600" b="1" dirty="0"/>
              <a:t> 14 marzo 2013, n. 33 </a:t>
            </a:r>
            <a:r>
              <a:rPr lang="it-IT" sz="9600" dirty="0"/>
              <a:t>“Riordino della disciplina riguardante il diritto di accesso civico e gli obblighi di pubblicità, trasparenza e diffusione di informazioni da parte delle pubbliche amministrazioni.” Nel richiamare i principi di pertinenza, completezza e non eccedenza per il trattamento dei dati da pubblicare e il bilanciamento dell’obbligo di pubblicazione con le ragioni di sicurezza eventualmente correlate alla tipologia di utilizzazione del bene (es. case rifugio), </a:t>
            </a:r>
            <a:r>
              <a:rPr lang="it-IT" sz="9600" b="1" dirty="0"/>
              <a:t>si mette a disposizione un modello/schema personalizzabile e utilizzabile per la formazione dei predetti elenchi</a:t>
            </a:r>
            <a:r>
              <a:rPr lang="it-IT" sz="9600" dirty="0"/>
              <a:t>. </a:t>
            </a:r>
            <a:r>
              <a:rPr lang="it-IT" sz="9600" dirty="0">
                <a:hlinkClick r:id="rId2"/>
              </a:rPr>
              <a:t>Modello_elenco_ex_art.48_co3_lett c_CAM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010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6706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Aspetti normativi e giurisprudenziali</a:t>
            </a:r>
          </a:p>
          <a:p>
            <a:pPr marL="0" indent="0">
              <a:buNone/>
            </a:pPr>
            <a:r>
              <a:rPr lang="it-IT" sz="4400" dirty="0"/>
              <a:t>La sezione include informazioni e riferimenti normativi di particolare interesse per gli Enti locali, nonché le leggi regionali per la valorizzazione e il riutilizzo dei beni confiscati alla </a:t>
            </a:r>
            <a:r>
              <a:rPr lang="it-IT" sz="4400" dirty="0" err="1"/>
              <a:t>criminalita</a:t>
            </a:r>
            <a:r>
              <a:rPr lang="it-IT" sz="4400" dirty="0"/>
              <a:t>̀ organizzata. Contiene altresì contributi tecnici suscettibili di guidare e semplificare l’operato dell’amministrazione su temi e problematiche di interesse in tema di riutilizzo di immobili confiscati</a:t>
            </a:r>
          </a:p>
          <a:p>
            <a:pPr marL="0" indent="0">
              <a:buNone/>
            </a:pPr>
            <a:r>
              <a:rPr lang="it-IT" sz="4400" b="1" dirty="0"/>
              <a:t>Risorse finanziarie regionali nazionali ed europee</a:t>
            </a:r>
          </a:p>
          <a:p>
            <a:pPr marL="0" indent="0">
              <a:buNone/>
            </a:pPr>
            <a:r>
              <a:rPr lang="it-IT" sz="4400" dirty="0"/>
              <a:t>La sezione include informazioni sui finanziamenti disponibili in ambito locale/regionale (bandi, avvisi), nazionale ed europeo </a:t>
            </a:r>
          </a:p>
          <a:p>
            <a:pPr marL="0" indent="0">
              <a:buNone/>
            </a:pPr>
            <a:r>
              <a:rPr lang="it-IT" sz="4400" b="1" dirty="0"/>
              <a:t>Strategia Nazionale per la Valorizzazione dei Beni Confiscati attraverso le Politiche di Coesione</a:t>
            </a:r>
          </a:p>
          <a:p>
            <a:pPr marL="0" indent="0">
              <a:buNone/>
            </a:pPr>
            <a:r>
              <a:rPr lang="it-IT" sz="4400" dirty="0"/>
              <a:t>L’Agenzia Nazionale per i Beni Sequestrati e Confiscati ha definito in collaborazione con il Dipartimento per le politiche di coesione della Presidenza del Consiglio dei Ministri una strategia nazionale per la valorizzazione dei beni e delle aziende confiscate alla </a:t>
            </a:r>
            <a:r>
              <a:rPr lang="it-IT" sz="4400" dirty="0" err="1"/>
              <a:t>criminalita</a:t>
            </a:r>
            <a:r>
              <a:rPr lang="it-IT" sz="4400" dirty="0"/>
              <a:t>̀ organizzata, approvata dal CIPE e dalla Conferenza permanente Stato – Regioni.  I soggetti titolari di programmi cofinanziati dai Fondi comunitari  in coerenza con la citata strategia, pianificano, di concerto con l’ANBSC specifiche azioni volte alla valorizzazione dei beni nell’ambito dei POR Regionali e PON Nazionali.</a:t>
            </a:r>
          </a:p>
          <a:p>
            <a:pPr marL="0" indent="0">
              <a:buNone/>
            </a:pPr>
            <a:r>
              <a:rPr lang="it-IT" sz="5100" dirty="0"/>
              <a:t>La sezione include documenti di riferimento per l’attuazione  della Strategia nazionale e i </a:t>
            </a:r>
            <a:r>
              <a:rPr lang="it-IT" sz="5100" b="1" dirty="0">
                <a:hlinkClick r:id="rId2"/>
              </a:rPr>
              <a:t>Piani strategici delle singole Regioni </a:t>
            </a:r>
            <a:endParaRPr lang="it-IT" sz="5100" dirty="0"/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4137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4957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PNRR</a:t>
            </a:r>
          </a:p>
          <a:p>
            <a:pPr marL="0" indent="0">
              <a:buNone/>
            </a:pPr>
            <a:r>
              <a:rPr lang="it-IT" dirty="0"/>
              <a:t>Rassegna  dei Bandi e Avvisi  di interesse per  la </a:t>
            </a:r>
            <a:r>
              <a:rPr lang="it-IT" dirty="0" err="1"/>
              <a:t>ri</a:t>
            </a:r>
            <a:r>
              <a:rPr lang="it-IT" dirty="0"/>
              <a:t>-funzionalizzazione ed utilizzo dei beni confiscati e delle  Misure e Investimenti di interesse per gli Enti Locali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FAQ</a:t>
            </a:r>
          </a:p>
          <a:p>
            <a:pPr marL="0" indent="0">
              <a:buNone/>
            </a:pPr>
            <a:r>
              <a:rPr lang="it-IT" dirty="0"/>
              <a:t>I Comuni possono rivolgere quesiti e proporre approfondimenti relativi alle competenze dell’Agenzia sulle procedure di sequestro e confisca, nonché di destinazione e riuso dei beni, utilizzando il seguente indirizzo di posta elettronica: </a:t>
            </a:r>
            <a:r>
              <a:rPr lang="it-IT" dirty="0">
                <a:hlinkClick r:id="rId2"/>
              </a:rPr>
              <a:t>supportoaicomuni@anbsc.it</a:t>
            </a:r>
            <a:endParaRPr lang="it-IT" dirty="0"/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r>
              <a:rPr lang="it-IT" b="1" dirty="0"/>
              <a:t>Best </a:t>
            </a:r>
            <a:r>
              <a:rPr lang="it-IT" b="1" dirty="0" err="1"/>
              <a:t>practices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Notizie e informazioni su buone pratiche di valorizzazione e gestione dei beni confiscati </a:t>
            </a:r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068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EDD5-70B4-5D4E-86D4-EF7CA95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412627"/>
            <a:ext cx="11685320" cy="96491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Risorse finanziarie delle politiche di coesione per il periodo di programmazione 2021-2027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FBDB3E1-DF2D-CC41-B28C-BC1E7A0BE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42" y="1548581"/>
            <a:ext cx="11878187" cy="48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Inclusione e lotta alla povertà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2900" b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Il Programma Nazionale Inclusione e lotta alla povertà 2021-2027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it-IT" sz="2900" i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a titolarità del Ministero del Lavoro e delle Politiche sociali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prevede misure riguardanti gli </a:t>
            </a:r>
            <a:r>
              <a:rPr lang="it-IT" sz="2900" dirty="0">
                <a:effectLst/>
                <a:ea typeface="Times New Roman" panose="02020603050405020304" pitchFamily="18" charset="0"/>
              </a:rPr>
              <a:t>alloggi e servizi di assistenza sociale correlati. </a:t>
            </a: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Operazioni pianificate di importanza strategica : percorsi di adattamento degli spazi per favorire l’autonomia di persone con disabilità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Data inizio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Attivazione nel secondo semestre 2023 - Data fine: Dicembre 2028.  Budget previsto: 40 </a:t>
            </a:r>
            <a:r>
              <a:rPr lang="it-IT" sz="29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Meuro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4. Interventi Infrastrutturali per l'inclusione socio-economica - Obiettivo specifico: RSO4.3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Gli interventi previsti riguarderanno: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Interventi infrastrutturali a favore dell’autonomia delle persone non autosufficienti</a:t>
            </a:r>
            <a:r>
              <a:rPr lang="it-IT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con particolare riferimento alle persone anziane: riconversione e ristrutturazione di immobili, attraverso strutture alloggiative e dotazioni strumentali innovative (servizi accessori),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creazione di soluzioni diffuse sul territorio destinate a individui o piccoli gruppi, anche attraverso il coinvolgimento di enti pubblici e/o privati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first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il contrasto alla grave emarginazione adulta e alla condizione dei senza dimora e 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temporaneo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situazioni di emergenza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di immobili da adibire ad assistenza alloggiativa di ampio respiro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i nuclei familiari in difficoltà estrema che non possono immediatamente accedere all'edilizia residenziale pubblica e che necessitino di una presa in carico continuativa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Costituzione e potenziamento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Centri di servizio per il contrasto alla </a:t>
            </a:r>
            <a:r>
              <a:rPr lang="it-IT" sz="29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poverta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 livello territoriale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l’accoglienza di breve e brevissimo periodo: presidio sociale, di ristorazione, di domiciliazione (rafforzamento del sistema di accoglienza per le persone e i nuclei familiari in condizione di elevata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marginalita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sociale)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degli insediamenti e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pianificazione/attuazione di soluzioni alloggiative dignitose, in collaborazione con gli enti locali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mediante l’attivazione di percorsi di integrazione alloggiativa per coloro che si muovono sul territorio italiano in base alla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stagionalita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delle colture.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02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Metro plus e Città medie Sud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9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Alle città metropolitane sono dedicate azioni specifiche previste nelle priorità 4 e 7 di interesse per la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-funzionalizzazione di immobili confiscati.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particolare per i territori della Città Metropolitana di Torino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richiama di seguito quanto previsto dalla Priorità 7:</a:t>
            </a:r>
            <a:endParaRPr lang="it-IT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RSO5.1. Promuovere lo sviluppo sociale, economico e ambientale integrato e inclusivo, la cultura, il patrimonio naturale, il turismo sostenibile e la sicurezza nelle aree urbane </a:t>
            </a: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dedicati alle tematiche dell’ OP5 ovvero riqualificazione materiale e aumento della sicurezza degli spazi pubblici. 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L’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riguarda il miglioramento dell’uso da parte delle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locali del patrimonio culturale urbano consolidato e da consolidare:  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spazi e manufatti pubblici o di interesse collettivo, anche dismessi e/o sottoutilizzati, ma a forte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identita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a livello locale e urbano, attraverso interventi mirati di recupero dei luoghi in forma collaborativa per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culturali e sociali finalizzate a creare nuove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centralita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Progetti di territorio (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)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Questa tipologia di intervento promuove la rigenerazione integrata di aree “bersaglio”, centrali o periferiche, contemplando sia la riqualificazione fisica dell’ambiente costruito e naturale attraverso il recupero degli spazi degradati, sia azioni immateriali e servizi ritenuti necessari per affrontare le problematiche della specifica area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place-based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tenendo in considerazione le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specificita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locali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people-oriented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Con i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 si può sostenere la gestione collaborativa per il recupero dei beni: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 progetti di territorio riguardano specifici ambiti di intervento, localizzati all’interno dell’area metropolitana, appositamente individuati dai singoli territori in coerenza con la propria strategia territoriale. </a:t>
            </a:r>
          </a:p>
          <a:p>
            <a:pPr marL="0" lvl="0" indent="0">
              <a:buNone/>
              <a:tabLst>
                <a:tab pos="180340" algn="ctr"/>
              </a:tabLst>
            </a:pP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440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265" y="365125"/>
            <a:ext cx="10807535" cy="964911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Regione Piemonte – Programma Regionale FESR 2021-2027 </a:t>
            </a: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265" y="1200150"/>
            <a:ext cx="11099470" cy="5043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̀: V. Coesione e sviluppo territoriale 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Obiettivo specifico: RSO5.1. Promuovere lo sviluppo sociale, economico e ambientale integrato e inclusivo, la cultura, il patrimonio naturale, il turismo sostenibile e la sicurezza nelle aree urbane (FESR) </a:t>
            </a:r>
            <a:endParaRPr lang="it-IT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Strategie Urbane d’Area (SUA) .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interventi saranno prioritariamente focalizzati su: </a:t>
            </a:r>
          </a:p>
          <a:p>
            <a:pPr marL="0" indent="0"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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la rigenerazione urbana, anche in chiave di inclusione sociale e messa in sicurezza degli spazi pubblici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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la valorizzazione del patrimonio culturale e naturale anche nell'ottica di mettere in rete e rendere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piu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 attrattivi i territori dal punto di vista turistico, </a:t>
            </a:r>
          </a:p>
          <a:p>
            <a:pPr marL="0" indent="0"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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misure per il miglioramento della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 dell'aria. </a:t>
            </a:r>
          </a:p>
          <a:p>
            <a:pPr marL="0" indent="0"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Agli interventi sopraelencati, saranno affiancati interventi complementari e sinergici sostenuti dal PR FSE+ a supporto della promozione dell’inclusione sociale e dell’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occupabilita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̀, i quali concorreranno alla rigenerazione sostenibile di contesti urbani caratterizzati da condizioni di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fragilita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̀, facendo leva sulla dimensione dell’abitare, della scuola e della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 dei servizi sociosanitari e,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piu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 in generale, di welfare territoriale, puntando all’inclusione sociale delle popolazioni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piu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 fragili (per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̀, genere e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vulnerabilita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 materiale e immateriale), riducendo le disuguaglianze e ponendo al centro le 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 locali.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122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265" y="365125"/>
            <a:ext cx="10807535" cy="964911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Regione Piemonte – Programma Regionale FESR 2021-2027 </a:t>
            </a: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265" y="1330037"/>
            <a:ext cx="10957551" cy="4627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Obiettivo specifico: RSO5.2. Promuovere lo sviluppo sociale, economico e ambientale integrato e inclusivo a livello locale, la cultura, il patrimonio naturale, il turismo sostenibile e la sicurezza nelle aree diverse da quelle urbane (FESR) </a:t>
            </a:r>
            <a:endParaRPr lang="it-I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Strategie territoriali per le Aree Interne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sostegno allo sviluppo territoriale integrato </a:t>
            </a:r>
            <a:r>
              <a:rPr lang="it-I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avverra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̀ mediante Strategie territoriali per le Aree Interne nella forma di investimenti territoriali integrati (ITI).</a:t>
            </a:r>
          </a:p>
          <a:p>
            <a:pPr marL="0" indent="0">
              <a:buNone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 gli ambiti prioritari di intervento regionale si segnalano i seguenti: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  <a:tabLst>
                <a:tab pos="180340" algn="l"/>
              </a:tabLst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riuso e gestione dei beni pubblici abbandonati o non utilizzati, anche al fine di promuovere l'insediamento di nuove economie, capaci di creare nuovi valori per le </a:t>
            </a:r>
            <a:r>
              <a:rPr lang="it-IT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comunita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̀ locali e favorire al contempo la tutela attiva e la resilienza dei territori.</a:t>
            </a:r>
            <a:endParaRPr lang="it-I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653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955426"/>
          </a:xfrm>
        </p:spPr>
        <p:txBody>
          <a:bodyPr>
            <a:noAutofit/>
          </a:bodyPr>
          <a:lstStyle/>
          <a:p>
            <a:pPr fontAlgn="base"/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i="0" u="none" strike="noStrike" dirty="0">
                <a:solidFill>
                  <a:srgbClr val="FF0000"/>
                </a:solidFill>
                <a:effectLst/>
              </a:rPr>
              <a:t>Contributi agli enti locali sui beni confiscati. A</a:t>
            </a:r>
            <a:r>
              <a:rPr lang="it-IT" sz="2800" b="1" dirty="0">
                <a:solidFill>
                  <a:srgbClr val="FF0000"/>
                </a:solidFill>
              </a:rPr>
              <a:t>nnualità </a:t>
            </a:r>
            <a:r>
              <a:rPr lang="it-IT" sz="2800" b="1" i="0" u="none" strike="noStrike" dirty="0">
                <a:solidFill>
                  <a:srgbClr val="FF0000"/>
                </a:solidFill>
                <a:effectLst/>
              </a:rPr>
              <a:t> 2021 – 2023</a:t>
            </a:r>
            <a:br>
              <a:rPr lang="it-IT" b="0" i="0" u="none" strike="noStrike" dirty="0">
                <a:solidFill>
                  <a:srgbClr val="333333"/>
                </a:solidFill>
                <a:effectLst/>
                <a:latin typeface="Libre Franklin" pitchFamily="2" charset="77"/>
              </a:rPr>
            </a:br>
            <a:br>
              <a:rPr lang="it-IT" b="1" dirty="0"/>
            </a:br>
            <a:endParaRPr lang="it-IT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486443"/>
            <a:ext cx="11208987" cy="4957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kern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Bando per l’erogazione di contributi ai Comuni per il recupero dei beni confiscati - previsti dalla L.R. 14/2007, art. 7 </a:t>
            </a:r>
            <a:r>
              <a:rPr lang="it-IT" sz="2000" b="1" kern="18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lett</a:t>
            </a:r>
            <a:r>
              <a:rPr lang="it-IT" sz="2000" b="1" kern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a) – anno 2022-2023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legge regionale 18 giugno 2007, n. 14 “Interventi in favore della prevenzione della criminalità e istituzione della ‘Giornata regionale della memoria e dell'impegno in ricordo delle vittime delle mafie’”, all'articolo 7, comma 2, lettera a) prevede che la Regione, al fine di sostenere i progetti che prevedono il riutilizzo dei beni confiscati, interviene con l'erogazione di contributi per interventi volti a consentire il riutilizzo e la funzione sociale dei beni confiscati alla criminalità organizzata ed assegnati ai Comuni.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Sulla base di tali criteri e delle disponibilità del bilancio regionale per l’annualità 2022-2023,  è stato emanato un bando - a luglio 2022-  per  complessivi Euro 900.000,00 per:</a:t>
            </a: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spese connesse al recupero o all’adeguamento di beni volti a consentire il riutilizzo e la funzione sociale dei beni immobili confiscati;</a:t>
            </a: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b) spese relative a progetti sociali nei beni immobili confiscati destinati a fini sociali.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Il Consiglio Regionale - in coerenza con quanto previsto dalla legge regionale 14/2007 - ha approvato la decisione di emanare ogni anno bandi per l’erogazione di contributi ai Comuni ed agli Enti del Terzo Settore per il riutilizzo dei beni immobili confiscati alla mafia. </a:t>
            </a:r>
            <a:br>
              <a:rPr lang="it-IT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58449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è, insieme ai Fondi strutturali europei, lo strumento finanziario principale attraverso cui vengono attuate le politiche per lo sviluppo della coesione economica, sociale e territoriale e la rimozione degli squilibri economici e sociali.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il principale strumento finanziario e programmatico nazionale per le politiche di riequilibrio dei divari territoriali. A tal fine è normativamente previsto che le risorse FSC devono essere destinate per l’80% alle aree del Mezzogiorno e il 20% a quelle del Centro-Nord.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L'intervento del Fondo è destinato al finanziamento di progetti strategici, sia di carattere infrastrutturale sia di carattere immateriale, di rilievo nazionale, interregionale e regionale, aventi natura di grandi progetti o di investimenti articolati in singoli interventi tra loro funzionalmente connessi.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588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10831</TotalTime>
  <Words>4831</Words>
  <Application>Microsoft Macintosh PowerPoint</Application>
  <PresentationFormat>Widescreen</PresentationFormat>
  <Paragraphs>199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Libre Franklin</vt:lpstr>
      <vt:lpstr>Wingdings</vt:lpstr>
      <vt:lpstr>Tema di Office</vt:lpstr>
      <vt:lpstr>         PRINCIPALI FONTI DI FINANZIAMENTO ATTIVABILI REGIONE PIEMONTE  ciclo di programmazione 2021-2027</vt:lpstr>
      <vt:lpstr>Beni Confiscati - Le risorse disponibili nel ciclo di programmazione 2021-27</vt:lpstr>
      <vt:lpstr>Risorse finanziarie delle politiche di coesione per il periodo di programmazione 2021-2027</vt:lpstr>
      <vt:lpstr>Programma Nazionale Inclusione e lotta alla povertà 2021-2027</vt:lpstr>
      <vt:lpstr>Programma Nazionale Metro plus e Città medie Sud 2021-2027</vt:lpstr>
      <vt:lpstr>  Regione Piemonte – Programma Regionale FESR 2021-2027   </vt:lpstr>
      <vt:lpstr>  Regione Piemonte – Programma Regionale FESR 2021-2027   </vt:lpstr>
      <vt:lpstr>   Contributi agli enti locali sui beni confiscati. Annualità  2021 – 2023  </vt:lpstr>
      <vt:lpstr>Il Fondo per lo Sviluppo e la Coesione (FSC) – I Piani di Sviluppo e Coesione (PSC) </vt:lpstr>
      <vt:lpstr>Il Fondo per lo Sviluppo e la Coesione (FSC) – I Piani di Sviluppo e Coesione (PSC) </vt:lpstr>
      <vt:lpstr>Il Fondo per lo Sviluppo e la Coesione (FSC) – I Piani di Sviluppo e Coesione (PSC) – Aree Tematiche di rilevanza per i Beni confiscati</vt:lpstr>
      <vt:lpstr>Il Fondo per lo Sviluppo e la Coesione (FSC) – I Piani di Sviluppo e Coesione (PSC) - Aree Tematiche di rilevanza per i Beni confiscati</vt:lpstr>
      <vt:lpstr>Il Fondo per lo Sviluppo e la Coesione (FSC) – I Piani di Sviluppo e Coesione (PSC) – Programmazione delle risorse</vt:lpstr>
      <vt:lpstr>Il Fondo per lo Sviluppo e la Coesione (FSC) – I Piani di Sviluppo e Coesione (PSC) – Bilancio di previsione 2022-2024</vt:lpstr>
      <vt:lpstr>  PIANO DI SVILUPPO E COESIONE REGIONE PIEMONTE </vt:lpstr>
      <vt:lpstr>  PIANO DI SVILUPPO E COESIONE REGIONE PIEMONTE </vt:lpstr>
      <vt:lpstr> Strategia nazionale per la valorizzazione dei beni confiscati  Piano per la valorizzazione di beni confiscati esemplari </vt:lpstr>
      <vt:lpstr> Strategia nazionale per la valorizzazione dei beni confiscati  Piano per la valorizzazione di beni confiscati esemplari </vt:lpstr>
      <vt:lpstr>  Legge di bilancio 2022 L. 234 del 30 dicembre 2021 – Articolo 1 comma 589 - Fondo per legalità e tutela degli amministratori locali vittime di atti intimidatori  </vt:lpstr>
      <vt:lpstr>  Legge regionale 18 giugno 2007, n. 14</vt:lpstr>
      <vt:lpstr> Legge regionale 18 giugno 2007, n. 14</vt:lpstr>
      <vt:lpstr> Legge regionale 18 giugno 2007, n. 14</vt:lpstr>
      <vt:lpstr>Legge regionale 18 giugno 2007, n. 14</vt:lpstr>
      <vt:lpstr>L’Agenzia Supporta i Comuni</vt:lpstr>
      <vt:lpstr>L’Agenzia Supporta i Comuni</vt:lpstr>
      <vt:lpstr>L’Agenzia Supporta i Comuni</vt:lpstr>
      <vt:lpstr>L’Agenzia Supporta i Comuni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SERVIZI CALABRIA</dc:title>
  <dc:creator>Giuseppa Pedà</dc:creator>
  <cp:lastModifiedBy>tina ranieri</cp:lastModifiedBy>
  <cp:revision>76</cp:revision>
  <cp:lastPrinted>2021-11-03T07:49:52Z</cp:lastPrinted>
  <dcterms:created xsi:type="dcterms:W3CDTF">2021-10-27T12:45:40Z</dcterms:created>
  <dcterms:modified xsi:type="dcterms:W3CDTF">2023-07-10T14:22:46Z</dcterms:modified>
</cp:coreProperties>
</file>