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8" r:id="rId3"/>
    <p:sldId id="307" r:id="rId4"/>
    <p:sldId id="317" r:id="rId5"/>
    <p:sldId id="318" r:id="rId6"/>
    <p:sldId id="319" r:id="rId7"/>
    <p:sldId id="271" r:id="rId8"/>
    <p:sldId id="326" r:id="rId9"/>
    <p:sldId id="283" r:id="rId10"/>
    <p:sldId id="284" r:id="rId11"/>
    <p:sldId id="285" r:id="rId12"/>
    <p:sldId id="286" r:id="rId13"/>
    <p:sldId id="289" r:id="rId14"/>
    <p:sldId id="302" r:id="rId15"/>
    <p:sldId id="303" r:id="rId16"/>
    <p:sldId id="304" r:id="rId17"/>
    <p:sldId id="305" r:id="rId18"/>
    <p:sldId id="306" r:id="rId19"/>
    <p:sldId id="264" r:id="rId20"/>
    <p:sldId id="266" r:id="rId21"/>
    <p:sldId id="279" r:id="rId22"/>
    <p:sldId id="262" r:id="rId23"/>
    <p:sldId id="327" r:id="rId24"/>
    <p:sldId id="274" r:id="rId25"/>
    <p:sldId id="276" r:id="rId26"/>
    <p:sldId id="277" r:id="rId27"/>
    <p:sldId id="280" r:id="rId28"/>
    <p:sldId id="281" r:id="rId29"/>
    <p:sldId id="282" r:id="rId30"/>
    <p:sldId id="321" r:id="rId31"/>
    <p:sldId id="322" r:id="rId32"/>
    <p:sldId id="323" r:id="rId33"/>
    <p:sldId id="324" r:id="rId3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99" autoAdjust="0"/>
    <p:restoredTop sz="94660"/>
  </p:normalViewPr>
  <p:slideViewPr>
    <p:cSldViewPr snapToGrid="0">
      <p:cViewPr varScale="1">
        <p:scale>
          <a:sx n="113" d="100"/>
          <a:sy n="113" d="100"/>
        </p:scale>
        <p:origin x="2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5496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04691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89857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98618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58461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5E193C4-B8F3-4DF9-BEB7-3A767FF971CB}" type="datetimeFigureOut">
              <a:rPr lang="it-IT" smtClean="0"/>
              <a:t>06/07/23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401766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5E193C4-B8F3-4DF9-BEB7-3A767FF971CB}" type="datetimeFigureOut">
              <a:rPr lang="it-IT" smtClean="0"/>
              <a:t>06/07/23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7765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5E193C4-B8F3-4DF9-BEB7-3A767FF971CB}" type="datetimeFigureOut">
              <a:rPr lang="it-IT" smtClean="0"/>
              <a:t>06/07/23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33473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E193C4-B8F3-4DF9-BEB7-3A767FF971CB}" type="datetimeFigureOut">
              <a:rPr lang="it-IT" smtClean="0"/>
              <a:t>06/07/23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23863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06/07/23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95580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06/07/23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86459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193C4-B8F3-4DF9-BEB7-3A767FF971CB}" type="datetimeFigureOut">
              <a:rPr lang="it-IT" smtClean="0"/>
              <a:t>06/07/23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1D0AE-DA94-414D-B9F7-3B7EA15E18C3}" type="slidenum">
              <a:rPr lang="it-IT" smtClean="0"/>
              <a:t>‹N›</a:t>
            </a:fld>
            <a:endParaRPr lang="it-IT"/>
          </a:p>
        </p:txBody>
      </p:sp>
    </p:spTree>
    <p:extLst>
      <p:ext uri="{BB962C8B-B14F-4D97-AF65-F5344CB8AC3E}">
        <p14:creationId xmlns:p14="http://schemas.microsoft.com/office/powerpoint/2010/main" val="328830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inistroperilsud.gov.it/it/approfondimenti/obiettivi-strategici-del-fsc-2021-2027/lavoro-e-occupabilit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opencoesione.gov.it/it/programmi/PSC_CALABRIA/documenti/" TargetMode="External"/><Relationship Id="rId2" Type="http://schemas.openxmlformats.org/officeDocument/2006/relationships/hyperlink" Target="https://opencoesione.gov.it/it/programmi/PSC_CALABRI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openregio.anbsc.it/users/area_enti" TargetMode="External"/><Relationship Id="rId2" Type="http://schemas.openxmlformats.org/officeDocument/2006/relationships/hyperlink" Target="https://openregio.anbsc.it/statistich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benisequestraticonfiscati.it/wp-content/uploads/2022/02/Modello_elenco_ex_art.48_co3_lett-c_CAM.xls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benisequestraticonfiscati.it/servizi/lagenzia-supporta-i-comuni/strategia-nazionale-per-la-valorizzazione-dei-beni-confiscati-attraverso-le-politiche-di-coesione/piani-strategici-delle-singole-regioni-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supportoaicomuni@anbsc.i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7244" y="2149652"/>
            <a:ext cx="9144000" cy="2387600"/>
          </a:xfrm>
        </p:spPr>
        <p:txBody>
          <a:bodyPr>
            <a:normAutofit fontScale="90000"/>
          </a:bodyPr>
          <a:lstStyle/>
          <a:p>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r>
              <a:rPr lang="it-IT" sz="4400" b="1" dirty="0">
                <a:solidFill>
                  <a:srgbClr val="FF0000"/>
                </a:solidFill>
              </a:rPr>
              <a:t>FONTI DI FINANZIAMENTO</a:t>
            </a:r>
            <a:br>
              <a:rPr lang="it-IT" sz="4400" b="1" dirty="0">
                <a:solidFill>
                  <a:srgbClr val="FF0000"/>
                </a:solidFill>
              </a:rPr>
            </a:br>
            <a:r>
              <a:rPr lang="it-IT" sz="4400" b="1" dirty="0">
                <a:solidFill>
                  <a:srgbClr val="FF0000"/>
                </a:solidFill>
              </a:rPr>
              <a:t>ATTIVABILI REGIONE PUGLIA</a:t>
            </a:r>
            <a:br>
              <a:rPr lang="it-IT" sz="4400" b="1" dirty="0">
                <a:solidFill>
                  <a:srgbClr val="FF0000"/>
                </a:solidFill>
              </a:rPr>
            </a:br>
            <a:br>
              <a:rPr lang="it-IT" sz="4000" b="1" dirty="0">
                <a:solidFill>
                  <a:srgbClr val="FF0000"/>
                </a:solidFill>
              </a:rPr>
            </a:br>
            <a:r>
              <a:rPr lang="it-IT" sz="4400" b="1" dirty="0">
                <a:solidFill>
                  <a:srgbClr val="FF0000"/>
                </a:solidFill>
              </a:rPr>
              <a:t>ciclo di programmazione 2021-2027</a:t>
            </a: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050" y="437206"/>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77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11200" y="365125"/>
            <a:ext cx="10642600" cy="876653"/>
          </a:xfrm>
        </p:spPr>
        <p:txBody>
          <a:bodyPr>
            <a:noAutofit/>
          </a:bodyPr>
          <a:lstStyle/>
          <a:p>
            <a:r>
              <a:rPr lang="it-IT" sz="2800" b="1" dirty="0">
                <a:solidFill>
                  <a:srgbClr val="FF0000"/>
                </a:solidFill>
                <a:effectLst/>
              </a:rPr>
              <a:t>PROGRAMMA REGIONALE  Puglia FESR-FSE+ 2021-2027 </a:t>
            </a:r>
            <a:endParaRPr lang="it-IT" sz="2800" b="1" dirty="0">
              <a:solidFill>
                <a:srgbClr val="FF0000"/>
              </a:solidFill>
            </a:endParaRPr>
          </a:p>
        </p:txBody>
      </p:sp>
      <p:sp>
        <p:nvSpPr>
          <p:cNvPr id="3" name="Segnaposto contenuto 2"/>
          <p:cNvSpPr>
            <a:spLocks noGrp="1"/>
          </p:cNvSpPr>
          <p:nvPr>
            <p:ph idx="1"/>
          </p:nvPr>
        </p:nvSpPr>
        <p:spPr>
          <a:xfrm>
            <a:off x="711200" y="1377244"/>
            <a:ext cx="10631311" cy="5115631"/>
          </a:xfrm>
        </p:spPr>
        <p:txBody>
          <a:bodyPr>
            <a:normAutofit/>
          </a:bodyPr>
          <a:lstStyle/>
          <a:p>
            <a:pPr marL="0" indent="0">
              <a:buNone/>
            </a:pPr>
            <a:r>
              <a:rPr lang="it-IT" sz="2000" b="1" dirty="0">
                <a:effectLst/>
                <a:ea typeface="Calibri" panose="020F0502020204030204" pitchFamily="34" charset="0"/>
                <a:cs typeface="Times New Roman" panose="02020603050405020304" pitchFamily="18" charset="0"/>
              </a:rPr>
              <a:t>Obiettivo di Policy 4 - </a:t>
            </a:r>
            <a:r>
              <a:rPr lang="it-IT" sz="2000" b="1" dirty="0">
                <a:ea typeface="Calibri" panose="020F0502020204030204" pitchFamily="34" charset="0"/>
                <a:cs typeface="Times New Roman" panose="02020603050405020304" pitchFamily="18" charset="0"/>
              </a:rPr>
              <a:t>U</a:t>
            </a:r>
            <a:r>
              <a:rPr lang="it-IT" sz="2000" b="1" dirty="0">
                <a:effectLst/>
                <a:ea typeface="Times New Roman" panose="02020603050405020304" pitchFamily="18" charset="0"/>
              </a:rPr>
              <a:t>na Europa più sociale e inclusiva</a:t>
            </a:r>
            <a:endParaRPr lang="it-IT" sz="2000" b="1" dirty="0">
              <a:effectLst/>
              <a:ea typeface="Calibri" panose="020F0502020204030204" pitchFamily="34" charset="0"/>
              <a:cs typeface="Times New Roman" panose="02020603050405020304" pitchFamily="18" charset="0"/>
            </a:endParaRPr>
          </a:p>
          <a:p>
            <a:pPr marL="0" indent="0">
              <a:buNone/>
            </a:pPr>
            <a:endParaRPr lang="it-IT" sz="2000" b="1" dirty="0">
              <a:effectLst/>
            </a:endParaRPr>
          </a:p>
          <a:p>
            <a:pPr marL="0" indent="0">
              <a:buNone/>
            </a:pPr>
            <a:r>
              <a:rPr lang="it-IT" sz="2000" dirty="0">
                <a:effectLst/>
                <a:ea typeface="Calibri" panose="020F0502020204030204" pitchFamily="34" charset="0"/>
                <a:cs typeface="Times New Roman" panose="02020603050405020304" pitchFamily="18" charset="0"/>
              </a:rPr>
              <a:t>In ambito welfare e inclusione sociale, </a:t>
            </a:r>
            <a:r>
              <a:rPr lang="it-IT" sz="2000" b="1" dirty="0">
                <a:effectLst/>
                <a:ea typeface="Calibri" panose="020F0502020204030204" pitchFamily="34" charset="0"/>
                <a:cs typeface="Times New Roman" panose="02020603050405020304" pitchFamily="18" charset="0"/>
              </a:rPr>
              <a:t>il PR </a:t>
            </a:r>
            <a:r>
              <a:rPr lang="it-IT" sz="2000" b="1" dirty="0" err="1">
                <a:effectLst/>
                <a:ea typeface="Calibri" panose="020F0502020204030204" pitchFamily="34" charset="0"/>
                <a:cs typeface="Times New Roman" panose="02020603050405020304" pitchFamily="18" charset="0"/>
              </a:rPr>
              <a:t>interverra</a:t>
            </a:r>
            <a:r>
              <a:rPr lang="it-IT" sz="2000" b="1" dirty="0">
                <a:effectLst/>
                <a:ea typeface="Calibri" panose="020F0502020204030204" pitchFamily="34" charset="0"/>
                <a:cs typeface="Times New Roman" panose="02020603050405020304" pitchFamily="18" charset="0"/>
              </a:rPr>
              <a:t>̀ nell’Asse 7. </a:t>
            </a:r>
            <a:r>
              <a:rPr lang="it-IT" sz="2000" b="1" dirty="0">
                <a:effectLst/>
              </a:rPr>
              <a:t>Welfare e salute </a:t>
            </a:r>
            <a:r>
              <a:rPr lang="it-IT" sz="2000" dirty="0">
                <a:effectLst/>
                <a:ea typeface="Calibri" panose="020F0502020204030204" pitchFamily="34" charset="0"/>
                <a:cs typeface="Times New Roman" panose="02020603050405020304" pitchFamily="18" charset="0"/>
              </a:rPr>
              <a:t>per: </a:t>
            </a:r>
          </a:p>
          <a:p>
            <a:pPr>
              <a:buFont typeface="Wingdings" pitchFamily="2" charset="2"/>
              <a:buChar char="Ø"/>
            </a:pPr>
            <a:r>
              <a:rPr lang="it-IT" sz="2000" dirty="0">
                <a:effectLst/>
                <a:ea typeface="Calibri" panose="020F0502020204030204" pitchFamily="34" charset="0"/>
                <a:cs typeface="Times New Roman" panose="02020603050405020304" pitchFamily="18" charset="0"/>
              </a:rPr>
              <a:t>rafforzare i servizi sociali di elevata </a:t>
            </a:r>
            <a:r>
              <a:rPr lang="it-IT" sz="2000" dirty="0" err="1">
                <a:effectLst/>
                <a:ea typeface="Calibri" panose="020F0502020204030204" pitchFamily="34" charset="0"/>
                <a:cs typeface="Times New Roman" panose="02020603050405020304" pitchFamily="18" charset="0"/>
              </a:rPr>
              <a:t>qualita</a:t>
            </a:r>
            <a:r>
              <a:rPr lang="it-IT" sz="2000" dirty="0">
                <a:effectLst/>
                <a:ea typeface="Calibri" panose="020F0502020204030204" pitchFamily="34" charset="0"/>
                <a:cs typeface="Times New Roman" panose="02020603050405020304" pitchFamily="18" charset="0"/>
              </a:rPr>
              <a:t>̀, e le relative infrastrutture, che saranno oggetto di specifica mappatura, compresi l’alloggio, l’assistenza all’infanzia, l’assistenza sanitaria e l’assistenza a lungo termine, tenendo conto delle disparità regionali e del divario tra aree rurali e aree urbane, anche nell’accesso a tecnologie innovative e a nuovi modelli di assistenza</a:t>
            </a:r>
          </a:p>
          <a:p>
            <a:pPr>
              <a:buFont typeface="Wingdings" pitchFamily="2" charset="2"/>
              <a:buChar char="Ø"/>
            </a:pPr>
            <a:r>
              <a:rPr lang="it-IT" sz="2000" dirty="0">
                <a:effectLst/>
                <a:ea typeface="Calibri" panose="020F0502020204030204" pitchFamily="34" charset="0"/>
                <a:cs typeface="Times New Roman" panose="02020603050405020304" pitchFamily="18" charset="0"/>
              </a:rPr>
              <a:t>migliorare l’</a:t>
            </a:r>
            <a:r>
              <a:rPr lang="it-IT" sz="2000" dirty="0" err="1">
                <a:effectLst/>
                <a:ea typeface="Calibri" panose="020F0502020204030204" pitchFamily="34" charset="0"/>
                <a:cs typeface="Times New Roman" panose="02020603050405020304" pitchFamily="18" charset="0"/>
              </a:rPr>
              <a:t>accessibilita</a:t>
            </a:r>
            <a:r>
              <a:rPr lang="it-IT" sz="2000" dirty="0">
                <a:effectLst/>
                <a:ea typeface="Calibri" panose="020F0502020204030204" pitchFamily="34" charset="0"/>
                <a:cs typeface="Times New Roman" panose="02020603050405020304" pitchFamily="18" charset="0"/>
              </a:rPr>
              <a:t>̀ e l’adeguatezza dei sistemi di protezione sociale, </a:t>
            </a:r>
            <a:r>
              <a:rPr lang="it-IT" sz="2000" dirty="0" err="1">
                <a:effectLst/>
                <a:ea typeface="Calibri" panose="020F0502020204030204" pitchFamily="34" charset="0"/>
                <a:cs typeface="Times New Roman" panose="02020603050405020304" pitchFamily="18" charset="0"/>
              </a:rPr>
              <a:t>nonche</a:t>
            </a:r>
            <a:r>
              <a:rPr lang="it-IT" sz="2000" dirty="0">
                <a:effectLst/>
                <a:ea typeface="Calibri" panose="020F0502020204030204" pitchFamily="34" charset="0"/>
                <a:cs typeface="Times New Roman" panose="02020603050405020304" pitchFamily="18" charset="0"/>
              </a:rPr>
              <a:t>́ i percorsi di vita indipendente per tutti, comprese le persone con disabilità, attraverso lo sviluppo di servizi a livello di </a:t>
            </a:r>
            <a:r>
              <a:rPr lang="it-IT" sz="2000" dirty="0" err="1">
                <a:effectLst/>
                <a:ea typeface="Calibri" panose="020F0502020204030204" pitchFamily="34" charset="0"/>
                <a:cs typeface="Times New Roman" panose="02020603050405020304" pitchFamily="18" charset="0"/>
              </a:rPr>
              <a:t>comunita</a:t>
            </a:r>
            <a:r>
              <a:rPr lang="it-IT" sz="2000" dirty="0">
                <a:effectLst/>
                <a:ea typeface="Calibri" panose="020F0502020204030204" pitchFamily="34" charset="0"/>
                <a:cs typeface="Times New Roman" panose="02020603050405020304" pitchFamily="18" charset="0"/>
              </a:rPr>
              <a:t>̀ e l’integrazione dei servizi sanitari, sociali e di assistenza a lungo termine</a:t>
            </a:r>
          </a:p>
          <a:p>
            <a:pPr>
              <a:buFont typeface="Wingdings" pitchFamily="2" charset="2"/>
              <a:buChar char="Ø"/>
            </a:pPr>
            <a:r>
              <a:rPr lang="it-IT" sz="2000" dirty="0">
                <a:effectLst/>
                <a:ea typeface="Calibri" panose="020F0502020204030204" pitchFamily="34" charset="0"/>
                <a:cs typeface="Times New Roman" panose="02020603050405020304" pitchFamily="18" charset="0"/>
              </a:rPr>
              <a:t>promuovere, anche ad esempio tramite il </a:t>
            </a:r>
            <a:r>
              <a:rPr lang="it-IT" sz="2000" dirty="0" err="1">
                <a:effectLst/>
                <a:ea typeface="Calibri" panose="020F0502020204030204" pitchFamily="34" charset="0"/>
                <a:cs typeface="Times New Roman" panose="02020603050405020304" pitchFamily="18" charset="0"/>
              </a:rPr>
              <a:t>cohousing</a:t>
            </a:r>
            <a:r>
              <a:rPr lang="it-IT" sz="2000" dirty="0">
                <a:effectLst/>
                <a:ea typeface="Calibri" panose="020F0502020204030204" pitchFamily="34" charset="0"/>
                <a:cs typeface="Times New Roman" panose="02020603050405020304" pitchFamily="18" charset="0"/>
              </a:rPr>
              <a:t>, misure integrate e personalizzate di inclusione attiva per coinvolgere le persone a rischio di </a:t>
            </a:r>
            <a:r>
              <a:rPr lang="it-IT" sz="2000" dirty="0" err="1">
                <a:effectLst/>
                <a:ea typeface="Calibri" panose="020F0502020204030204" pitchFamily="34" charset="0"/>
                <a:cs typeface="Times New Roman" panose="02020603050405020304" pitchFamily="18" charset="0"/>
              </a:rPr>
              <a:t>poverta</a:t>
            </a:r>
            <a:r>
              <a:rPr lang="it-IT" sz="2000" dirty="0">
                <a:effectLst/>
                <a:ea typeface="Calibri" panose="020F0502020204030204" pitchFamily="34" charset="0"/>
                <a:cs typeface="Times New Roman" panose="02020603050405020304" pitchFamily="18" charset="0"/>
              </a:rPr>
              <a:t>̀ o di esclusione sociale, compresi i minori e i lavoratori poveri</a:t>
            </a:r>
          </a:p>
          <a:p>
            <a:pPr marL="0" indent="0">
              <a:buNone/>
            </a:pPr>
            <a:endParaRPr lang="it-IT" dirty="0"/>
          </a:p>
        </p:txBody>
      </p:sp>
    </p:spTree>
    <p:extLst>
      <p:ext uri="{BB962C8B-B14F-4D97-AF65-F5344CB8AC3E}">
        <p14:creationId xmlns:p14="http://schemas.microsoft.com/office/powerpoint/2010/main" val="203765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11200" y="365125"/>
            <a:ext cx="10642600" cy="876653"/>
          </a:xfrm>
        </p:spPr>
        <p:txBody>
          <a:bodyPr>
            <a:noAutofit/>
          </a:bodyPr>
          <a:lstStyle/>
          <a:p>
            <a:r>
              <a:rPr lang="it-IT" sz="2800" b="1" dirty="0">
                <a:solidFill>
                  <a:srgbClr val="FF0000"/>
                </a:solidFill>
                <a:effectLst/>
              </a:rPr>
              <a:t>PROGRAMMA REGIONALE  Puglia FESR-FSE+ 2021-2027 </a:t>
            </a:r>
            <a:endParaRPr lang="it-IT" sz="2800" b="1" dirty="0">
              <a:solidFill>
                <a:srgbClr val="FF0000"/>
              </a:solidFill>
            </a:endParaRPr>
          </a:p>
        </p:txBody>
      </p:sp>
      <p:sp>
        <p:nvSpPr>
          <p:cNvPr id="3" name="Segnaposto contenuto 2"/>
          <p:cNvSpPr>
            <a:spLocks noGrp="1"/>
          </p:cNvSpPr>
          <p:nvPr>
            <p:ph idx="1"/>
          </p:nvPr>
        </p:nvSpPr>
        <p:spPr>
          <a:xfrm>
            <a:off x="711200" y="1377244"/>
            <a:ext cx="10631311" cy="5115631"/>
          </a:xfrm>
        </p:spPr>
        <p:txBody>
          <a:bodyPr>
            <a:normAutofit fontScale="70000" lnSpcReduction="20000"/>
          </a:bodyPr>
          <a:lstStyle/>
          <a:p>
            <a:pPr marL="0" indent="0">
              <a:buNone/>
            </a:pPr>
            <a:r>
              <a:rPr lang="it-IT" sz="2900" b="1" dirty="0">
                <a:effectLst/>
              </a:rPr>
              <a:t>Asse 7. Welfare e salute – </a:t>
            </a:r>
            <a:r>
              <a:rPr lang="it-IT" sz="2900" b="1" dirty="0">
                <a:solidFill>
                  <a:srgbClr val="FF0000"/>
                </a:solidFill>
                <a:effectLst/>
              </a:rPr>
              <a:t>I beni confiscati</a:t>
            </a:r>
          </a:p>
          <a:p>
            <a:pPr marL="0" indent="0">
              <a:buNone/>
            </a:pPr>
            <a:endParaRPr lang="it-IT" sz="2900" b="1" dirty="0">
              <a:effectLst/>
              <a:ea typeface="Times New Roman" panose="02020603050405020304" pitchFamily="18" charset="0"/>
            </a:endParaRPr>
          </a:p>
          <a:p>
            <a:pPr marL="0" indent="0">
              <a:buNone/>
            </a:pPr>
            <a:r>
              <a:rPr lang="it-IT" sz="2600" b="1" dirty="0">
                <a:effectLst/>
                <a:ea typeface="Times New Roman" panose="02020603050405020304" pitchFamily="18" charset="0"/>
              </a:rPr>
              <a:t>7.2 Interventi finalizzati a promuovere la </a:t>
            </a:r>
            <a:r>
              <a:rPr lang="it-IT" sz="2600" b="1" dirty="0" err="1">
                <a:effectLst/>
                <a:ea typeface="Times New Roman" panose="02020603050405020304" pitchFamily="18" charset="0"/>
              </a:rPr>
              <a:t>qualita</a:t>
            </a:r>
            <a:r>
              <a:rPr lang="it-IT" sz="2600" b="1" dirty="0">
                <a:effectLst/>
                <a:ea typeface="Times New Roman" panose="02020603050405020304" pitchFamily="18" charset="0"/>
              </a:rPr>
              <a:t>̀ dell’abitare e l’accesso ai servizi</a:t>
            </a:r>
          </a:p>
          <a:p>
            <a:pPr marL="0" indent="0">
              <a:buNone/>
            </a:pPr>
            <a:r>
              <a:rPr lang="it-IT" sz="2600" dirty="0">
                <a:effectLst/>
                <a:ea typeface="Times New Roman" panose="02020603050405020304" pitchFamily="18" charset="0"/>
              </a:rPr>
              <a:t>L’incremento del numero delle unità abitative pubbliche deve essere accompagnato da interventi di ricucitura del tessuto urbano e costruzione di spazi di </a:t>
            </a:r>
            <a:r>
              <a:rPr lang="it-IT" sz="2600" dirty="0" err="1">
                <a:effectLst/>
                <a:ea typeface="Times New Roman" panose="02020603050405020304" pitchFamily="18" charset="0"/>
              </a:rPr>
              <a:t>comunita</a:t>
            </a:r>
            <a:r>
              <a:rPr lang="it-IT" sz="2600" dirty="0">
                <a:effectLst/>
                <a:ea typeface="Times New Roman" panose="02020603050405020304" pitchFamily="18" charset="0"/>
              </a:rPr>
              <a:t>̀ favorevoli allo sviluppo di relazioni sociali, in particolare per anziani, bambini e persone con disabilità. Tali interventi, attuati in ottica gender </a:t>
            </a:r>
            <a:r>
              <a:rPr lang="it-IT" sz="2600" dirty="0" err="1">
                <a:effectLst/>
                <a:ea typeface="Times New Roman" panose="02020603050405020304" pitchFamily="18" charset="0"/>
              </a:rPr>
              <a:t>oriented</a:t>
            </a:r>
            <a:r>
              <a:rPr lang="it-IT" sz="2600" dirty="0">
                <a:effectLst/>
                <a:ea typeface="Times New Roman" panose="02020603050405020304" pitchFamily="18" charset="0"/>
              </a:rPr>
              <a:t>, migliorano sia la </a:t>
            </a:r>
            <a:r>
              <a:rPr lang="it-IT" sz="2600" dirty="0" err="1">
                <a:effectLst/>
                <a:ea typeface="Times New Roman" panose="02020603050405020304" pitchFamily="18" charset="0"/>
              </a:rPr>
              <a:t>qualita</a:t>
            </a:r>
            <a:r>
              <a:rPr lang="it-IT" sz="2600" dirty="0">
                <a:effectLst/>
                <a:ea typeface="Times New Roman" panose="02020603050405020304" pitchFamily="18" charset="0"/>
              </a:rPr>
              <a:t>̀ dell’abitare nelle aree in cui si concentrano gli edifici ERP sia all’interno dell’intero ambito urbano. </a:t>
            </a:r>
          </a:p>
          <a:p>
            <a:pPr marL="0" indent="0">
              <a:buNone/>
            </a:pPr>
            <a:r>
              <a:rPr lang="it-IT" sz="2600" dirty="0">
                <a:effectLst/>
                <a:ea typeface="Times New Roman" panose="02020603050405020304" pitchFamily="18" charset="0"/>
              </a:rPr>
              <a:t>Le azioni che si intendono realizzare riguardano: </a:t>
            </a:r>
          </a:p>
          <a:p>
            <a:r>
              <a:rPr lang="it-IT" sz="2600" dirty="0">
                <a:effectLst/>
                <a:ea typeface="Times New Roman" panose="02020603050405020304" pitchFamily="18" charset="0"/>
                <a:cs typeface="Times New Roman" panose="02020603050405020304" pitchFamily="18" charset="0"/>
              </a:rPr>
              <a:t>realizzazione di spazi pubblici di aggregazione nei quali offrire servizi socio-educativi innovativi, in sinergia con l’OS 4 FSE+: </a:t>
            </a:r>
            <a:r>
              <a:rPr lang="it-IT" sz="2600" b="1" dirty="0">
                <a:effectLst/>
                <a:ea typeface="Times New Roman" panose="02020603050405020304" pitchFamily="18" charset="0"/>
                <a:cs typeface="Times New Roman" panose="02020603050405020304" pitchFamily="18" charset="0"/>
              </a:rPr>
              <a:t>realizzazione o riqualificazione di aree verdi</a:t>
            </a:r>
            <a:r>
              <a:rPr lang="it-IT" sz="2600" dirty="0">
                <a:effectLst/>
                <a:ea typeface="Times New Roman" panose="02020603050405020304" pitchFamily="18" charset="0"/>
                <a:cs typeface="Times New Roman" panose="02020603050405020304" pitchFamily="18" charset="0"/>
              </a:rPr>
              <a:t>, interventi di forestazione urbana, aree pedonalizzate, </a:t>
            </a:r>
            <a:r>
              <a:rPr lang="it-IT" sz="2600" b="1" dirty="0">
                <a:effectLst/>
                <a:ea typeface="Times New Roman" panose="02020603050405020304" pitchFamily="18" charset="0"/>
                <a:cs typeface="Times New Roman" panose="02020603050405020304" pitchFamily="18" charset="0"/>
              </a:rPr>
              <a:t>orti e giardini di </a:t>
            </a:r>
            <a:r>
              <a:rPr lang="it-IT" sz="2600" b="1" dirty="0" err="1">
                <a:effectLst/>
                <a:ea typeface="Times New Roman" panose="02020603050405020304" pitchFamily="18" charset="0"/>
                <a:cs typeface="Times New Roman" panose="02020603050405020304" pitchFamily="18" charset="0"/>
              </a:rPr>
              <a:t>comunita</a:t>
            </a:r>
            <a:r>
              <a:rPr lang="it-IT" sz="2600" b="1" dirty="0">
                <a:effectLst/>
                <a:ea typeface="Times New Roman" panose="02020603050405020304" pitchFamily="18" charset="0"/>
                <a:cs typeface="Times New Roman" panose="02020603050405020304" pitchFamily="18" charset="0"/>
              </a:rPr>
              <a:t>̀</a:t>
            </a:r>
            <a:r>
              <a:rPr lang="it-IT" sz="2600" dirty="0">
                <a:effectLst/>
                <a:ea typeface="Times New Roman" panose="02020603050405020304" pitchFamily="18" charset="0"/>
                <a:cs typeface="Times New Roman" panose="02020603050405020304" pitchFamily="18" charset="0"/>
              </a:rPr>
              <a:t>; </a:t>
            </a:r>
            <a:endParaRPr lang="it-IT" sz="2600" dirty="0">
              <a:effectLst/>
              <a:ea typeface="Calibri" panose="020F0502020204030204" pitchFamily="34" charset="0"/>
              <a:cs typeface="Times New Roman" panose="02020603050405020304" pitchFamily="18" charset="0"/>
            </a:endParaRPr>
          </a:p>
          <a:p>
            <a:r>
              <a:rPr lang="it-IT" sz="2600" dirty="0">
                <a:effectLst/>
                <a:ea typeface="Times New Roman" panose="02020603050405020304" pitchFamily="18" charset="0"/>
                <a:cs typeface="Times New Roman" panose="02020603050405020304" pitchFamily="18" charset="0"/>
              </a:rPr>
              <a:t>riqualificazione di impianti e/o aree attrezzate esistenti, con </a:t>
            </a:r>
            <a:r>
              <a:rPr lang="it-IT" sz="2600" dirty="0" err="1">
                <a:effectLst/>
                <a:ea typeface="Times New Roman" panose="02020603050405020304" pitchFamily="18" charset="0"/>
                <a:cs typeface="Times New Roman" panose="02020603050405020304" pitchFamily="18" charset="0"/>
              </a:rPr>
              <a:t>finalita</a:t>
            </a:r>
            <a:r>
              <a:rPr lang="it-IT" sz="2600" dirty="0">
                <a:effectLst/>
                <a:ea typeface="Times New Roman" panose="02020603050405020304" pitchFamily="18" charset="0"/>
                <a:cs typeface="Times New Roman" panose="02020603050405020304" pitchFamily="18" charset="0"/>
              </a:rPr>
              <a:t>̀ di recupero funzionale, abbattimento delle barriere architettoniche, adeguamento alle norme di sicurezza e igienico-sanitarie; </a:t>
            </a:r>
            <a:endParaRPr lang="it-IT" sz="2600" dirty="0">
              <a:effectLst/>
              <a:ea typeface="Calibri" panose="020F0502020204030204" pitchFamily="34" charset="0"/>
              <a:cs typeface="Times New Roman" panose="02020603050405020304" pitchFamily="18" charset="0"/>
            </a:endParaRPr>
          </a:p>
          <a:p>
            <a:r>
              <a:rPr lang="it-IT" sz="2600" b="1" dirty="0">
                <a:solidFill>
                  <a:srgbClr val="FF0000"/>
                </a:solidFill>
                <a:effectLst/>
                <a:ea typeface="Times New Roman" panose="02020603050405020304" pitchFamily="18" charset="0"/>
                <a:cs typeface="Times New Roman" panose="02020603050405020304" pitchFamily="18" charset="0"/>
              </a:rPr>
              <a:t>riuso di beni immobili, compresi i beni confiscati alla </a:t>
            </a:r>
            <a:r>
              <a:rPr lang="it-IT" sz="2600" b="1" dirty="0" err="1">
                <a:solidFill>
                  <a:srgbClr val="FF0000"/>
                </a:solidFill>
                <a:effectLst/>
                <a:ea typeface="Times New Roman" panose="02020603050405020304" pitchFamily="18" charset="0"/>
                <a:cs typeface="Times New Roman" panose="02020603050405020304" pitchFamily="18" charset="0"/>
              </a:rPr>
              <a:t>criminalita</a:t>
            </a:r>
            <a:r>
              <a:rPr lang="it-IT" sz="2600" b="1" dirty="0">
                <a:solidFill>
                  <a:srgbClr val="FF0000"/>
                </a:solidFill>
                <a:effectLst/>
                <a:ea typeface="Times New Roman" panose="02020603050405020304" pitchFamily="18" charset="0"/>
                <a:cs typeface="Times New Roman" panose="02020603050405020304" pitchFamily="18" charset="0"/>
              </a:rPr>
              <a:t>̀ organizzata, e/o terreni se strettamente funzionali e connessi ad una struttura utile a creare spazi di </a:t>
            </a:r>
            <a:r>
              <a:rPr lang="it-IT" sz="2600" b="1" dirty="0" err="1">
                <a:solidFill>
                  <a:srgbClr val="FF0000"/>
                </a:solidFill>
                <a:effectLst/>
                <a:ea typeface="Times New Roman" panose="02020603050405020304" pitchFamily="18" charset="0"/>
                <a:cs typeface="Times New Roman" panose="02020603050405020304" pitchFamily="18" charset="0"/>
              </a:rPr>
              <a:t>comunita</a:t>
            </a:r>
            <a:r>
              <a:rPr lang="it-IT" sz="2600" dirty="0">
                <a:solidFill>
                  <a:srgbClr val="FF0000"/>
                </a:solidFill>
                <a:effectLst/>
                <a:ea typeface="Times New Roman" panose="02020603050405020304" pitchFamily="18" charset="0"/>
                <a:cs typeface="Times New Roman" panose="02020603050405020304" pitchFamily="18" charset="0"/>
              </a:rPr>
              <a:t>̀ </a:t>
            </a:r>
            <a:r>
              <a:rPr lang="it-IT" sz="2600" dirty="0">
                <a:effectLst/>
                <a:ea typeface="Times New Roman" panose="02020603050405020304" pitchFamily="18" charset="0"/>
                <a:cs typeface="Times New Roman" panose="02020603050405020304" pitchFamily="18" charset="0"/>
              </a:rPr>
              <a:t>(es. teatri all’aperto, spazi di condivisione, spazi per la </a:t>
            </a:r>
            <a:r>
              <a:rPr lang="it-IT" sz="2600" dirty="0" err="1">
                <a:effectLst/>
                <a:ea typeface="Times New Roman" panose="02020603050405020304" pitchFamily="18" charset="0"/>
                <a:cs typeface="Times New Roman" panose="02020603050405020304" pitchFamily="18" charset="0"/>
              </a:rPr>
              <a:t>socialita</a:t>
            </a:r>
            <a:r>
              <a:rPr lang="it-IT" sz="2600" dirty="0">
                <a:effectLst/>
                <a:ea typeface="Times New Roman" panose="02020603050405020304" pitchFamily="18" charset="0"/>
                <a:cs typeface="Times New Roman" panose="02020603050405020304" pitchFamily="18" charset="0"/>
              </a:rPr>
              <a:t>̀, campi da gioco, </a:t>
            </a:r>
            <a:r>
              <a:rPr lang="it-IT" sz="2600" dirty="0" err="1">
                <a:effectLst/>
                <a:ea typeface="Times New Roman" panose="02020603050405020304" pitchFamily="18" charset="0"/>
                <a:cs typeface="Times New Roman" panose="02020603050405020304" pitchFamily="18" charset="0"/>
              </a:rPr>
              <a:t>ecc</a:t>
            </a:r>
            <a:r>
              <a:rPr lang="it-IT" sz="2600" dirty="0">
                <a:effectLst/>
                <a:ea typeface="Times New Roman" panose="02020603050405020304" pitchFamily="18" charset="0"/>
                <a:cs typeface="Times New Roman" panose="02020603050405020304" pitchFamily="18" charset="0"/>
              </a:rPr>
              <a:t>). </a:t>
            </a:r>
            <a:endParaRPr lang="it-IT" sz="2600" dirty="0">
              <a:effectLst/>
              <a:ea typeface="Calibri" panose="020F0502020204030204" pitchFamily="34" charset="0"/>
              <a:cs typeface="Times New Roman" panose="02020603050405020304" pitchFamily="18" charset="0"/>
            </a:endParaRPr>
          </a:p>
          <a:p>
            <a:r>
              <a:rPr lang="it-IT" sz="2600" dirty="0">
                <a:effectLst/>
                <a:ea typeface="Times New Roman" panose="02020603050405020304" pitchFamily="18" charset="0"/>
                <a:cs typeface="Times New Roman" panose="02020603050405020304" pitchFamily="18" charset="0"/>
              </a:rPr>
              <a:t>interventi infrastrutturali per il potenziamento del patrimonio impiantistico sportivo pubblico, considerato quale elemento funzionale alla riduzione della </a:t>
            </a:r>
            <a:r>
              <a:rPr lang="it-IT" sz="2600" dirty="0" err="1">
                <a:effectLst/>
                <a:ea typeface="Times New Roman" panose="02020603050405020304" pitchFamily="18" charset="0"/>
                <a:cs typeface="Times New Roman" panose="02020603050405020304" pitchFamily="18" charset="0"/>
              </a:rPr>
              <a:t>marginalita</a:t>
            </a:r>
            <a:r>
              <a:rPr lang="it-IT" sz="2600" dirty="0">
                <a:effectLst/>
                <a:ea typeface="Times New Roman" panose="02020603050405020304" pitchFamily="18" charset="0"/>
                <a:cs typeface="Times New Roman" panose="02020603050405020304" pitchFamily="18" charset="0"/>
              </a:rPr>
              <a:t>̀ fisica, economica e sociale delle </a:t>
            </a:r>
            <a:r>
              <a:rPr lang="it-IT" sz="2600" dirty="0" err="1">
                <a:effectLst/>
                <a:ea typeface="Times New Roman" panose="02020603050405020304" pitchFamily="18" charset="0"/>
                <a:cs typeface="Times New Roman" panose="02020603050405020304" pitchFamily="18" charset="0"/>
              </a:rPr>
              <a:t>comunita</a:t>
            </a:r>
            <a:r>
              <a:rPr lang="it-IT" sz="2600" dirty="0">
                <a:effectLst/>
                <a:ea typeface="Times New Roman" panose="02020603050405020304" pitchFamily="18" charset="0"/>
                <a:cs typeface="Times New Roman" panose="02020603050405020304" pitchFamily="18" charset="0"/>
              </a:rPr>
              <a:t>̀. Si potranno finanziare: nuovi impianti sportivi e/o aree sportive attrezzate, destinati ad ampliare l’offerta di servizi. </a:t>
            </a:r>
            <a:endParaRPr lang="it-IT" sz="26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653585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11200" y="365125"/>
            <a:ext cx="10642600" cy="876653"/>
          </a:xfrm>
        </p:spPr>
        <p:txBody>
          <a:bodyPr>
            <a:noAutofit/>
          </a:bodyPr>
          <a:lstStyle/>
          <a:p>
            <a:r>
              <a:rPr lang="it-IT" sz="2800" b="1" dirty="0">
                <a:solidFill>
                  <a:srgbClr val="FF0000"/>
                </a:solidFill>
                <a:effectLst/>
              </a:rPr>
              <a:t>PROGRAMMA REGIONALE  Puglia FESR-FSE+ 2021-2027 </a:t>
            </a:r>
            <a:endParaRPr lang="it-IT" sz="2800" b="1" dirty="0">
              <a:solidFill>
                <a:srgbClr val="FF0000"/>
              </a:solidFill>
            </a:endParaRPr>
          </a:p>
        </p:txBody>
      </p:sp>
      <p:sp>
        <p:nvSpPr>
          <p:cNvPr id="3" name="Segnaposto contenuto 2"/>
          <p:cNvSpPr>
            <a:spLocks noGrp="1"/>
          </p:cNvSpPr>
          <p:nvPr>
            <p:ph idx="1"/>
          </p:nvPr>
        </p:nvSpPr>
        <p:spPr>
          <a:xfrm>
            <a:off x="711200" y="1377244"/>
            <a:ext cx="10631311" cy="5115631"/>
          </a:xfrm>
        </p:spPr>
        <p:txBody>
          <a:bodyPr>
            <a:normAutofit/>
          </a:bodyPr>
          <a:lstStyle/>
          <a:p>
            <a:pPr marL="0" indent="0">
              <a:buNone/>
            </a:pPr>
            <a:r>
              <a:rPr lang="it-IT" sz="2000" b="1" dirty="0">
                <a:effectLst/>
                <a:ea typeface="Calibri" panose="020F0502020204030204" pitchFamily="34" charset="0"/>
                <a:cs typeface="Times New Roman" panose="02020603050405020304" pitchFamily="18" charset="0"/>
              </a:rPr>
              <a:t>Obiettivo di Policy 5 </a:t>
            </a:r>
            <a:r>
              <a:rPr lang="it-IT" sz="2000" dirty="0">
                <a:effectLst/>
                <a:ea typeface="Calibri" panose="020F0502020204030204" pitchFamily="34" charset="0"/>
                <a:cs typeface="Times New Roman" panose="02020603050405020304" pitchFamily="18" charset="0"/>
              </a:rPr>
              <a:t>- </a:t>
            </a:r>
            <a:r>
              <a:rPr lang="it-IT" sz="2000" b="1" dirty="0">
                <a:ea typeface="Calibri" panose="020F0502020204030204" pitchFamily="34" charset="0"/>
                <a:cs typeface="Times New Roman" panose="02020603050405020304" pitchFamily="18" charset="0"/>
              </a:rPr>
              <a:t>U</a:t>
            </a:r>
            <a:r>
              <a:rPr lang="it-IT" sz="2000" b="1" dirty="0">
                <a:effectLst/>
                <a:ea typeface="Times New Roman" panose="02020603050405020304" pitchFamily="18" charset="0"/>
              </a:rPr>
              <a:t>na Europa più vicina ai cittadini</a:t>
            </a:r>
            <a:endParaRPr lang="it-IT" sz="2000" dirty="0">
              <a:effectLst/>
              <a:ea typeface="Calibri" panose="020F0502020204030204" pitchFamily="34" charset="0"/>
              <a:cs typeface="Times New Roman" panose="02020603050405020304" pitchFamily="18" charset="0"/>
            </a:endParaRPr>
          </a:p>
          <a:p>
            <a:pPr marL="0" indent="0">
              <a:buNone/>
            </a:pPr>
            <a:r>
              <a:rPr lang="it-IT" sz="2000" dirty="0">
                <a:effectLst/>
                <a:ea typeface="Calibri" panose="020F0502020204030204" pitchFamily="34" charset="0"/>
                <a:cs typeface="Times New Roman" panose="02020603050405020304" pitchFamily="18" charset="0"/>
              </a:rPr>
              <a:t>Nell’ambito dell’obiettivo di Policy 5, </a:t>
            </a:r>
            <a:r>
              <a:rPr lang="it-IT" sz="2000" b="1" dirty="0">
                <a:effectLst/>
                <a:ea typeface="Calibri" panose="020F0502020204030204" pitchFamily="34" charset="0"/>
                <a:cs typeface="Times New Roman" panose="02020603050405020304" pitchFamily="18" charset="0"/>
              </a:rPr>
              <a:t> il PR </a:t>
            </a:r>
            <a:r>
              <a:rPr lang="it-IT" sz="2000" b="1" dirty="0" err="1">
                <a:effectLst/>
                <a:ea typeface="Calibri" panose="020F0502020204030204" pitchFamily="34" charset="0"/>
                <a:cs typeface="Times New Roman" panose="02020603050405020304" pitchFamily="18" charset="0"/>
              </a:rPr>
              <a:t>interverra</a:t>
            </a:r>
            <a:r>
              <a:rPr lang="it-IT" sz="2000" b="1" dirty="0">
                <a:effectLst/>
                <a:ea typeface="Calibri" panose="020F0502020204030204" pitchFamily="34" charset="0"/>
                <a:cs typeface="Times New Roman" panose="02020603050405020304" pitchFamily="18" charset="0"/>
              </a:rPr>
              <a:t>̀ </a:t>
            </a:r>
            <a:r>
              <a:rPr lang="it-IT" sz="2000" b="1" dirty="0">
                <a:ea typeface="Calibri" panose="020F0502020204030204" pitchFamily="34" charset="0"/>
                <a:cs typeface="Times New Roman" panose="02020603050405020304" pitchFamily="18" charset="0"/>
              </a:rPr>
              <a:t>nell’</a:t>
            </a:r>
            <a:r>
              <a:rPr lang="it-IT" sz="2000" b="1" dirty="0">
                <a:effectLst/>
                <a:ea typeface="Times New Roman" panose="02020603050405020304" pitchFamily="18" charset="0"/>
              </a:rPr>
              <a:t> ASSE VIII </a:t>
            </a:r>
            <a:r>
              <a:rPr lang="it-IT" sz="2000" b="1" dirty="0">
                <a:effectLst/>
              </a:rPr>
              <a:t>- </a:t>
            </a:r>
            <a:r>
              <a:rPr lang="it-IT" sz="2000" b="1" dirty="0"/>
              <a:t>S</a:t>
            </a:r>
            <a:r>
              <a:rPr lang="it-IT" sz="2000" b="1" dirty="0">
                <a:effectLst/>
              </a:rPr>
              <a:t>viluppo urbano </a:t>
            </a:r>
            <a:r>
              <a:rPr lang="it-IT" sz="2000" dirty="0"/>
              <a:t>per</a:t>
            </a:r>
            <a:r>
              <a:rPr lang="it-IT" sz="2000" b="1" dirty="0"/>
              <a:t> </a:t>
            </a:r>
            <a:r>
              <a:rPr lang="it-IT" sz="2000" dirty="0">
                <a:effectLst/>
                <a:ea typeface="Times New Roman" panose="02020603050405020304" pitchFamily="18" charset="0"/>
              </a:rPr>
              <a:t>qualificare la dimensione territoriale della crescita sostenibile attraverso una responsabilizzazione diretta dei territori nella formulazione ed attuazione di strategie botton-up di rilancio dei processi di rigenerazione urbana, in grado di guardare  al rafforzamento di </a:t>
            </a:r>
            <a:r>
              <a:rPr lang="it-IT" sz="2000" dirty="0" err="1">
                <a:effectLst/>
                <a:ea typeface="Times New Roman" panose="02020603050405020304" pitchFamily="18" charset="0"/>
              </a:rPr>
              <a:t>qualita</a:t>
            </a:r>
            <a:r>
              <a:rPr lang="it-IT" sz="2000" dirty="0">
                <a:effectLst/>
                <a:ea typeface="Times New Roman" panose="02020603050405020304" pitchFamily="18" charset="0"/>
              </a:rPr>
              <a:t>̀ urbana, turismo, cultura e ambiente</a:t>
            </a:r>
            <a:endParaRPr lang="it-IT" sz="2000" b="1" dirty="0">
              <a:effectLst/>
              <a:ea typeface="Times New Roman" panose="02020603050405020304" pitchFamily="18" charset="0"/>
            </a:endParaRPr>
          </a:p>
          <a:p>
            <a:pPr marL="0" indent="0">
              <a:buNone/>
            </a:pPr>
            <a:r>
              <a:rPr lang="it-IT" sz="2000" b="1" dirty="0">
                <a:effectLst/>
                <a:ea typeface="Times New Roman" panose="02020603050405020304" pitchFamily="18" charset="0"/>
                <a:cs typeface="Times New Roman" panose="02020603050405020304" pitchFamily="18" charset="0"/>
              </a:rPr>
              <a:t>8.2 Interventi per la rigenerazione urbana </a:t>
            </a:r>
            <a:endParaRPr lang="it-IT" sz="2000" b="1" dirty="0">
              <a:effectLst/>
              <a:ea typeface="Calibri" panose="020F0502020204030204" pitchFamily="34" charset="0"/>
              <a:cs typeface="Times New Roman" panose="02020603050405020304" pitchFamily="18" charset="0"/>
            </a:endParaRPr>
          </a:p>
          <a:p>
            <a:pPr marL="0" indent="0">
              <a:buNone/>
            </a:pPr>
            <a:r>
              <a:rPr lang="it-IT" sz="2000" dirty="0">
                <a:effectLst/>
                <a:ea typeface="Times New Roman" panose="02020603050405020304" pitchFamily="18" charset="0"/>
                <a:cs typeface="Times New Roman" panose="02020603050405020304" pitchFamily="18" charset="0"/>
              </a:rPr>
              <a:t>Le tipologie di azioni da finanziare per la rigenerazione dei contesti urbani e periurbani e per il miglioramento della </a:t>
            </a:r>
            <a:r>
              <a:rPr lang="it-IT" sz="2000" dirty="0" err="1">
                <a:effectLst/>
                <a:ea typeface="Times New Roman" panose="02020603050405020304" pitchFamily="18" charset="0"/>
                <a:cs typeface="Times New Roman" panose="02020603050405020304" pitchFamily="18" charset="0"/>
              </a:rPr>
              <a:t>qualita</a:t>
            </a:r>
            <a:r>
              <a:rPr lang="it-IT" sz="2000" dirty="0">
                <a:effectLst/>
                <a:ea typeface="Times New Roman" panose="02020603050405020304" pitchFamily="18" charset="0"/>
                <a:cs typeface="Times New Roman" panose="02020603050405020304" pitchFamily="18" charset="0"/>
              </a:rPr>
              <a:t>̀ della vita nelle città medie risultano a titolo esemplificativo le seguenti: </a:t>
            </a:r>
            <a:endParaRPr lang="it-IT" sz="2000" dirty="0">
              <a:effectLst/>
              <a:ea typeface="Calibri" panose="020F0502020204030204" pitchFamily="34" charset="0"/>
              <a:cs typeface="Times New Roman" panose="02020603050405020304" pitchFamily="18" charset="0"/>
            </a:endParaRPr>
          </a:p>
          <a:p>
            <a:r>
              <a:rPr lang="it-IT" sz="2000" b="1" dirty="0">
                <a:solidFill>
                  <a:srgbClr val="FF0000"/>
                </a:solidFill>
                <a:effectLst/>
                <a:ea typeface="Times New Roman" panose="02020603050405020304" pitchFamily="18" charset="0"/>
                <a:cs typeface="Times New Roman" panose="02020603050405020304" pitchFamily="18" charset="0"/>
              </a:rPr>
              <a:t>Interventi di recupero e riqualificazione di edifici e immobili da destinare a nuove funzioni</a:t>
            </a:r>
            <a:r>
              <a:rPr lang="it-IT" sz="2000" dirty="0">
                <a:effectLst/>
                <a:ea typeface="Times New Roman" panose="02020603050405020304" pitchFamily="18" charset="0"/>
                <a:cs typeface="Times New Roman" panose="02020603050405020304" pitchFamily="18" charset="0"/>
              </a:rPr>
              <a:t>, dotazione di attrezzature e servizi pubblici e/o riduzione del disagio abitativo, anche finalizzati al risparmio delle risorse naturali e al miglioramento delle relazioni tra costruito e ambiente esterno </a:t>
            </a:r>
            <a:endParaRPr lang="it-IT" sz="2000" dirty="0">
              <a:effectLst/>
              <a:ea typeface="Calibri" panose="020F0502020204030204" pitchFamily="34" charset="0"/>
              <a:cs typeface="Times New Roman" panose="02020603050405020304" pitchFamily="18" charset="0"/>
            </a:endParaRPr>
          </a:p>
          <a:p>
            <a:r>
              <a:rPr lang="it-IT" sz="2000" dirty="0">
                <a:effectLst/>
                <a:ea typeface="Times New Roman" panose="02020603050405020304" pitchFamily="18" charset="0"/>
                <a:cs typeface="Times New Roman" panose="02020603050405020304" pitchFamily="18" charset="0"/>
              </a:rPr>
              <a:t>Interventi di recupero e riqualificazione degli spazi urbani, in integrazione con interventi di </a:t>
            </a:r>
            <a:r>
              <a:rPr lang="it-IT" sz="2000" dirty="0" err="1">
                <a:effectLst/>
                <a:ea typeface="Times New Roman" panose="02020603050405020304" pitchFamily="18" charset="0"/>
                <a:cs typeface="Times New Roman" panose="02020603050405020304" pitchFamily="18" charset="0"/>
              </a:rPr>
              <a:t>ripermeabilizzazione</a:t>
            </a:r>
            <a:r>
              <a:rPr lang="it-IT" sz="2000" dirty="0">
                <a:effectLst/>
                <a:ea typeface="Times New Roman" panose="02020603050405020304" pitchFamily="18" charset="0"/>
                <a:cs typeface="Times New Roman" panose="02020603050405020304" pitchFamily="18" charset="0"/>
              </a:rPr>
              <a:t> degli spazi pubblici</a:t>
            </a:r>
            <a:endParaRPr lang="it-IT" sz="2000" dirty="0"/>
          </a:p>
        </p:txBody>
      </p:sp>
    </p:spTree>
    <p:extLst>
      <p:ext uri="{BB962C8B-B14F-4D97-AF65-F5344CB8AC3E}">
        <p14:creationId xmlns:p14="http://schemas.microsoft.com/office/powerpoint/2010/main" val="524896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0"/>
            <a:ext cx="10696050" cy="4858602"/>
          </a:xfrm>
        </p:spPr>
        <p:txBody>
          <a:bodyPr>
            <a:normAutofit/>
          </a:bodyPr>
          <a:lstStyle/>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Il Fondo per lo Sviluppo e la Coesione (FSC) è, insieme ai Fondi strutturali europei, lo strumento finanziario principale attraverso cui vengono attuate le politiche per lo sviluppo della coesione economica, sociale e territoriale e la rimozione degli squilibri economici e sociali. </a:t>
            </a:r>
          </a:p>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E’ il principale strumento finanziario e programmatico nazionale per le politiche di riequilibrio dei divari territoriali. A tal fine è normativamente previsto che le risorse FSC devono essere destinate per l’80% alle aree del Mezzogiorno e il 20% a quelle del Centro-Nord. </a:t>
            </a:r>
          </a:p>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L'intervento del Fondo è destinato al finanziamento di progetti strategici, sia di carattere infrastrutturale sia di carattere immateriale, di rilievo nazionale, interregionale e regionale, aventi natura di grandi progetti o di investimenti articolati in singoli interventi tra loro funzionalmente connessi.</a:t>
            </a:r>
          </a:p>
          <a:p>
            <a:pPr marL="0" indent="0">
              <a:buNone/>
            </a:pPr>
            <a:endParaRPr lang="it-IT" dirty="0"/>
          </a:p>
        </p:txBody>
      </p:sp>
    </p:spTree>
    <p:extLst>
      <p:ext uri="{BB962C8B-B14F-4D97-AF65-F5344CB8AC3E}">
        <p14:creationId xmlns:p14="http://schemas.microsoft.com/office/powerpoint/2010/main" val="116923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0"/>
            <a:ext cx="10696050" cy="4858602"/>
          </a:xfrm>
        </p:spPr>
        <p:txBody>
          <a:bodyPr>
            <a:normAutofit fontScale="92500" lnSpcReduction="10000"/>
          </a:bodyPr>
          <a:lstStyle/>
          <a:p>
            <a:pPr marL="0" indent="0">
              <a:buNone/>
            </a:pPr>
            <a:r>
              <a:rPr lang="it-IT" sz="2200" spc="15" dirty="0">
                <a:solidFill>
                  <a:srgbClr val="1C2024"/>
                </a:solidFill>
                <a:effectLst/>
                <a:ea typeface="Times New Roman" panose="02020603050405020304" pitchFamily="18" charset="0"/>
              </a:rPr>
              <a:t>Le risorse del FSC 2021-2027 sono impiegate su obiettivi strategici, declinati per 12 aree tematiche: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ricerca e innovazione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digitalizzazione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competitività imprese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energia</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solidFill>
                  <a:srgbClr val="FF0000"/>
                </a:solidFill>
                <a:effectLst/>
                <a:ea typeface="Times New Roman" panose="02020603050405020304" pitchFamily="18" charset="0"/>
              </a:rPr>
              <a:t>ambiente e risorse naturali</a:t>
            </a:r>
            <a:endParaRPr lang="it-IT" sz="2200" dirty="0">
              <a:solidFill>
                <a:srgbClr val="FF0000"/>
              </a:solidFill>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cultura</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trasporti e mobilità</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solidFill>
                  <a:srgbClr val="FF0000"/>
                </a:solidFill>
                <a:effectLst/>
                <a:ea typeface="Times New Roman" panose="02020603050405020304" pitchFamily="18" charset="0"/>
              </a:rPr>
              <a:t>riqualificazione urbana</a:t>
            </a:r>
            <a:endParaRPr lang="it-IT" sz="2200" dirty="0">
              <a:solidFill>
                <a:srgbClr val="FF0000"/>
              </a:solidFill>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hlinkClick r:id="rId2" tooltip="Lavoro e occupabilità">
                  <a:extLst>
                    <a:ext uri="{A12FA001-AC4F-418D-AE19-62706E023703}">
                      <ahyp:hlinkClr xmlns:ahyp="http://schemas.microsoft.com/office/drawing/2018/hyperlinkcolor" val="tx"/>
                    </a:ext>
                  </a:extLst>
                </a:hlinkClick>
              </a:rPr>
              <a:t>lavoro e occupabilità</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sociale e salute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istruzione e formazione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capacità amministrativa</a:t>
            </a:r>
            <a:endParaRPr lang="it-IT" sz="2200" dirty="0">
              <a:effectLst/>
              <a:ea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3170662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Aree Tematiche di rilevanza per i Beni confiscati</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457200" y="1727200"/>
            <a:ext cx="11188700" cy="4521200"/>
          </a:xfrm>
        </p:spPr>
        <p:txBody>
          <a:bodyPr>
            <a:noAutofit/>
          </a:bodyPr>
          <a:lstStyle/>
          <a:p>
            <a:pPr marL="0" indent="0">
              <a:buNone/>
            </a:pPr>
            <a:r>
              <a:rPr lang="it-IT" sz="2400" b="1" dirty="0">
                <a:effectLst/>
                <a:ea typeface="Times New Roman" panose="02020603050405020304" pitchFamily="18" charset="0"/>
              </a:rPr>
              <a:t>Riqualificazione urbana</a:t>
            </a:r>
            <a:endParaRPr lang="it-IT" sz="2400" dirty="0">
              <a:effectLst/>
              <a:ea typeface="Times New Roman" panose="02020603050405020304" pitchFamily="18" charset="0"/>
            </a:endParaRPr>
          </a:p>
          <a:p>
            <a:r>
              <a:rPr lang="it-IT" sz="2400" dirty="0">
                <a:effectLst/>
                <a:ea typeface="Times New Roman" panose="02020603050405020304" pitchFamily="18" charset="0"/>
              </a:rPr>
              <a:t>Le risorse destinate alla riqualificazione urbana sono orientate alla realizzazione di “Interventi di infrastrutturazione e riqualificazione di edifici e spazi pubblici” per l’erogazione di servizi e attività di interesse collettivo, di rigenerazione delle periferie, di miglioramento della sicurezza e legalità dei luoghi</a:t>
            </a:r>
          </a:p>
          <a:p>
            <a:pPr marL="0" indent="0">
              <a:buNone/>
            </a:pPr>
            <a:endParaRPr lang="it-IT" sz="2400" dirty="0">
              <a:effectLst/>
              <a:ea typeface="Times New Roman" panose="02020603050405020304" pitchFamily="18" charset="0"/>
            </a:endParaRPr>
          </a:p>
          <a:p>
            <a:r>
              <a:rPr lang="it-IT" sz="2400" spc="15" dirty="0">
                <a:effectLst/>
                <a:ea typeface="Times New Roman" panose="02020603050405020304" pitchFamily="18" charset="0"/>
              </a:rPr>
              <a:t>In questo contesto, gli interventi volti a </a:t>
            </a:r>
            <a:r>
              <a:rPr lang="it-IT" sz="2400" dirty="0">
                <a:effectLst/>
                <a:ea typeface="Times New Roman" panose="02020603050405020304" pitchFamily="18" charset="0"/>
              </a:rPr>
              <a:t>contrastare i fenomeni di dismissione e degrado di complessi urbani di valenza dimensionale e simbolica - beni monumentali e storici, </a:t>
            </a:r>
            <a:r>
              <a:rPr lang="it-IT" sz="2400" b="1" dirty="0">
                <a:effectLst/>
                <a:ea typeface="Times New Roman" panose="02020603050405020304" pitchFamily="18" charset="0"/>
              </a:rPr>
              <a:t>beni confiscati alla </a:t>
            </a:r>
            <a:r>
              <a:rPr lang="it-IT" sz="2400" b="1" dirty="0" err="1">
                <a:effectLst/>
                <a:ea typeface="Times New Roman" panose="02020603050405020304" pitchFamily="18" charset="0"/>
              </a:rPr>
              <a:t>criminalita</a:t>
            </a:r>
            <a:r>
              <a:rPr lang="it-IT" sz="2400" b="1" dirty="0">
                <a:effectLst/>
                <a:ea typeface="Times New Roman" panose="02020603050405020304" pitchFamily="18" charset="0"/>
              </a:rPr>
              <a:t>̀ -</a:t>
            </a:r>
            <a:r>
              <a:rPr lang="it-IT" sz="2400" dirty="0">
                <a:effectLst/>
                <a:ea typeface="Times New Roman" panose="02020603050405020304" pitchFamily="18" charset="0"/>
              </a:rPr>
              <a:t> assumono valenza strategica per  la creazione di infrastrutture sociali quale importante volano di sviluppo locale.</a:t>
            </a:r>
          </a:p>
          <a:p>
            <a:pPr marL="0" indent="0" algn="just">
              <a:buNone/>
            </a:pPr>
            <a:endParaRPr lang="it-IT" sz="2400" dirty="0">
              <a:effectLst/>
              <a:ea typeface="Times New Roman" panose="02020603050405020304" pitchFamily="18" charset="0"/>
            </a:endParaRPr>
          </a:p>
          <a:p>
            <a:pPr marL="0" indent="0" algn="just">
              <a:buNone/>
            </a:pPr>
            <a:endParaRPr lang="it-IT" sz="2400" dirty="0"/>
          </a:p>
        </p:txBody>
      </p:sp>
    </p:spTree>
    <p:extLst>
      <p:ext uri="{BB962C8B-B14F-4D97-AF65-F5344CB8AC3E}">
        <p14:creationId xmlns:p14="http://schemas.microsoft.com/office/powerpoint/2010/main" val="2462582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Aree Tematiche di rilevanza per i Beni confiscati</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r>
              <a:rPr lang="it-IT" sz="2400" b="1" dirty="0">
                <a:effectLst/>
                <a:ea typeface="Times New Roman" panose="02020603050405020304" pitchFamily="18" charset="0"/>
              </a:rPr>
              <a:t>Ambiente e risorse naturali</a:t>
            </a:r>
            <a:endParaRPr lang="it-IT" sz="2400" dirty="0">
              <a:effectLst/>
              <a:ea typeface="Times New Roman" panose="02020603050405020304" pitchFamily="18" charset="0"/>
            </a:endParaRPr>
          </a:p>
          <a:p>
            <a:pPr algn="just"/>
            <a:r>
              <a:rPr lang="it-IT" sz="2400" dirty="0">
                <a:effectLst/>
                <a:ea typeface="Times New Roman" panose="02020603050405020304" pitchFamily="18" charset="0"/>
              </a:rPr>
              <a:t>L’area tematica “Ambiente e risorse naturali” prevede il finanziamento  di interventi volti a tutelare la </a:t>
            </a:r>
            <a:r>
              <a:rPr lang="it-IT" sz="2400" dirty="0" err="1">
                <a:effectLst/>
                <a:ea typeface="Times New Roman" panose="02020603050405020304" pitchFamily="18" charset="0"/>
              </a:rPr>
              <a:t>biodiversita</a:t>
            </a:r>
            <a:r>
              <a:rPr lang="it-IT" sz="2400" dirty="0">
                <a:effectLst/>
                <a:ea typeface="Times New Roman" panose="02020603050405020304" pitchFamily="18" charset="0"/>
              </a:rPr>
              <a:t>̀, a ridurre l’inquinamento anche attraverso bonifiche di siti inquinati, a favorire l’adattamento ai cambiamenti climatici e contrastare i rischi del territorio.</a:t>
            </a:r>
          </a:p>
          <a:p>
            <a:pPr algn="just"/>
            <a:r>
              <a:rPr lang="it-IT" sz="2400" spc="15" dirty="0">
                <a:effectLst/>
                <a:ea typeface="Times New Roman" panose="02020603050405020304" pitchFamily="18" charset="0"/>
              </a:rPr>
              <a:t>I Piani di Sviluppo e Coesione possono intervenire in  progetti di sviluppo territoriale di preminente interesse pubblico. </a:t>
            </a:r>
            <a:r>
              <a:rPr lang="it-IT" sz="2400" dirty="0">
                <a:effectLst/>
                <a:ea typeface="Times New Roman" panose="02020603050405020304" pitchFamily="18" charset="0"/>
              </a:rPr>
              <a:t>Si può pertanto intervenire per </a:t>
            </a:r>
            <a:r>
              <a:rPr lang="it-IT" sz="2400" b="1" dirty="0">
                <a:effectLst/>
                <a:ea typeface="Times New Roman" panose="02020603050405020304" pitchFamily="18" charset="0"/>
              </a:rPr>
              <a:t>risanare i terreni confiscati</a:t>
            </a:r>
            <a:r>
              <a:rPr lang="it-IT" sz="2400" dirty="0">
                <a:effectLst/>
                <a:ea typeface="Times New Roman" panose="02020603050405020304" pitchFamily="18" charset="0"/>
              </a:rPr>
              <a:t> offrendo  </a:t>
            </a:r>
            <a:r>
              <a:rPr lang="it-IT" sz="2400" dirty="0" err="1">
                <a:effectLst/>
                <a:ea typeface="Times New Roman" panose="02020603050405020304" pitchFamily="18" charset="0"/>
              </a:rPr>
              <a:t>opportunita</a:t>
            </a:r>
            <a:r>
              <a:rPr lang="it-IT" sz="2400" dirty="0">
                <a:effectLst/>
                <a:ea typeface="Times New Roman" panose="02020603050405020304" pitchFamily="18" charset="0"/>
              </a:rPr>
              <a:t>̀ a nuovi insediamenti produttivi e di servizio, senza ulteriore consumo di suolo. Oltre agli aspetti socio-sanitari, le bonifiche possono contribuire alla transizione verso una </a:t>
            </a:r>
            <a:r>
              <a:rPr lang="it-IT" sz="2400" dirty="0" err="1">
                <a:effectLst/>
                <a:ea typeface="Times New Roman" panose="02020603050405020304" pitchFamily="18" charset="0"/>
              </a:rPr>
              <a:t>bioeconomia</a:t>
            </a:r>
            <a:r>
              <a:rPr lang="it-IT" sz="2400" dirty="0">
                <a:effectLst/>
                <a:ea typeface="Times New Roman" panose="02020603050405020304" pitchFamily="18" charset="0"/>
              </a:rPr>
              <a:t> circolare. In ragione della </a:t>
            </a:r>
            <a:r>
              <a:rPr lang="it-IT" sz="2400" dirty="0" err="1">
                <a:effectLst/>
                <a:ea typeface="Times New Roman" panose="02020603050405020304" pitchFamily="18" charset="0"/>
              </a:rPr>
              <a:t>complessita</a:t>
            </a:r>
            <a:r>
              <a:rPr lang="it-IT" sz="2400" dirty="0">
                <a:effectLst/>
                <a:ea typeface="Times New Roman" panose="02020603050405020304" pitchFamily="18" charset="0"/>
              </a:rPr>
              <a:t>̀ multi-disciplinare richiesta dagli interventi di risanamento dei siti e delle carenze di competenze tecniche e gestionali, </a:t>
            </a:r>
            <a:r>
              <a:rPr lang="it-IT" sz="2400" b="1" dirty="0">
                <a:effectLst/>
                <a:ea typeface="Times New Roman" panose="02020603050405020304" pitchFamily="18" charset="0"/>
              </a:rPr>
              <a:t>il FSC </a:t>
            </a:r>
            <a:r>
              <a:rPr lang="it-IT" sz="2400" b="1" dirty="0" err="1">
                <a:effectLst/>
                <a:ea typeface="Times New Roman" panose="02020603050405020304" pitchFamily="18" charset="0"/>
              </a:rPr>
              <a:t>puo</a:t>
            </a:r>
            <a:r>
              <a:rPr lang="it-IT" sz="2400" b="1" dirty="0">
                <a:effectLst/>
                <a:ea typeface="Times New Roman" panose="02020603050405020304" pitchFamily="18" charset="0"/>
              </a:rPr>
              <a:t>̀ inoltre sostenere</a:t>
            </a:r>
            <a:r>
              <a:rPr lang="it-IT" sz="2400" dirty="0">
                <a:effectLst/>
                <a:ea typeface="Times New Roman" panose="02020603050405020304" pitchFamily="18" charset="0"/>
              </a:rPr>
              <a:t> </a:t>
            </a:r>
            <a:r>
              <a:rPr lang="it-IT" sz="2400" b="1" dirty="0">
                <a:effectLst/>
                <a:ea typeface="Times New Roman" panose="02020603050405020304" pitchFamily="18" charset="0"/>
              </a:rPr>
              <a:t>azioni immateriali di progettazione integrata </a:t>
            </a:r>
            <a:r>
              <a:rPr lang="it-IT" sz="2400" dirty="0">
                <a:effectLst/>
                <a:ea typeface="Times New Roman" panose="02020603050405020304" pitchFamily="18" charset="0"/>
              </a:rPr>
              <a:t>su cui basare le azioni di bonifica e la restituzione all’uso collettivo delle aree.</a:t>
            </a:r>
            <a:endParaRPr lang="it-IT" sz="2400" dirty="0"/>
          </a:p>
        </p:txBody>
      </p:sp>
    </p:spTree>
    <p:extLst>
      <p:ext uri="{BB962C8B-B14F-4D97-AF65-F5344CB8AC3E}">
        <p14:creationId xmlns:p14="http://schemas.microsoft.com/office/powerpoint/2010/main" val="3757151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Programmazione delle risorse</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r>
              <a:rPr lang="it-IT" sz="2200" b="1" dirty="0">
                <a:effectLst/>
                <a:ea typeface="Times New Roman" panose="02020603050405020304" pitchFamily="18" charset="0"/>
              </a:rPr>
              <a:t>Le regole per la programmazione delle risorse</a:t>
            </a:r>
            <a:endParaRPr lang="it-IT" sz="2200" dirty="0">
              <a:effectLst/>
              <a:ea typeface="Times New Roman" panose="02020603050405020304" pitchFamily="18" charset="0"/>
            </a:endParaRPr>
          </a:p>
          <a:p>
            <a:pPr algn="just"/>
            <a:r>
              <a:rPr lang="it-IT" sz="2000" dirty="0">
                <a:effectLst/>
                <a:ea typeface="Times New Roman" panose="02020603050405020304" pitchFamily="18" charset="0"/>
              </a:rPr>
              <a:t>Il </a:t>
            </a:r>
            <a:r>
              <a:rPr lang="it-IT" sz="2000" b="1" dirty="0">
                <a:effectLst/>
                <a:ea typeface="Times New Roman" panose="02020603050405020304" pitchFamily="18" charset="0"/>
              </a:rPr>
              <a:t>Piano Sviluppo e Coesione </a:t>
            </a:r>
            <a:r>
              <a:rPr lang="it-IT" sz="2000" dirty="0">
                <a:effectLst/>
                <a:ea typeface="Times New Roman" panose="02020603050405020304" pitchFamily="18" charset="0"/>
              </a:rPr>
              <a:t>per ciascuna Amministrazione titolare di risorse, articolato per aree tematiche (vincolo di destinazione territoriale riparto 80% aree del Mezzogiorno e 20% aree del Centro-Nord) è approvato dal CIPESS, su proposta del Ministro per il Sud e la Coesione territoriale.</a:t>
            </a:r>
          </a:p>
          <a:p>
            <a:pPr algn="just"/>
            <a:r>
              <a:rPr lang="it-IT" sz="2000" dirty="0">
                <a:effectLst/>
                <a:ea typeface="Times New Roman" panose="02020603050405020304" pitchFamily="18" charset="0"/>
              </a:rPr>
              <a:t>Nell’ambito dei Comitati di sorveglianza (costituiti dalle Amministrazioni titolari, con rappresentanti del Dipartimento per le Politiche di Coesione, del Dipartimento per la programmazione e il coordinamento della politica economica, dei Ministeri competenti per area tematica, nonché del partenariato economico e sociale) </a:t>
            </a:r>
            <a:r>
              <a:rPr lang="it-IT" sz="2000" dirty="0" err="1">
                <a:effectLst/>
                <a:ea typeface="Times New Roman" panose="02020603050405020304" pitchFamily="18" charset="0"/>
              </a:rPr>
              <a:t>é</a:t>
            </a:r>
            <a:r>
              <a:rPr lang="it-IT" sz="2000" dirty="0">
                <a:effectLst/>
                <a:ea typeface="Times New Roman" panose="02020603050405020304" pitchFamily="18" charset="0"/>
              </a:rPr>
              <a:t> possibile proporre le misure di accelerazione, nonché contestare eventuali inadempienze di taluni attori. </a:t>
            </a:r>
          </a:p>
          <a:p>
            <a:pPr algn="just"/>
            <a:r>
              <a:rPr lang="it-IT" sz="2000" dirty="0">
                <a:solidFill>
                  <a:srgbClr val="212121"/>
                </a:solidFill>
                <a:ea typeface="Times New Roman" panose="02020603050405020304" pitchFamily="18" charset="0"/>
              </a:rPr>
              <a:t>L</a:t>
            </a:r>
            <a:r>
              <a:rPr lang="it-IT" sz="2000" dirty="0">
                <a:solidFill>
                  <a:srgbClr val="212121"/>
                </a:solidFill>
                <a:effectLst/>
                <a:ea typeface="Times New Roman" panose="02020603050405020304" pitchFamily="18" charset="0"/>
              </a:rPr>
              <a:t>'impiego della dotazione del FSC per obiettivi strategici </a:t>
            </a:r>
            <a:r>
              <a:rPr lang="it-IT" sz="2000" dirty="0" err="1">
                <a:solidFill>
                  <a:srgbClr val="212121"/>
                </a:solidFill>
                <a:effectLst/>
                <a:ea typeface="Times New Roman" panose="02020603050405020304" pitchFamily="18" charset="0"/>
              </a:rPr>
              <a:t>é</a:t>
            </a:r>
            <a:r>
              <a:rPr lang="it-IT" sz="2000" dirty="0">
                <a:solidFill>
                  <a:srgbClr val="212121"/>
                </a:solidFill>
                <a:effectLst/>
                <a:ea typeface="Times New Roman" panose="02020603050405020304" pitchFamily="18" charset="0"/>
              </a:rPr>
              <a:t> disposto in coerenza con gli obiettivi e le strategie dei Fondi strutturali e di investimento europei per il periodo di programmazione 2021-2027, nonché con le politiche settoriali e le politiche di investimento e di riforma previste nel Piano nazionale per la ripresa e la resilienza (PNRR), secondo principi di complementarietà e </a:t>
            </a:r>
            <a:r>
              <a:rPr lang="it-IT" sz="2000" dirty="0" err="1">
                <a:solidFill>
                  <a:srgbClr val="212121"/>
                </a:solidFill>
                <a:effectLst/>
                <a:ea typeface="Times New Roman" panose="02020603050405020304" pitchFamily="18" charset="0"/>
              </a:rPr>
              <a:t>addizionalità</a:t>
            </a:r>
            <a:r>
              <a:rPr lang="it-IT" sz="2000" dirty="0">
                <a:solidFill>
                  <a:srgbClr val="212121"/>
                </a:solidFill>
                <a:effectLst/>
                <a:ea typeface="Times New Roman" panose="02020603050405020304" pitchFamily="18" charset="0"/>
              </a:rPr>
              <a:t> delle risorse.</a:t>
            </a:r>
            <a:endParaRPr lang="it-IT" sz="2000" dirty="0">
              <a:effectLst/>
              <a:ea typeface="Times New Roman" panose="02020603050405020304" pitchFamily="18" charset="0"/>
            </a:endParaRPr>
          </a:p>
        </p:txBody>
      </p:sp>
    </p:spTree>
    <p:extLst>
      <p:ext uri="{BB962C8B-B14F-4D97-AF65-F5344CB8AC3E}">
        <p14:creationId xmlns:p14="http://schemas.microsoft.com/office/powerpoint/2010/main" val="410731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Bilancio di previsione 2022-2024</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endParaRPr lang="it-IT" sz="2200" b="1" dirty="0">
              <a:effectLst/>
              <a:ea typeface="Times New Roman" panose="02020603050405020304" pitchFamily="18" charset="0"/>
            </a:endParaRPr>
          </a:p>
          <a:p>
            <a:pPr marL="0" indent="0" algn="just">
              <a:buNone/>
            </a:pPr>
            <a:r>
              <a:rPr lang="it-IT" sz="2400" b="1" dirty="0">
                <a:effectLst/>
                <a:ea typeface="Times New Roman" panose="02020603050405020304" pitchFamily="18" charset="0"/>
              </a:rPr>
              <a:t>Le regole per la programmazione delle risorse</a:t>
            </a:r>
          </a:p>
          <a:p>
            <a:pPr marL="0" indent="0" algn="just">
              <a:buNone/>
            </a:pPr>
            <a:endParaRPr lang="it-IT" sz="2400" dirty="0">
              <a:effectLst/>
              <a:ea typeface="Times New Roman" panose="02020603050405020304" pitchFamily="18" charset="0"/>
            </a:endParaRPr>
          </a:p>
          <a:p>
            <a:pPr marL="0" indent="0" algn="just">
              <a:buNone/>
            </a:pPr>
            <a:r>
              <a:rPr lang="it-IT" sz="2400" dirty="0">
                <a:solidFill>
                  <a:srgbClr val="212121"/>
                </a:solidFill>
                <a:effectLst/>
                <a:ea typeface="Times New Roman" panose="02020603050405020304" pitchFamily="18" charset="0"/>
              </a:rPr>
              <a:t>Riguardo alle </a:t>
            </a:r>
            <a:r>
              <a:rPr lang="it-IT" sz="2400" dirty="0" err="1">
                <a:solidFill>
                  <a:srgbClr val="212121"/>
                </a:solidFill>
                <a:effectLst/>
                <a:ea typeface="Times New Roman" panose="02020603050405020304" pitchFamily="18" charset="0"/>
              </a:rPr>
              <a:t>disponibilita</a:t>
            </a:r>
            <a:r>
              <a:rPr lang="it-IT" sz="2400" dirty="0">
                <a:solidFill>
                  <a:srgbClr val="212121"/>
                </a:solidFill>
                <a:effectLst/>
                <a:ea typeface="Times New Roman" panose="02020603050405020304" pitchFamily="18" charset="0"/>
              </a:rPr>
              <a:t>̀ finanziarie, nel </a:t>
            </a:r>
            <a:r>
              <a:rPr lang="it-IT" sz="2400" b="1" dirty="0">
                <a:solidFill>
                  <a:srgbClr val="212121"/>
                </a:solidFill>
                <a:effectLst/>
                <a:ea typeface="Times New Roman" panose="02020603050405020304" pitchFamily="18" charset="0"/>
              </a:rPr>
              <a:t>bilancio di previsione per il triennio 2022-2024 </a:t>
            </a:r>
            <a:r>
              <a:rPr lang="it-IT" sz="2400" dirty="0">
                <a:solidFill>
                  <a:srgbClr val="212121"/>
                </a:solidFill>
                <a:effectLst/>
                <a:ea typeface="Times New Roman" panose="02020603050405020304" pitchFamily="18" charset="0"/>
              </a:rPr>
              <a:t>(legge n. 234/2021 e relativo D.M. Economia 31 dicembre 2021 di ripartizione delle dotazioni dei singoli programmi di spesa in capitoli), il Fondo Sviluppo e Coesione - iscritto al capitolo 8000 dello stato di previsione del Ministero dell'economia - presenta una dotazione per il </a:t>
            </a:r>
            <a:r>
              <a:rPr lang="it-IT" sz="2400" b="1" dirty="0">
                <a:solidFill>
                  <a:srgbClr val="212121"/>
                </a:solidFill>
                <a:effectLst/>
                <a:ea typeface="Times New Roman" panose="02020603050405020304" pitchFamily="18" charset="0"/>
              </a:rPr>
              <a:t>triennio </a:t>
            </a:r>
            <a:r>
              <a:rPr lang="it-IT" sz="2400" dirty="0">
                <a:solidFill>
                  <a:srgbClr val="212121"/>
                </a:solidFill>
                <a:effectLst/>
                <a:ea typeface="Times New Roman" panose="02020603050405020304" pitchFamily="18" charset="0"/>
              </a:rPr>
              <a:t>pari a </a:t>
            </a:r>
            <a:r>
              <a:rPr lang="it-IT" sz="2400" b="1" dirty="0">
                <a:solidFill>
                  <a:srgbClr val="212121"/>
                </a:solidFill>
                <a:effectLst/>
                <a:ea typeface="Times New Roman" panose="02020603050405020304" pitchFamily="18" charset="0"/>
              </a:rPr>
              <a:t>15,2 miliardi nel 2022, </a:t>
            </a:r>
            <a:r>
              <a:rPr lang="it-IT" sz="2400" dirty="0">
                <a:solidFill>
                  <a:srgbClr val="212121"/>
                </a:solidFill>
                <a:effectLst/>
                <a:ea typeface="Times New Roman" panose="02020603050405020304" pitchFamily="18" charset="0"/>
              </a:rPr>
              <a:t>a </a:t>
            </a:r>
            <a:r>
              <a:rPr lang="it-IT" sz="2400" b="1" dirty="0">
                <a:solidFill>
                  <a:srgbClr val="212121"/>
                </a:solidFill>
                <a:effectLst/>
                <a:ea typeface="Times New Roman" panose="02020603050405020304" pitchFamily="18" charset="0"/>
              </a:rPr>
              <a:t>13 miliardi nel 2023 </a:t>
            </a:r>
            <a:r>
              <a:rPr lang="it-IT" sz="2400" dirty="0">
                <a:solidFill>
                  <a:srgbClr val="212121"/>
                </a:solidFill>
                <a:effectLst/>
                <a:ea typeface="Times New Roman" panose="02020603050405020304" pitchFamily="18" charset="0"/>
              </a:rPr>
              <a:t>e a </a:t>
            </a:r>
            <a:r>
              <a:rPr lang="it-IT" sz="2400" b="1" dirty="0">
                <a:solidFill>
                  <a:srgbClr val="212121"/>
                </a:solidFill>
                <a:effectLst/>
                <a:ea typeface="Times New Roman" panose="02020603050405020304" pitchFamily="18" charset="0"/>
              </a:rPr>
              <a:t>15,3 miliardi nel 2024. </a:t>
            </a:r>
            <a:r>
              <a:rPr lang="it-IT" sz="2400" dirty="0">
                <a:solidFill>
                  <a:srgbClr val="212121"/>
                </a:solidFill>
                <a:effectLst/>
                <a:ea typeface="Times New Roman" panose="02020603050405020304" pitchFamily="18" charset="0"/>
              </a:rPr>
              <a:t>Tale dotazione è riferita alle risorse autorizzate per i due </a:t>
            </a:r>
            <a:r>
              <a:rPr lang="it-IT" sz="2400" b="1" dirty="0">
                <a:solidFill>
                  <a:srgbClr val="212121"/>
                </a:solidFill>
                <a:effectLst/>
                <a:ea typeface="Times New Roman" panose="02020603050405020304" pitchFamily="18" charset="0"/>
              </a:rPr>
              <a:t>cicli </a:t>
            </a:r>
            <a:r>
              <a:rPr lang="it-IT" sz="2400" dirty="0">
                <a:solidFill>
                  <a:srgbClr val="212121"/>
                </a:solidFill>
                <a:effectLst/>
                <a:ea typeface="Times New Roman" panose="02020603050405020304" pitchFamily="18" charset="0"/>
              </a:rPr>
              <a:t>di programmazione </a:t>
            </a:r>
            <a:r>
              <a:rPr lang="it-IT" sz="2400" b="1" dirty="0">
                <a:solidFill>
                  <a:srgbClr val="212121"/>
                </a:solidFill>
                <a:effectLst/>
                <a:ea typeface="Times New Roman" panose="02020603050405020304" pitchFamily="18" charset="0"/>
              </a:rPr>
              <a:t>2014-2020 </a:t>
            </a:r>
            <a:r>
              <a:rPr lang="it-IT" sz="2400" dirty="0">
                <a:solidFill>
                  <a:srgbClr val="212121"/>
                </a:solidFill>
                <a:effectLst/>
                <a:ea typeface="Times New Roman" panose="02020603050405020304" pitchFamily="18" charset="0"/>
              </a:rPr>
              <a:t>e </a:t>
            </a:r>
            <a:r>
              <a:rPr lang="it-IT" sz="2400" b="1" dirty="0">
                <a:solidFill>
                  <a:srgbClr val="212121"/>
                </a:solidFill>
                <a:effectLst/>
                <a:ea typeface="Times New Roman" panose="02020603050405020304" pitchFamily="18" charset="0"/>
              </a:rPr>
              <a:t>2021-2027</a:t>
            </a:r>
            <a:r>
              <a:rPr lang="it-IT" sz="2400" dirty="0">
                <a:solidFill>
                  <a:srgbClr val="212121"/>
                </a:solidFill>
                <a:effectLst/>
                <a:ea typeface="Times New Roman" panose="02020603050405020304" pitchFamily="18" charset="0"/>
              </a:rPr>
              <a:t>, rispettivamente, dalla legge di stabilità 2014 (</a:t>
            </a:r>
            <a:r>
              <a:rPr lang="it-IT" sz="2400" dirty="0">
                <a:solidFill>
                  <a:srgbClr val="4272A0"/>
                </a:solidFill>
                <a:effectLst/>
                <a:ea typeface="Times New Roman" panose="02020603050405020304" pitchFamily="18" charset="0"/>
              </a:rPr>
              <a:t>art. 1, co. 6, L. 147/2013) </a:t>
            </a:r>
            <a:r>
              <a:rPr lang="it-IT" sz="2400" dirty="0">
                <a:solidFill>
                  <a:srgbClr val="212121"/>
                </a:solidFill>
                <a:effectLst/>
                <a:ea typeface="Times New Roman" panose="02020603050405020304" pitchFamily="18" charset="0"/>
              </a:rPr>
              <a:t>e dalla legge di bilancio 2020 (art. 1, co. 178, L. n. 178/2020). </a:t>
            </a:r>
            <a:endParaRPr lang="it-IT" sz="2400" dirty="0">
              <a:effectLst/>
              <a:ea typeface="Times New Roman" panose="02020603050405020304" pitchFamily="18" charset="0"/>
            </a:endParaRPr>
          </a:p>
          <a:p>
            <a:pPr algn="just"/>
            <a:endParaRPr lang="it-IT" sz="2000" dirty="0">
              <a:effectLst/>
              <a:ea typeface="Times New Roman" panose="02020603050405020304" pitchFamily="18" charset="0"/>
            </a:endParaRPr>
          </a:p>
        </p:txBody>
      </p:sp>
    </p:spTree>
    <p:extLst>
      <p:ext uri="{BB962C8B-B14F-4D97-AF65-F5344CB8AC3E}">
        <p14:creationId xmlns:p14="http://schemas.microsoft.com/office/powerpoint/2010/main" val="2679806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21808"/>
          </a:xfrm>
        </p:spPr>
        <p:txBody>
          <a:bodyPr>
            <a:noAutofit/>
          </a:bodyPr>
          <a:lstStyle/>
          <a:p>
            <a:r>
              <a:rPr lang="it-IT" sz="2800" b="1" dirty="0">
                <a:solidFill>
                  <a:srgbClr val="FF0000"/>
                </a:solidFill>
              </a:rPr>
              <a:t>PIANO DI SVILUPPO E COESIONE REGIONE PUGLIA</a:t>
            </a:r>
          </a:p>
        </p:txBody>
      </p:sp>
      <p:sp>
        <p:nvSpPr>
          <p:cNvPr id="3" name="Segnaposto contenuto 2"/>
          <p:cNvSpPr>
            <a:spLocks noGrp="1"/>
          </p:cNvSpPr>
          <p:nvPr>
            <p:ph idx="1"/>
          </p:nvPr>
        </p:nvSpPr>
        <p:spPr>
          <a:xfrm>
            <a:off x="826911" y="1712559"/>
            <a:ext cx="10515600" cy="4351338"/>
          </a:xfrm>
        </p:spPr>
        <p:txBody>
          <a:bodyPr>
            <a:normAutofit/>
          </a:bodyPr>
          <a:lstStyle/>
          <a:p>
            <a:pPr marL="0" indent="0" algn="just">
              <a:buNone/>
            </a:pPr>
            <a:r>
              <a:rPr lang="it-IT" sz="2400" dirty="0"/>
              <a:t>PSC Regione PUGLIA - Delibera n. 17/2021 (pubblicata su GU del 06 Agosto 2021)</a:t>
            </a:r>
          </a:p>
          <a:p>
            <a:pPr marL="0" indent="0" algn="just">
              <a:buNone/>
            </a:pPr>
            <a:r>
              <a:rPr lang="it-IT" sz="2400" b="1" dirty="0">
                <a:hlinkClick r:id="rId2"/>
              </a:rPr>
              <a:t>PSC REGIONE </a:t>
            </a:r>
            <a:r>
              <a:rPr lang="it-IT" sz="2400" b="1" dirty="0"/>
              <a:t>PUGLIA</a:t>
            </a:r>
            <a:r>
              <a:rPr lang="it-IT" sz="2400" b="1" u="sng" dirty="0"/>
              <a:t> € 7.517,08 milioni </a:t>
            </a:r>
            <a:r>
              <a:rPr lang="it-IT" sz="2400" dirty="0"/>
              <a:t>Delibera CIPESS n. 17 del 29/04/2021 </a:t>
            </a:r>
            <a:r>
              <a:rPr lang="it-IT" sz="2400" b="1" dirty="0">
                <a:hlinkClick r:id="rId3"/>
              </a:rPr>
              <a:t>Documenti</a:t>
            </a:r>
            <a:r>
              <a:rPr lang="it-IT" sz="2400" dirty="0"/>
              <a:t> </a:t>
            </a:r>
          </a:p>
          <a:p>
            <a:pPr marL="0" indent="0" algn="just">
              <a:buNone/>
            </a:pPr>
            <a:r>
              <a:rPr lang="it-IT" sz="2400" dirty="0"/>
              <a:t>Riorganizzazione delle risorse assegnate ai precedenti Strumenti  di programmazione: INTESA PUGLIA, PROGRAMMA REGIONALE DI ATTUAZIONE (PRA) PUGLIA, PATTO REGIONE PUGLIA , a valere sul Fondo sviluppo e coesione. </a:t>
            </a:r>
          </a:p>
          <a:p>
            <a:pPr marL="0" indent="0" algn="just">
              <a:buNone/>
            </a:pPr>
            <a:r>
              <a:rPr lang="it-IT" sz="2400" dirty="0"/>
              <a:t>Provenienza contabile delle risorse: </a:t>
            </a:r>
          </a:p>
          <a:p>
            <a:pPr algn="just"/>
            <a:r>
              <a:rPr lang="it-IT" sz="2400" dirty="0"/>
              <a:t>FSC 2000-2006 per  2.526,62 milioni di euro; </a:t>
            </a:r>
          </a:p>
          <a:p>
            <a:pPr algn="just"/>
            <a:r>
              <a:rPr lang="it-IT" sz="2400" dirty="0"/>
              <a:t>FSC 2007-2013 per  2.737,63 milioni di euro; </a:t>
            </a:r>
          </a:p>
          <a:p>
            <a:pPr algn="just"/>
            <a:r>
              <a:rPr lang="it-IT" sz="2400" dirty="0"/>
              <a:t>FSC 2014-2020 per  2.252,83 milioni di euro. </a:t>
            </a:r>
          </a:p>
          <a:p>
            <a:pPr marL="0" indent="0">
              <a:buNone/>
            </a:pPr>
            <a:endParaRPr lang="it-IT" dirty="0"/>
          </a:p>
        </p:txBody>
      </p:sp>
    </p:spTree>
    <p:extLst>
      <p:ext uri="{BB962C8B-B14F-4D97-AF65-F5344CB8AC3E}">
        <p14:creationId xmlns:p14="http://schemas.microsoft.com/office/powerpoint/2010/main" val="120667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330200" y="365125"/>
            <a:ext cx="11023600" cy="955675"/>
          </a:xfrm>
        </p:spPr>
        <p:txBody>
          <a:bodyPr>
            <a:normAutofit/>
          </a:bodyPr>
          <a:lstStyle/>
          <a:p>
            <a:r>
              <a:rPr lang="it-IT" sz="2800" b="1" dirty="0">
                <a:solidFill>
                  <a:srgbClr val="FF0000"/>
                </a:solidFill>
                <a:effectLst/>
                <a:ea typeface="Times New Roman" panose="02020603050405020304" pitchFamily="18" charset="0"/>
              </a:rPr>
              <a:t>Beni Confiscati - Le risorse disponibili nel ciclo di programmazione 2021-27</a:t>
            </a:r>
            <a:endParaRPr lang="it-IT" sz="2800" dirty="0">
              <a:solidFill>
                <a:srgbClr val="FF0000"/>
              </a:solidFill>
              <a:effectLst/>
              <a:ea typeface="Times New Roman" panose="02020603050405020304" pitchFamily="18" charset="0"/>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330200" y="1320800"/>
            <a:ext cx="11125200" cy="4800600"/>
          </a:xfrm>
        </p:spPr>
        <p:txBody>
          <a:bodyPr>
            <a:normAutofit fontScale="85000" lnSpcReduction="20000"/>
          </a:bodyPr>
          <a:lstStyle/>
          <a:p>
            <a:pPr marL="0" indent="0" algn="just">
              <a:buNone/>
            </a:pPr>
            <a:r>
              <a:rPr lang="it-IT" sz="2400" b="1" dirty="0">
                <a:solidFill>
                  <a:srgbClr val="000000"/>
                </a:solidFill>
                <a:effectLst/>
                <a:ea typeface="Times New Roman" panose="02020603050405020304" pitchFamily="18" charset="0"/>
              </a:rPr>
              <a:t>Le risorse finanziarie provenienti dall’Europa e dai fondi nazionali per il ciclo di programmazione 2021-2027 permettono di accelerare l’azione degli Enti locali per l’utilizzo sociale dei beni confiscati.</a:t>
            </a:r>
            <a:r>
              <a:rPr lang="it-IT" sz="2400" dirty="0">
                <a:solidFill>
                  <a:srgbClr val="000000"/>
                </a:solidFill>
                <a:effectLst/>
                <a:ea typeface="Times New Roman" panose="02020603050405020304" pitchFamily="18" charset="0"/>
              </a:rPr>
              <a:t> La realizzazione di interventi per il reimpiego dei beni sottratti alla criminalità organizzata a beneficio delle comunità locali, viene fortemente sostenuta dagli obiettivi strategici previsti dai principali strumenti finanziari disponibili in ambito nazionale, regionale e locale. </a:t>
            </a:r>
          </a:p>
          <a:p>
            <a:pPr marL="0" indent="0" algn="just">
              <a:buNone/>
            </a:pPr>
            <a:r>
              <a:rPr lang="it-IT" sz="2400" dirty="0">
                <a:effectLst/>
                <a:ea typeface="Times New Roman" panose="02020603050405020304" pitchFamily="18" charset="0"/>
              </a:rPr>
              <a:t>Le risorse UE e nazionali assegnate alla programmazione 2021-2027  rappresentano, quindi, concrete opportunità per creare l’interazione necessaria sui territori e definire un programma d’azione per la valorizzazione dei beni confiscati alla criminalità organizzata. </a:t>
            </a:r>
          </a:p>
          <a:p>
            <a:pPr marL="0" indent="0" algn="just">
              <a:buNone/>
            </a:pPr>
            <a:r>
              <a:rPr lang="it-IT" sz="2400" b="1" dirty="0">
                <a:effectLst/>
                <a:ea typeface="Times New Roman" panose="02020603050405020304" pitchFamily="18" charset="0"/>
              </a:rPr>
              <a:t>L’Accordo di Partenariato pone al centro degli Obiettivi di Policy OP4 (una Europa più sociale e inclusiva) e OP5 (una Europa più vicina ai cittadini), soluzioni di sviluppo che favoriscono l’uso sociale dei beni confiscati alla </a:t>
            </a:r>
            <a:r>
              <a:rPr lang="it-IT" sz="2400" b="1" dirty="0" err="1">
                <a:effectLst/>
                <a:ea typeface="Times New Roman" panose="02020603050405020304" pitchFamily="18" charset="0"/>
              </a:rPr>
              <a:t>criminalita</a:t>
            </a:r>
            <a:r>
              <a:rPr lang="it-IT" sz="2400" b="1" dirty="0">
                <a:effectLst/>
                <a:ea typeface="Times New Roman" panose="02020603050405020304" pitchFamily="18" charset="0"/>
              </a:rPr>
              <a:t>̀ organizzata</a:t>
            </a:r>
            <a:r>
              <a:rPr lang="it-IT" sz="2400" dirty="0">
                <a:effectLst/>
                <a:ea typeface="Times New Roman" panose="02020603050405020304" pitchFamily="18" charset="0"/>
              </a:rPr>
              <a:t>: nei territori a maggiore concentrazione di beni confiscati alla </a:t>
            </a:r>
            <a:r>
              <a:rPr lang="it-IT" sz="2400" dirty="0" err="1">
                <a:effectLst/>
                <a:ea typeface="Times New Roman" panose="02020603050405020304" pitchFamily="18" charset="0"/>
              </a:rPr>
              <a:t>criminalita</a:t>
            </a:r>
            <a:r>
              <a:rPr lang="it-IT" sz="2400" dirty="0">
                <a:effectLst/>
                <a:ea typeface="Times New Roman" panose="02020603050405020304" pitchFamily="18" charset="0"/>
              </a:rPr>
              <a:t>̀, si auspica infatti la definizione di percorsi di rilancio sociale e  produttivo attraverso la valorizzazione di immobili significativi per </a:t>
            </a:r>
            <a:r>
              <a:rPr lang="it-IT" sz="2400" dirty="0" err="1">
                <a:effectLst/>
                <a:ea typeface="Times New Roman" panose="02020603050405020304" pitchFamily="18" charset="0"/>
              </a:rPr>
              <a:t>potenzialita</a:t>
            </a:r>
            <a:r>
              <a:rPr lang="it-IT" sz="2400" dirty="0">
                <a:effectLst/>
                <a:ea typeface="Times New Roman" panose="02020603050405020304" pitchFamily="18" charset="0"/>
              </a:rPr>
              <a:t>̀ economiche e </a:t>
            </a:r>
            <a:r>
              <a:rPr lang="it-IT" sz="2400" dirty="0" err="1">
                <a:effectLst/>
                <a:ea typeface="Times New Roman" panose="02020603050405020304" pitchFamily="18" charset="0"/>
              </a:rPr>
              <a:t>simbolicita</a:t>
            </a:r>
            <a:r>
              <a:rPr lang="it-IT" sz="2400" dirty="0">
                <a:effectLst/>
                <a:ea typeface="Times New Roman" panose="02020603050405020304" pitchFamily="18" charset="0"/>
              </a:rPr>
              <a:t>̀. </a:t>
            </a:r>
          </a:p>
          <a:p>
            <a:pPr marL="0" indent="0" algn="just">
              <a:buNone/>
            </a:pPr>
            <a:r>
              <a:rPr lang="it-IT" sz="2400" b="1" dirty="0">
                <a:solidFill>
                  <a:srgbClr val="FF0000"/>
                </a:solidFill>
                <a:effectLst/>
                <a:ea typeface="Times New Roman" panose="02020603050405020304" pitchFamily="18" charset="0"/>
              </a:rPr>
              <a:t>La</a:t>
            </a:r>
            <a:r>
              <a:rPr lang="it-IT" sz="2400" dirty="0">
                <a:solidFill>
                  <a:srgbClr val="FF0000"/>
                </a:solidFill>
                <a:effectLst/>
                <a:ea typeface="Times New Roman" panose="02020603050405020304" pitchFamily="18" charset="0"/>
              </a:rPr>
              <a:t> </a:t>
            </a:r>
            <a:r>
              <a:rPr lang="it-IT" sz="2400" b="1" dirty="0" err="1">
                <a:solidFill>
                  <a:srgbClr val="FF0000"/>
                </a:solidFill>
                <a:effectLst/>
                <a:ea typeface="Times New Roman" panose="02020603050405020304" pitchFamily="18" charset="0"/>
              </a:rPr>
              <a:t>centralita</a:t>
            </a:r>
            <a:r>
              <a:rPr lang="it-IT" sz="2400" b="1" dirty="0">
                <a:solidFill>
                  <a:srgbClr val="FF0000"/>
                </a:solidFill>
                <a:effectLst/>
                <a:ea typeface="Times New Roman" panose="02020603050405020304" pitchFamily="18" charset="0"/>
              </a:rPr>
              <a:t>̀ della tematica “Beni Confiscati”</a:t>
            </a:r>
            <a:r>
              <a:rPr lang="it-IT" sz="2400" dirty="0">
                <a:solidFill>
                  <a:srgbClr val="FF0000"/>
                </a:solidFill>
                <a:effectLst/>
                <a:ea typeface="Times New Roman" panose="02020603050405020304" pitchFamily="18" charset="0"/>
              </a:rPr>
              <a:t> </a:t>
            </a:r>
            <a:r>
              <a:rPr lang="it-IT" sz="2400" b="1" dirty="0">
                <a:solidFill>
                  <a:srgbClr val="FF0000"/>
                </a:solidFill>
                <a:effectLst/>
                <a:ea typeface="Times New Roman" panose="02020603050405020304" pitchFamily="18" charset="0"/>
              </a:rPr>
              <a:t>può essere declinata in diverse tipologie di intervento</a:t>
            </a:r>
            <a:r>
              <a:rPr lang="it-IT" sz="2400" dirty="0">
                <a:effectLst/>
                <a:ea typeface="Times New Roman" panose="02020603050405020304" pitchFamily="18" charset="0"/>
              </a:rPr>
              <a:t>, nell’ambito delle politiche sociali e sociosanitarie, della rigenerazione urbana, dello sviluppo turistico, agricolo e agroalimentare, culturale ed educativo, della tutela dell’ambiente e dei territori, in coerenza </a:t>
            </a:r>
            <a:r>
              <a:rPr lang="it-IT" sz="2400" b="1" dirty="0">
                <a:solidFill>
                  <a:srgbClr val="FF0000"/>
                </a:solidFill>
                <a:effectLst/>
                <a:ea typeface="Times New Roman" panose="02020603050405020304" pitchFamily="18" charset="0"/>
              </a:rPr>
              <a:t>con le strategie definite dai</a:t>
            </a:r>
            <a:r>
              <a:rPr lang="it-IT" sz="2400" dirty="0">
                <a:effectLst/>
                <a:ea typeface="Times New Roman" panose="02020603050405020304" pitchFamily="18" charset="0"/>
              </a:rPr>
              <a:t> </a:t>
            </a:r>
            <a:r>
              <a:rPr lang="it-IT" sz="2400" b="1" dirty="0">
                <a:solidFill>
                  <a:srgbClr val="FF0000"/>
                </a:solidFill>
                <a:effectLst/>
                <a:ea typeface="Times New Roman" panose="02020603050405020304" pitchFamily="18" charset="0"/>
              </a:rPr>
              <a:t>Programmi Nazionali e Regionali previsti dall’Accordo di </a:t>
            </a:r>
            <a:r>
              <a:rPr lang="it-IT" sz="2400" b="1" dirty="0" err="1">
                <a:solidFill>
                  <a:srgbClr val="FF0000"/>
                </a:solidFill>
                <a:effectLst/>
                <a:ea typeface="Times New Roman" panose="02020603050405020304" pitchFamily="18" charset="0"/>
              </a:rPr>
              <a:t>Partnenariato</a:t>
            </a:r>
            <a:r>
              <a:rPr lang="it-IT" sz="2400" b="1" dirty="0">
                <a:solidFill>
                  <a:srgbClr val="FF0000"/>
                </a:solidFill>
                <a:effectLst/>
                <a:ea typeface="Times New Roman" panose="02020603050405020304" pitchFamily="18" charset="0"/>
              </a:rPr>
              <a:t> e dai Piani di Sviluppo e Coesione (PSC) messi a punto dal Fondo per lo Sviluppo e la Coesione</a:t>
            </a:r>
            <a:r>
              <a:rPr lang="it-IT" sz="2400" dirty="0">
                <a:effectLst/>
                <a:ea typeface="Times New Roman" panose="02020603050405020304" pitchFamily="18" charset="0"/>
              </a:rPr>
              <a:t>. </a:t>
            </a:r>
          </a:p>
          <a:p>
            <a:endParaRPr lang="it-IT" sz="2400" dirty="0">
              <a:effectLst/>
              <a:ea typeface="Times New Roman" panose="02020603050405020304" pitchFamily="18" charset="0"/>
              <a:cs typeface="Times New Roman" panose="02020603050405020304" pitchFamily="18" charset="0"/>
            </a:endParaRPr>
          </a:p>
          <a:p>
            <a:endParaRPr lang="it-IT" sz="24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771544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sz="2800" b="1" dirty="0">
                <a:solidFill>
                  <a:srgbClr val="FF0000"/>
                </a:solidFill>
              </a:rPr>
              <a:t>PIANO DI SVILUPPO E COESIONE REGIONE PUGLIA</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Su proposta dell’amministrazione titolare responsabile del PSC, il </a:t>
            </a:r>
            <a:r>
              <a:rPr lang="it-IT" sz="2400" dirty="0" err="1"/>
              <a:t>CdS</a:t>
            </a:r>
            <a:r>
              <a:rPr lang="it-IT" sz="2400" dirty="0"/>
              <a:t> provvede, entro il 31 dicembre di ogni anno, a integrare il PSC con: </a:t>
            </a:r>
          </a:p>
          <a:p>
            <a:pPr marL="0" indent="0" algn="just">
              <a:buNone/>
            </a:pPr>
            <a:endParaRPr lang="it-IT" sz="2400" dirty="0"/>
          </a:p>
          <a:p>
            <a:pPr algn="just"/>
            <a:r>
              <a:rPr lang="it-IT" sz="2400" dirty="0"/>
              <a:t>settori d’intervento per area tematica e corrispondenti importi finanziari</a:t>
            </a:r>
          </a:p>
          <a:p>
            <a:pPr algn="just"/>
            <a:r>
              <a:rPr lang="it-IT" sz="2400" dirty="0"/>
              <a:t>obiettivi perseguiti con indicazione dei principali indicatori di realizzazione e di risultato </a:t>
            </a:r>
          </a:p>
          <a:p>
            <a:pPr algn="just"/>
            <a:r>
              <a:rPr lang="it-IT" sz="2400" dirty="0"/>
              <a:t>piano finanziario complessivo del PSC, con esplicitazione della previsione di spesa per ciascuna annualità del primo triennio</a:t>
            </a:r>
          </a:p>
          <a:p>
            <a:pPr marL="0" indent="0">
              <a:buNone/>
            </a:pPr>
            <a:endParaRPr lang="it-IT" dirty="0"/>
          </a:p>
        </p:txBody>
      </p:sp>
    </p:spTree>
    <p:extLst>
      <p:ext uri="{BB962C8B-B14F-4D97-AF65-F5344CB8AC3E}">
        <p14:creationId xmlns:p14="http://schemas.microsoft.com/office/powerpoint/2010/main" val="3547629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 nel Mezzogiorno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Delibera </a:t>
            </a:r>
            <a:r>
              <a:rPr lang="it-IT" dirty="0" err="1"/>
              <a:t>Cipe</a:t>
            </a:r>
            <a:r>
              <a:rPr lang="it-IT" dirty="0"/>
              <a:t> 61 del 2020 : assegnazione di risorse FSC 2014-2020 </a:t>
            </a:r>
          </a:p>
          <a:p>
            <a:pPr marL="0" indent="0" algn="just">
              <a:buNone/>
            </a:pPr>
            <a:r>
              <a:rPr lang="it-IT" dirty="0"/>
              <a:t>Prima assegnazione dell’importo di 10 milioni di euro: 5 milioni di euro per l’</a:t>
            </a:r>
            <a:r>
              <a:rPr lang="it-IT" dirty="0" err="1"/>
              <a:t>annualita</a:t>
            </a:r>
            <a:r>
              <a:rPr lang="it-IT" dirty="0"/>
              <a:t>̀ 2021; 5 milioni di euro per l’</a:t>
            </a:r>
            <a:r>
              <a:rPr lang="it-IT" dirty="0" err="1"/>
              <a:t>annualita</a:t>
            </a:r>
            <a:r>
              <a:rPr lang="it-IT" dirty="0"/>
              <a:t>̀ 2022 </a:t>
            </a:r>
          </a:p>
          <a:p>
            <a:pPr marL="0" indent="0" algn="just">
              <a:buNone/>
            </a:pPr>
            <a:r>
              <a:rPr lang="it-IT" sz="3000" dirty="0"/>
              <a:t>Risorse </a:t>
            </a:r>
            <a:r>
              <a:rPr lang="it-IT" dirty="0"/>
              <a:t>attribuite all’Agenzia per la coesione territoriale per il finanziamento, nell’ambito del «Piano per la valorizzazione di beni confiscati esemplari nel Mezzogiorno» di uno specifico asse destinato al </a:t>
            </a:r>
            <a:r>
              <a:rPr lang="it-IT" b="1" dirty="0"/>
              <a:t>sostegno dell’</a:t>
            </a:r>
            <a:r>
              <a:rPr lang="it-IT" b="1" dirty="0" err="1"/>
              <a:t>attivita</a:t>
            </a:r>
            <a:r>
              <a:rPr lang="it-IT" b="1" dirty="0"/>
              <a:t>̀ progettuale in favore di enti pubblici</a:t>
            </a:r>
            <a:r>
              <a:rPr lang="it-IT" dirty="0"/>
              <a:t> impegnati a definire, per i beni in confisca definitiva ubicati nel Mezzogiorno e qualificati come esemplari, progetti di valorizzazione, declinati in: </a:t>
            </a:r>
          </a:p>
          <a:p>
            <a:pPr marL="0" indent="0" algn="just">
              <a:buNone/>
            </a:pPr>
            <a:r>
              <a:rPr lang="it-IT" i="1" dirty="0"/>
              <a:t> a) </a:t>
            </a:r>
            <a:r>
              <a:rPr lang="it-IT" dirty="0"/>
              <a:t>indizione di concorsi di idee; </a:t>
            </a:r>
          </a:p>
          <a:p>
            <a:pPr marL="0" indent="0" algn="just">
              <a:buNone/>
            </a:pPr>
            <a:r>
              <a:rPr lang="it-IT" i="1" dirty="0"/>
              <a:t> b) </a:t>
            </a:r>
            <a:r>
              <a:rPr lang="it-IT" dirty="0"/>
              <a:t>definizione di piani di gestione; </a:t>
            </a:r>
          </a:p>
          <a:p>
            <a:pPr marL="0" indent="0" algn="just">
              <a:buNone/>
              <a:tabLst>
                <a:tab pos="122238" algn="l"/>
              </a:tabLst>
            </a:pPr>
            <a:r>
              <a:rPr lang="it-IT" i="1" dirty="0"/>
              <a:t> c) </a:t>
            </a:r>
            <a:r>
              <a:rPr lang="it-IT" dirty="0"/>
              <a:t>elaborazione di progetti definitivi o esecutivi, a partire dai progetti di </a:t>
            </a:r>
            <a:r>
              <a:rPr lang="it-IT" dirty="0" err="1"/>
              <a:t>fattibilita</a:t>
            </a:r>
            <a:r>
              <a:rPr lang="it-IT" dirty="0"/>
              <a:t>̀        tecnica ed economica e atti propedeutici. </a:t>
            </a:r>
          </a:p>
          <a:p>
            <a:endParaRPr lang="it-IT" dirty="0"/>
          </a:p>
        </p:txBody>
      </p:sp>
    </p:spTree>
    <p:extLst>
      <p:ext uri="{BB962C8B-B14F-4D97-AF65-F5344CB8AC3E}">
        <p14:creationId xmlns:p14="http://schemas.microsoft.com/office/powerpoint/2010/main" val="144363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 nel Mezzogiorno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La dotazione complessiva del «Piano per la valorizzazione dei beni confiscati esemplari nel Mezzogiorno» è affidata all’Agenzia per la coesione territoriale. </a:t>
            </a:r>
          </a:p>
          <a:p>
            <a:pPr marL="0" indent="0" algn="just">
              <a:buNone/>
            </a:pPr>
            <a:endParaRPr lang="it-IT" sz="2400" dirty="0"/>
          </a:p>
          <a:p>
            <a:pPr marL="0" indent="0" algn="just">
              <a:buNone/>
            </a:pPr>
            <a:r>
              <a:rPr lang="it-IT" sz="2400" dirty="0"/>
              <a:t>Le </a:t>
            </a:r>
            <a:r>
              <a:rPr lang="it-IT" sz="2400" dirty="0" err="1"/>
              <a:t>modalita</a:t>
            </a:r>
            <a:r>
              <a:rPr lang="it-IT" sz="2400" dirty="0"/>
              <a:t>̀ di successive assegnazioni finanziarie saranno determinate all’atto dell’approvazione dello stesso ad esito di una ricognizione svolta dal Tavolo di indirizzo e verifica della strategia nazionale per la valorizzazione dei beni confiscati attraverso le politiche di coesione, nel rispetto del criterio normativo di riparto percentuale </a:t>
            </a:r>
            <a:r>
              <a:rPr lang="it-IT" sz="2400" dirty="0">
                <a:solidFill>
                  <a:srgbClr val="FF0000"/>
                </a:solidFill>
              </a:rPr>
              <a:t>80% al Mezzogiorno e del 20% al Centro Nord</a:t>
            </a:r>
            <a:r>
              <a:rPr lang="it-IT" sz="2400" dirty="0"/>
              <a:t> in relazione alla dotazione complessiva del FSC 2014-2020. </a:t>
            </a:r>
          </a:p>
          <a:p>
            <a:endParaRPr lang="it-IT" dirty="0"/>
          </a:p>
        </p:txBody>
      </p:sp>
    </p:spTree>
    <p:extLst>
      <p:ext uri="{BB962C8B-B14F-4D97-AF65-F5344CB8AC3E}">
        <p14:creationId xmlns:p14="http://schemas.microsoft.com/office/powerpoint/2010/main" val="332605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9387" y="365125"/>
            <a:ext cx="11269683" cy="1460500"/>
          </a:xfrm>
        </p:spPr>
        <p:txBody>
          <a:bodyPr>
            <a:noAutofit/>
          </a:bodyPr>
          <a:lstStyle/>
          <a:p>
            <a:br>
              <a:rPr lang="it-IT" sz="3600" b="1" dirty="0">
                <a:solidFill>
                  <a:srgbClr val="FF0000"/>
                </a:solidFill>
              </a:rPr>
            </a:br>
            <a:br>
              <a:rPr lang="it-IT" sz="3600" b="1" dirty="0">
                <a:solidFill>
                  <a:srgbClr val="FF0000"/>
                </a:solidFill>
              </a:rPr>
            </a:br>
            <a:r>
              <a:rPr lang="it-IT" sz="3200" b="1" dirty="0">
                <a:solidFill>
                  <a:srgbClr val="FF0000"/>
                </a:solidFill>
              </a:rPr>
              <a:t>Legge di bilancio 2022 L. 234 del 30 dicembre 2021 – Articolo 1 comma 589 - </a:t>
            </a:r>
            <a:r>
              <a:rPr lang="it-IT" sz="3600" b="1" i="1" dirty="0">
                <a:solidFill>
                  <a:srgbClr val="FF0000"/>
                </a:solidFill>
              </a:rPr>
              <a:t>Fondo per legalità e tutela degli amministratori locali vittime di atti intimidatori</a:t>
            </a:r>
            <a:br>
              <a:rPr lang="it-IT" sz="2800" dirty="0"/>
            </a:br>
            <a:br>
              <a:rPr lang="it-IT" sz="2800" dirty="0"/>
            </a:br>
            <a:endParaRPr lang="it-IT" sz="2800" b="1" dirty="0">
              <a:solidFill>
                <a:srgbClr val="FF0000"/>
              </a:solidFill>
            </a:endParaRPr>
          </a:p>
        </p:txBody>
      </p:sp>
      <p:sp>
        <p:nvSpPr>
          <p:cNvPr id="3" name="Segnaposto contenuto 2"/>
          <p:cNvSpPr>
            <a:spLocks noGrp="1"/>
          </p:cNvSpPr>
          <p:nvPr>
            <p:ph idx="1"/>
          </p:nvPr>
        </p:nvSpPr>
        <p:spPr>
          <a:xfrm>
            <a:off x="570016" y="2042556"/>
            <a:ext cx="10783784" cy="4300662"/>
          </a:xfrm>
        </p:spPr>
        <p:txBody>
          <a:bodyPr>
            <a:normAutofit/>
          </a:bodyPr>
          <a:lstStyle/>
          <a:p>
            <a:pPr marL="0" indent="0">
              <a:buNone/>
            </a:pPr>
            <a:r>
              <a:rPr lang="it-IT" b="1" dirty="0"/>
              <a:t>Legge di bilancio 2022 </a:t>
            </a:r>
            <a:r>
              <a:rPr lang="it-IT" dirty="0"/>
              <a:t>L. 234 del 30 dicembre 2021 – Articolo 1 comma 589- </a:t>
            </a:r>
            <a:r>
              <a:rPr lang="it-IT" b="1" dirty="0"/>
              <a:t>Fondo per legalità e tutela degli amministratori locali vittime di atti intimidatori</a:t>
            </a:r>
            <a:br>
              <a:rPr lang="it-IT" dirty="0"/>
            </a:br>
            <a:r>
              <a:rPr lang="it-IT" dirty="0"/>
              <a:t>Al fine di consentire agli enti locali l’</a:t>
            </a:r>
            <a:r>
              <a:rPr lang="it-IT" b="1" dirty="0"/>
              <a:t>adozione di iniziative per la promozione della legalità</a:t>
            </a:r>
            <a:r>
              <a:rPr lang="it-IT" dirty="0"/>
              <a:t>, nonché di </a:t>
            </a:r>
            <a:r>
              <a:rPr lang="it-IT" b="1" dirty="0"/>
              <a:t>misure di ristoro del patrimonio dell’ente </a:t>
            </a:r>
            <a:r>
              <a:rPr lang="it-IT" dirty="0"/>
              <a:t>o in favore degli amministratori locali che hanno subito episodi di intimidazione connessi all’esercizio delle funzioni istituzionali esercitate, nello stato di previsione del </a:t>
            </a:r>
            <a:r>
              <a:rPr lang="it-IT" b="1" dirty="0"/>
              <a:t>Ministero dell’interno è istituito un fondo con una dotazione finanziaria pari a 5 milioni di euro per ciascuno degli anni dal 2022 al 2024</a:t>
            </a:r>
            <a:r>
              <a:rPr lang="it-IT" dirty="0"/>
              <a:t>. </a:t>
            </a:r>
          </a:p>
          <a:p>
            <a:endParaRPr lang="it-IT" dirty="0"/>
          </a:p>
        </p:txBody>
      </p:sp>
    </p:spTree>
    <p:extLst>
      <p:ext uri="{BB962C8B-B14F-4D97-AF65-F5344CB8AC3E}">
        <p14:creationId xmlns:p14="http://schemas.microsoft.com/office/powerpoint/2010/main" val="3765273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822" y="293511"/>
            <a:ext cx="10541000" cy="1072446"/>
          </a:xfrm>
        </p:spPr>
        <p:txBody>
          <a:bodyPr>
            <a:noAutofit/>
          </a:bodyPr>
          <a:lstStyle/>
          <a:p>
            <a:pPr algn="ctr"/>
            <a:br>
              <a:rPr lang="it-IT" sz="2800" dirty="0"/>
            </a:br>
            <a:br>
              <a:rPr lang="it-IT" sz="2800" dirty="0"/>
            </a:br>
            <a:br>
              <a:rPr lang="it-IT" sz="2800" dirty="0"/>
            </a:br>
            <a:br>
              <a:rPr lang="it-IT" sz="2800" dirty="0"/>
            </a:br>
            <a:r>
              <a:rPr lang="it-IT" sz="2800" b="1" dirty="0">
                <a:solidFill>
                  <a:srgbClr val="FF0000"/>
                </a:solidFill>
              </a:rPr>
              <a:t>LEGGE REGIONALE 28 marzo 2019, n. 14 </a:t>
            </a:r>
            <a:br>
              <a:rPr lang="it-IT" sz="2800" dirty="0">
                <a:solidFill>
                  <a:srgbClr val="FF0000"/>
                </a:solidFill>
              </a:rPr>
            </a:br>
            <a:br>
              <a:rPr lang="it-IT" sz="2800" dirty="0">
                <a:solidFill>
                  <a:srgbClr val="FF0000"/>
                </a:solidFill>
              </a:rPr>
            </a:br>
            <a:br>
              <a:rPr lang="it-IT" sz="2800" b="1" dirty="0">
                <a:solidFill>
                  <a:srgbClr val="FF0000"/>
                </a:solidFill>
              </a:rPr>
            </a:br>
            <a:br>
              <a:rPr lang="it-IT"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294488"/>
          </a:xfrm>
        </p:spPr>
        <p:txBody>
          <a:bodyPr>
            <a:normAutofit fontScale="77500" lnSpcReduction="20000"/>
          </a:bodyPr>
          <a:lstStyle/>
          <a:p>
            <a:pPr marL="0" indent="0" algn="just">
              <a:buNone/>
            </a:pPr>
            <a:r>
              <a:rPr lang="it-IT" sz="3100" b="1" dirty="0"/>
              <a:t>Testo unico in materia di legalità, regolarità amministrativa e sicurezza</a:t>
            </a:r>
          </a:p>
          <a:p>
            <a:pPr marL="0" indent="0" algn="just">
              <a:buNone/>
            </a:pPr>
            <a:r>
              <a:rPr lang="it-IT" sz="3100" b="1" dirty="0"/>
              <a:t>Art. 1 Principi</a:t>
            </a:r>
          </a:p>
          <a:p>
            <a:pPr marL="0" indent="0" algn="just">
              <a:buNone/>
            </a:pPr>
            <a:r>
              <a:rPr lang="it-IT" sz="2600" dirty="0"/>
              <a:t>La Regione Puglia, in armonia con i principi costituzionali, nel rispetto delle competenze dello Stato e in conformità con l’ordinamento comunitario, concorre allo sviluppo dell’ordinata e civile convivenza della comunità regionale pugliese e alla crescita della coscienza democratica attraverso un sistema integrato di interventi volti alla diffusione dell’educazione alla responsabilità sociale e della cultura della legalità.</a:t>
            </a:r>
          </a:p>
          <a:p>
            <a:pPr marL="0" indent="0" algn="just">
              <a:buNone/>
            </a:pPr>
            <a:r>
              <a:rPr lang="it-IT" sz="2600" dirty="0"/>
              <a:t>La Regione Puglia condanna ogni forma di criminalità, promuove e sostiene ogni intervento necessario per contrastare qualsiasi fenomeno di infiltrazione del crimine organizzato nel tessuto sociale ed economico regionale e rimuoverne le cause. Art. 3 bis Programmazione annuale</a:t>
            </a:r>
          </a:p>
          <a:p>
            <a:pPr marL="0" indent="0" algn="just">
              <a:buNone/>
            </a:pPr>
            <a:endParaRPr lang="it-IT" sz="2600" dirty="0"/>
          </a:p>
          <a:p>
            <a:pPr marL="0" indent="0">
              <a:buNone/>
            </a:pPr>
            <a:r>
              <a:rPr lang="it-IT" sz="3100" b="1" dirty="0"/>
              <a:t>Art. 2 Finalità</a:t>
            </a:r>
          </a:p>
          <a:p>
            <a:pPr marL="0" indent="0">
              <a:buNone/>
            </a:pPr>
            <a:r>
              <a:rPr lang="it-IT" sz="2600" dirty="0"/>
              <a:t>La Regione, con la presente legge, disciplina l’insieme delle azioni volte alla prevenzione e al contrasto non repressivo alla criminalità organizzata, a innalzare e sostenere l’educazione alla responsabilità sociale e la cultura della legalità, a elevare i livelli di sensibilizzazione della società civile e delle istituzioni pubbliche nonché ad assicurare il sostegno alle vittime innocenti della criminalità mafiosa e corruttiva.</a:t>
            </a:r>
          </a:p>
          <a:p>
            <a:pPr marL="0" indent="0">
              <a:buNone/>
            </a:pPr>
            <a:r>
              <a:rPr lang="it-IT" sz="2600" dirty="0"/>
              <a:t>La Regione, attraverso gli interventi di cui alla presente legge, contribuisce, inoltre, a rimuovere gli ostacoli di ordine economico, sociale e culturale che si frappongono al pieno rispetto dei valori della legalità da parte della comunità amministrata.</a:t>
            </a:r>
          </a:p>
          <a:p>
            <a:pPr marL="0" indent="0">
              <a:buNone/>
            </a:pPr>
            <a:endParaRPr lang="it-IT" sz="2600" dirty="0"/>
          </a:p>
          <a:p>
            <a:pPr marL="0" indent="0" algn="just">
              <a:buNone/>
            </a:pPr>
            <a:endParaRPr lang="it-IT" sz="2000" dirty="0"/>
          </a:p>
        </p:txBody>
      </p:sp>
    </p:spTree>
    <p:extLst>
      <p:ext uri="{BB962C8B-B14F-4D97-AF65-F5344CB8AC3E}">
        <p14:creationId xmlns:p14="http://schemas.microsoft.com/office/powerpoint/2010/main" val="3945435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822" y="293511"/>
            <a:ext cx="10541000" cy="1072446"/>
          </a:xfrm>
        </p:spPr>
        <p:txBody>
          <a:bodyPr>
            <a:noAutofit/>
          </a:bodyPr>
          <a:lstStyle/>
          <a:p>
            <a:pPr algn="ctr"/>
            <a:br>
              <a:rPr lang="it-IT" sz="2800" dirty="0"/>
            </a:br>
            <a:br>
              <a:rPr lang="it-IT" sz="2800" dirty="0"/>
            </a:br>
            <a:br>
              <a:rPr lang="it-IT" sz="2800" dirty="0"/>
            </a:br>
            <a:r>
              <a:rPr lang="it-IT" sz="2800" b="1" dirty="0">
                <a:solidFill>
                  <a:srgbClr val="FF0000"/>
                </a:solidFill>
              </a:rPr>
              <a:t>LEGGE REGIONALE 28 marzo 2019, n. 14 </a:t>
            </a:r>
            <a:br>
              <a:rPr lang="it-IT" sz="2800" b="1" dirty="0">
                <a:solidFill>
                  <a:srgbClr val="FF0000"/>
                </a:solidFill>
              </a:rPr>
            </a:br>
            <a:br>
              <a:rPr lang="it-IT" sz="2800" b="1" dirty="0">
                <a:solidFill>
                  <a:srgbClr val="FF0000"/>
                </a:solidFill>
              </a:rPr>
            </a:b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000976"/>
          </a:xfrm>
        </p:spPr>
        <p:txBody>
          <a:bodyPr>
            <a:normAutofit fontScale="32500" lnSpcReduction="20000"/>
          </a:bodyPr>
          <a:lstStyle/>
          <a:p>
            <a:pPr marL="0" indent="0">
              <a:buNone/>
            </a:pPr>
            <a:r>
              <a:rPr lang="it-IT" sz="7400" b="1" dirty="0"/>
              <a:t>Art. 6 Fondazione antimafia sociale – Stefano </a:t>
            </a:r>
            <a:r>
              <a:rPr lang="it-IT" sz="7400" b="1" dirty="0" err="1"/>
              <a:t>Fumarulo</a:t>
            </a:r>
            <a:endParaRPr lang="it-IT" sz="7400" b="1" dirty="0"/>
          </a:p>
          <a:p>
            <a:pPr marL="0" indent="0">
              <a:buNone/>
            </a:pPr>
            <a:r>
              <a:rPr lang="it-IT" sz="6000" dirty="0"/>
              <a:t>La Regione, per promuovere e coordinare le iniziative di cui alla presente legge, promuove la costituzione della “Fondazione antimafia sociale - Stefano </a:t>
            </a:r>
            <a:r>
              <a:rPr lang="it-IT" sz="6000" dirty="0" err="1"/>
              <a:t>Fumarulo</a:t>
            </a:r>
            <a:r>
              <a:rPr lang="it-IT" sz="6000" dirty="0"/>
              <a:t>”, per il contrasto non repressivo alla criminalità organizzata e per contrastare i tentativi di infiltrazione mafiosa nel tessuto sociale ed economico.</a:t>
            </a:r>
          </a:p>
          <a:p>
            <a:pPr marL="0" indent="0">
              <a:buNone/>
            </a:pPr>
            <a:r>
              <a:rPr lang="it-IT" sz="6000" dirty="0"/>
              <a:t>La Fondazione antimafia sociale:</a:t>
            </a:r>
          </a:p>
          <a:p>
            <a:pPr marL="0" indent="0">
              <a:buNone/>
            </a:pPr>
            <a:r>
              <a:rPr lang="it-IT" sz="6000" dirty="0"/>
              <a:t>k) predispone, d’intesa con l’Agenzia dei beni confiscati, la banca dati dei beni confiscati alla criminalità organizzata esistenti sul territorio regionale, accessibile a tutti; nella banca dati devono essere individuati, attraverso la georeferenziazione, tutti i beni ed evidenziate, oltre alle generalità del soggetto destinatario della confisca, anche la natura, l’estensione, il valore, la destinazione d’uso dei singoli beni. In caso di concessione del bene a terzi, indipendentemente dalla finalità perseguita, nella banca dati devono essere inseriti anche i dati identificativi del terzo concessionario, la descrizione della tipologia dell’attività svolta sul bene, gli estremi dell’atto di concessione, la durata e la data di scadenza.</a:t>
            </a:r>
          </a:p>
          <a:p>
            <a:pPr marL="0" indent="0">
              <a:buNone/>
            </a:pPr>
            <a:r>
              <a:rPr lang="it-IT" sz="6000" dirty="0"/>
              <a:t>La Giunta Regionale emana gli atti amministrativi al fine di formalizzare e rendere operativa la istituzione della Fondazione, e disciplina le modalità organizzative e individua le strutture della Regione chiamate a collaborare all’esercizio delle funzioni attribuite alla Fondazione antimafia sociale.</a:t>
            </a:r>
          </a:p>
          <a:p>
            <a:pPr marL="0" indent="0">
              <a:buNone/>
            </a:pPr>
            <a:r>
              <a:rPr lang="it-IT" sz="6000" dirty="0"/>
              <a:t>La Fondazione antimafia sociale, nel rispetto della normativa vigente in materia di riservatezza, rende disponibili i dati e le informazioni relativi alla propria attività attraverso la loro pubblicazione su un portale dedicato.</a:t>
            </a:r>
          </a:p>
          <a:p>
            <a:pPr marL="0" indent="0" algn="just">
              <a:buNone/>
            </a:pPr>
            <a:endParaRPr lang="it-IT" sz="2600" dirty="0"/>
          </a:p>
        </p:txBody>
      </p:sp>
    </p:spTree>
    <p:extLst>
      <p:ext uri="{BB962C8B-B14F-4D97-AF65-F5344CB8AC3E}">
        <p14:creationId xmlns:p14="http://schemas.microsoft.com/office/powerpoint/2010/main" val="3485929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822" y="293511"/>
            <a:ext cx="10541000" cy="1072446"/>
          </a:xfrm>
        </p:spPr>
        <p:txBody>
          <a:bodyPr>
            <a:noAutofit/>
          </a:bodyPr>
          <a:lstStyle/>
          <a:p>
            <a:pPr algn="ctr"/>
            <a:br>
              <a:rPr lang="it-IT" sz="2800" dirty="0"/>
            </a:br>
            <a:r>
              <a:rPr lang="it-IT" sz="2800" b="1" dirty="0">
                <a:solidFill>
                  <a:srgbClr val="FF0000"/>
                </a:solidFill>
              </a:rPr>
              <a:t>LEGGE REGIONALE 28 marzo 2019, n. 14 </a:t>
            </a:r>
            <a:br>
              <a:rPr lang="it-IT" sz="2800"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066374"/>
          </a:xfrm>
        </p:spPr>
        <p:txBody>
          <a:bodyPr>
            <a:normAutofit fontScale="55000" lnSpcReduction="20000"/>
          </a:bodyPr>
          <a:lstStyle/>
          <a:p>
            <a:pPr marL="0" indent="0">
              <a:buNone/>
            </a:pPr>
            <a:r>
              <a:rPr lang="it-IT" sz="4400" b="1" dirty="0"/>
              <a:t>Art. 9 Interventi per la promozione di politiche locali per la legalità e il contrasto al crimine organizzato e mafioso</a:t>
            </a:r>
          </a:p>
          <a:p>
            <a:pPr marL="0" indent="0">
              <a:buNone/>
            </a:pPr>
            <a:r>
              <a:rPr lang="it-IT" sz="3800" dirty="0"/>
              <a:t>La Regione Puglia valorizza il ruolo degli enti locali nel perseguimento degli obiettivi della presente legge e adotta specifiche iniziative per valorizzare e diffondere le migliori politiche locali per la trasparenza, la legalità e il contrasto al crimine organizzato e mafioso.</a:t>
            </a:r>
          </a:p>
          <a:p>
            <a:pPr marL="0" indent="0">
              <a:buNone/>
            </a:pPr>
            <a:r>
              <a:rPr lang="it-IT" sz="3800" dirty="0"/>
              <a:t>La Regione istituisce, con apposito regolamento da emanare entro il termine di novanta giorni dalla data di entrata in vigore della presente legge, un rating di buone prassi degli enti locali in materia di Antimafia sociale, finalizzato a riconoscere e valorizzare le migliori iniziative attuate dagli enti locali per il perseguimento degli obiettivi della presente legge, con particolare riferimento a:</a:t>
            </a:r>
          </a:p>
          <a:p>
            <a:pPr marL="0" indent="0">
              <a:buNone/>
            </a:pPr>
            <a:r>
              <a:rPr lang="it-IT" sz="3800" dirty="0"/>
              <a:t>d) promozione della conoscenza e del riuso sociale dei beni confiscati alla criminalità organizzata.</a:t>
            </a:r>
          </a:p>
          <a:p>
            <a:pPr marL="0" indent="0">
              <a:buNone/>
            </a:pPr>
            <a:r>
              <a:rPr lang="it-IT" sz="3800" dirty="0"/>
              <a:t>La Regione Puglia promuove specifiche azioni formative rivolte ad amministratori, dirigenti e funzionari degli enti locali sui temi della prevenzione e del contrasto civile alle infiltrazioni della criminalità organizzata e mafiosa, del riuso sociale dei beni confiscati, della diffusione della cultura della legalità e della responsabilità. In particolare, la Regione Puglia promuove azioni formative rivolte agli agenti di polizia locale per diffondere e implementare competenze specialistiche di lettura e monitoraggio delle dinamiche presenti sul territorio, al fine di accrescere la capacità di prevenzione e contrasto dei fenomeni criminali, volte a diffondere la cultura dell’etica pubblica e a prevenire la corruzione e gli altri reati contro la pubblica amministrazione nell’ambito della programmazione dell’offerta formativa rivolta al personale.</a:t>
            </a:r>
          </a:p>
        </p:txBody>
      </p:sp>
    </p:spTree>
    <p:extLst>
      <p:ext uri="{BB962C8B-B14F-4D97-AF65-F5344CB8AC3E}">
        <p14:creationId xmlns:p14="http://schemas.microsoft.com/office/powerpoint/2010/main" val="1424271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1" y="293511"/>
            <a:ext cx="10721621" cy="1072446"/>
          </a:xfrm>
        </p:spPr>
        <p:txBody>
          <a:bodyPr>
            <a:noAutofit/>
          </a:bodyPr>
          <a:lstStyle/>
          <a:p>
            <a:pPr algn="ctr"/>
            <a:br>
              <a:rPr lang="it-IT" sz="2800" dirty="0"/>
            </a:br>
            <a:br>
              <a:rPr lang="it-IT" sz="2800" dirty="0"/>
            </a:br>
            <a:br>
              <a:rPr lang="it-IT" sz="2800" b="1" dirty="0"/>
            </a:br>
            <a:r>
              <a:rPr lang="it-IT" sz="2800" b="1" dirty="0">
                <a:solidFill>
                  <a:srgbClr val="FF0000"/>
                </a:solidFill>
              </a:rPr>
              <a:t>LEGGE REGIONALE 28 marzo 2019, n. 14 </a:t>
            </a:r>
            <a:br>
              <a:rPr lang="it-IT" sz="2800" b="1" dirty="0">
                <a:solidFill>
                  <a:srgbClr val="FF0000"/>
                </a:solidFill>
              </a:rPr>
            </a:br>
            <a:br>
              <a:rPr lang="it-IT" sz="2800" b="1" dirty="0">
                <a:solidFill>
                  <a:srgbClr val="FF0000"/>
                </a:solidFill>
              </a:rPr>
            </a:br>
            <a:br>
              <a:rPr lang="it-IT" sz="2800" b="1" dirty="0">
                <a:solidFill>
                  <a:srgbClr val="FF0000"/>
                </a:solidFill>
              </a:rPr>
            </a:b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6"/>
            <a:ext cx="11187288" cy="5294487"/>
          </a:xfrm>
        </p:spPr>
        <p:txBody>
          <a:bodyPr>
            <a:normAutofit fontScale="25000" lnSpcReduction="20000"/>
          </a:bodyPr>
          <a:lstStyle/>
          <a:p>
            <a:pPr marL="0" indent="0">
              <a:buNone/>
            </a:pPr>
            <a:r>
              <a:rPr lang="it-IT" sz="8000" b="1" dirty="0"/>
              <a:t>Art. 10 Interventi per la valorizzazione di beni immobili e aziende confiscati alla criminalità organizzata e mafiosa</a:t>
            </a:r>
          </a:p>
          <a:p>
            <a:pPr marL="0" indent="0">
              <a:buNone/>
            </a:pPr>
            <a:r>
              <a:rPr lang="it-IT" sz="7200" dirty="0"/>
              <a:t>La Regione Puglia promuove interventi per la valorizzazione e il riuso dei beni immobili e delle aziende confiscate alla criminalità organizzata e mafiosa allo scopo di trasformare i mezzi e i proventi dell’economia criminale in risorse per la coesione sociale della comunità, per la creazione di occupazione e per lo sviluppo sostenibile del territorio, attraverso:</a:t>
            </a:r>
          </a:p>
          <a:p>
            <a:pPr>
              <a:buFont typeface="Wingdings" pitchFamily="2" charset="2"/>
              <a:buChar char="v"/>
            </a:pPr>
            <a:r>
              <a:rPr lang="it-IT" sz="7200" dirty="0"/>
              <a:t>attività di assistenza tecnica agli enti locali assegnatari di tali beni e sostegno a progetti per il recupero e il riuso sociale dei beni e delle aziende confiscate;</a:t>
            </a:r>
          </a:p>
          <a:p>
            <a:pPr>
              <a:buFont typeface="Wingdings" pitchFamily="2" charset="2"/>
              <a:buChar char="v"/>
            </a:pPr>
            <a:r>
              <a:rPr lang="it-IT" sz="7200" dirty="0"/>
              <a:t>iniziative per la raccolta, la catalogazione e la diffusione delle informazioni relative ai beni confiscati immediatamente disponibili per progetti di riuso sociale;</a:t>
            </a:r>
          </a:p>
          <a:p>
            <a:pPr>
              <a:buFont typeface="Wingdings" pitchFamily="2" charset="2"/>
              <a:buChar char="v"/>
            </a:pPr>
            <a:r>
              <a:rPr lang="it-IT" sz="7200" dirty="0"/>
              <a:t>azioni di sensibilizzazione degli enti locali territoriali per incentivare il riuso sociale dei beni confiscati iscritti nel loro patrimonio anche attraverso la concessione a organizzazioni del terzo settore con bando di evidenza pubblica; promozione di interventi formativi sul tema del riuso sociale dei beni confiscati, destinati ad amministratori e dipendenti pubblici, operatori e aspiranti imprenditori sociali;</a:t>
            </a:r>
          </a:p>
          <a:p>
            <a:pPr>
              <a:buFont typeface="Wingdings" pitchFamily="2" charset="2"/>
              <a:buChar char="v"/>
            </a:pPr>
            <a:r>
              <a:rPr lang="it-IT" sz="7200" dirty="0"/>
              <a:t>promozione di eventi e iniziative per il coordinamento e la messa in rete di enti locali, associazioni, imprese sociali e altri attori protagonisti di esperienze di riuso sociale di beni confiscati;</a:t>
            </a:r>
          </a:p>
          <a:p>
            <a:pPr>
              <a:buFont typeface="Wingdings" pitchFamily="2" charset="2"/>
              <a:buChar char="v"/>
            </a:pPr>
            <a:r>
              <a:rPr lang="it-IT" sz="7200" dirty="0"/>
              <a:t>sostegno a progetti per il recupero, la </a:t>
            </a:r>
            <a:r>
              <a:rPr lang="it-IT" sz="7200" dirty="0" err="1"/>
              <a:t>rifunzionalizzazione</a:t>
            </a:r>
            <a:r>
              <a:rPr lang="it-IT" sz="7200" dirty="0"/>
              <a:t> e il riuso sociale dei beni confiscati capaci di generare occasioni di crescita economica e sociale in una prospettiva di auto sostenibilità nel tempo, anche attraverso specifiche </a:t>
            </a:r>
            <a:r>
              <a:rPr lang="it-IT" sz="7200" dirty="0" err="1"/>
              <a:t>premialità</a:t>
            </a:r>
            <a:r>
              <a:rPr lang="it-IT" sz="7200" dirty="0"/>
              <a:t> nei bandi e nelle iniziative regionali a supporto delle organizzazioni del terzo settore;</a:t>
            </a:r>
          </a:p>
          <a:p>
            <a:pPr>
              <a:buFont typeface="Wingdings" pitchFamily="2" charset="2"/>
              <a:buChar char="v"/>
            </a:pPr>
            <a:r>
              <a:rPr lang="it-IT" sz="7200" dirty="0"/>
              <a:t>erogazione di contributi per la rimozione di ostacoli che impediscano il riutilizzo a fini sociali dei beni confiscati;</a:t>
            </a:r>
          </a:p>
          <a:p>
            <a:pPr>
              <a:buFont typeface="Wingdings" pitchFamily="2" charset="2"/>
              <a:buChar char="v"/>
            </a:pPr>
            <a:r>
              <a:rPr lang="it-IT" sz="7200" dirty="0"/>
              <a:t>azioni di coinvolgimento della comunità locale, delle organizzazioni di categoria e degli attori sociali pubblici e privati in azioni di accompagnamento e tutoraggio dei progetti di riuso.</a:t>
            </a:r>
          </a:p>
          <a:p>
            <a:pPr marL="0" indent="0">
              <a:buNone/>
            </a:pPr>
            <a:endParaRPr lang="it-IT" sz="7200" dirty="0"/>
          </a:p>
          <a:p>
            <a:pPr marL="0" indent="0" algn="just">
              <a:buNone/>
            </a:pPr>
            <a:endParaRPr lang="it-IT" sz="2600" dirty="0"/>
          </a:p>
        </p:txBody>
      </p:sp>
    </p:spTree>
    <p:extLst>
      <p:ext uri="{BB962C8B-B14F-4D97-AF65-F5344CB8AC3E}">
        <p14:creationId xmlns:p14="http://schemas.microsoft.com/office/powerpoint/2010/main" val="4172804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1" y="293511"/>
            <a:ext cx="10541000" cy="1072446"/>
          </a:xfrm>
        </p:spPr>
        <p:txBody>
          <a:bodyPr>
            <a:noAutofit/>
          </a:bodyPr>
          <a:lstStyle/>
          <a:p>
            <a:pPr algn="ctr"/>
            <a:br>
              <a:rPr lang="it-IT" sz="2800" dirty="0"/>
            </a:br>
            <a:br>
              <a:rPr lang="it-IT" sz="2800" dirty="0"/>
            </a:br>
            <a:r>
              <a:rPr lang="it-IT" sz="2800" b="1" dirty="0">
                <a:solidFill>
                  <a:srgbClr val="FF0000"/>
                </a:solidFill>
              </a:rPr>
              <a:t>LEGGE REGIONALE 28 marzo 2019, n. 14 </a:t>
            </a:r>
            <a:br>
              <a:rPr lang="it-IT" sz="2800" b="1" dirty="0">
                <a:solidFill>
                  <a:srgbClr val="FF0000"/>
                </a:solidFill>
              </a:rPr>
            </a:b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066374"/>
          </a:xfrm>
        </p:spPr>
        <p:txBody>
          <a:bodyPr>
            <a:normAutofit fontScale="85000" lnSpcReduction="20000"/>
          </a:bodyPr>
          <a:lstStyle/>
          <a:p>
            <a:pPr marL="0" indent="0">
              <a:buNone/>
            </a:pPr>
            <a:r>
              <a:rPr lang="it-IT" sz="2400" dirty="0"/>
              <a:t>La Regione può riconoscere una </a:t>
            </a:r>
            <a:r>
              <a:rPr lang="it-IT" sz="2400" dirty="0" err="1"/>
              <a:t>premialità</a:t>
            </a:r>
            <a:r>
              <a:rPr lang="it-IT" sz="2400" dirty="0"/>
              <a:t> a quei progetti le cui attività prevedono il riutilizzo sociale dei beni immobili e il miglior riutilizzo delle aziende confiscate, in particolare di quelle agricole, confiscati alla criminalità organizzata e mafiosa. A tale scopo, nel rispetto della normativa vigente, la Regione promuove la stipula di intese e accordi di collaborazione con gli organi dello Stato, altri enti pubblici e privati, nonché associazioni e soggetti che gestiscono i beni confiscati, allo scopo di coordinare e promuovere il migliore utilizzo di beni e aziende confiscate alla criminalità.</a:t>
            </a:r>
          </a:p>
          <a:p>
            <a:pPr marL="0" indent="0">
              <a:buNone/>
            </a:pPr>
            <a:r>
              <a:rPr lang="it-IT" sz="2400" dirty="0"/>
              <a:t>La Regione adotta ogni utile iniziativa finalizzata alla promozione e valorizzazione dei prodotti alimentari provenienti dal riutilizzo di terreni e aziende agricole confiscati, anche nel contesto delle azioni di promozione del settore agroalimentare pugliese e nelle iniziative istituzionali e di rappresentanza di cui alla legge regionale 27 marzo 2018, n. 9 (Disposizioni in materia di agricoltura sociale).</a:t>
            </a:r>
          </a:p>
          <a:p>
            <a:pPr marL="0" indent="0">
              <a:buNone/>
            </a:pPr>
            <a:r>
              <a:rPr lang="it-IT" sz="2400" dirty="0"/>
              <a:t>Al fine di facilitare l’accesso al credito dei soggetti che svolgono attività di impresa sociale nei beni confiscati, è istituito un fondo regionale di garanzia per l’uso sociale dei beni confiscati alle organizzazioni criminali.</a:t>
            </a:r>
          </a:p>
          <a:p>
            <a:pPr marL="0" indent="0">
              <a:buNone/>
            </a:pPr>
            <a:r>
              <a:rPr lang="it-IT" sz="2400" dirty="0"/>
              <a:t>La Regione per agevolare la re-immissione nel mercato legale delle aziende confiscate, la loro continuità produttiva e la tutela occupazionale dei lavoratori, promuove accordi con l’Agenzia nazionale dei beni sequestrati e confiscati, le organizzazioni sindacali confederali e dei lavoratori dipendenti maggiormente rappresentative a livello nazionale, la Procura nazionale antimafia, per l’individuazione delle aziende idonee all’accesso alle agevolazioni finanziarie previste nell’ambito dei programmi regionali per l’autoimprenditorialità delle categorie svantaggiate.</a:t>
            </a:r>
          </a:p>
          <a:p>
            <a:pPr marL="0" indent="0" algn="just">
              <a:buNone/>
            </a:pPr>
            <a:endParaRPr lang="it-IT" sz="2400" dirty="0"/>
          </a:p>
          <a:p>
            <a:pPr marL="0" indent="0" algn="just">
              <a:buNone/>
            </a:pPr>
            <a:endParaRPr lang="it-IT" sz="2400" dirty="0"/>
          </a:p>
          <a:p>
            <a:pPr marL="0" indent="0" algn="just">
              <a:buNone/>
            </a:pPr>
            <a:endParaRPr lang="it-IT" sz="2600" dirty="0"/>
          </a:p>
        </p:txBody>
      </p:sp>
    </p:spTree>
    <p:extLst>
      <p:ext uri="{BB962C8B-B14F-4D97-AF65-F5344CB8AC3E}">
        <p14:creationId xmlns:p14="http://schemas.microsoft.com/office/powerpoint/2010/main" val="46458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1" y="293511"/>
            <a:ext cx="10541000" cy="1072446"/>
          </a:xfrm>
        </p:spPr>
        <p:txBody>
          <a:bodyPr>
            <a:noAutofit/>
          </a:bodyPr>
          <a:lstStyle/>
          <a:p>
            <a:pPr algn="ctr"/>
            <a:br>
              <a:rPr lang="it-IT" sz="2800" dirty="0"/>
            </a:br>
            <a:br>
              <a:rPr lang="it-IT" sz="2800" dirty="0"/>
            </a:br>
            <a:r>
              <a:rPr lang="it-IT" sz="2800" b="1" dirty="0">
                <a:solidFill>
                  <a:srgbClr val="FF0000"/>
                </a:solidFill>
              </a:rPr>
              <a:t>LEGGE REGIONALE 28 marzo 2019, n. 14 </a:t>
            </a:r>
            <a:br>
              <a:rPr lang="it-IT" sz="2800" dirty="0">
                <a:solidFill>
                  <a:srgbClr val="FF0000"/>
                </a:solidFill>
              </a:rPr>
            </a:b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066374"/>
          </a:xfrm>
        </p:spPr>
        <p:txBody>
          <a:bodyPr>
            <a:normAutofit fontScale="92500" lnSpcReduction="20000"/>
          </a:bodyPr>
          <a:lstStyle/>
          <a:p>
            <a:pPr marL="0" indent="0">
              <a:buNone/>
            </a:pPr>
            <a:r>
              <a:rPr lang="it-IT" b="1" dirty="0"/>
              <a:t>Art. 20 Politiche di sostegno in materia abitativa e di edilizia residenziale</a:t>
            </a:r>
          </a:p>
          <a:p>
            <a:pPr marL="0" indent="0">
              <a:buNone/>
            </a:pPr>
            <a:r>
              <a:rPr lang="it-IT" sz="2400" dirty="0"/>
              <a:t>La Regione, titolare delle funzioni legislative in materia abitativa, di edilizia residenziale e sociale, impegna le proprie quattro Aziende per la casa e l’abitare a promuovere programmi e azioni per la legalità e la trasparenza, nell’ambito delle linee guida 2015 e 2017 ANAC e dei principi della presente legge con un atto di indirizzo, da adottare entro novanta giorni dalla data di entrata in vigore della presente legge e da attuare nei successivi centottanta giorni.</a:t>
            </a:r>
          </a:p>
          <a:p>
            <a:pPr marL="0" indent="0">
              <a:buNone/>
            </a:pPr>
            <a:r>
              <a:rPr lang="it-IT" sz="2400" dirty="0"/>
              <a:t>La Regione e i comuni affidano alle Aziende per la casa e per l’abitare le funzioni di classificazione, ripristino, assegnazione e manutenzione ordinaria e straordinaria del patrimonio immobiliare utilizzabile o </a:t>
            </a:r>
            <a:r>
              <a:rPr lang="it-IT" sz="2400" dirty="0" err="1"/>
              <a:t>riconvertibile</a:t>
            </a:r>
            <a:r>
              <a:rPr lang="it-IT" sz="2400" dirty="0"/>
              <a:t> a uso abitativo nell’ambito di beni immobili sequestrati o confiscati ai sensi del vigente codice antimafia.</a:t>
            </a:r>
          </a:p>
          <a:p>
            <a:pPr marL="0" indent="0">
              <a:buNone/>
            </a:pPr>
            <a:r>
              <a:rPr lang="it-IT" sz="2400" dirty="0"/>
              <a:t>Per le finalità e l’attuazione di quanto previsto al comma 2 la Regione Puglia promuove la stipula di un protocollo d’intesa con l’Agenzia nazionale per l’amministrazione e la destinazione dei beni sequestrati e confiscati alla criminalità.</a:t>
            </a:r>
          </a:p>
          <a:p>
            <a:pPr marL="0" indent="0">
              <a:buNone/>
            </a:pPr>
            <a:r>
              <a:rPr lang="it-IT" sz="2400" dirty="0"/>
              <a:t>La Regione Puglia riconosce ai soggetti di cui all’articolo 11, comma 2, secondo l’ordine ivi indicato, specifici titoli di preferenza, a parità di requisiti, di accesso all’edilizia residenziale pubblica nei bandi regionali ovvero nei bandi di altri enti e soggetti pubblici basati su fondi regionali che assegnano alloggi di edilizia residenziale o che attribuiscono contributi o vantaggi di qualsiasi tipo quali misure di sostegno alle politiche abitative.</a:t>
            </a:r>
          </a:p>
          <a:p>
            <a:pPr marL="0" indent="0">
              <a:buNone/>
            </a:pPr>
            <a:endParaRPr lang="it-IT" sz="2400" dirty="0"/>
          </a:p>
          <a:p>
            <a:pPr marL="0" indent="0" algn="just">
              <a:buNone/>
            </a:pPr>
            <a:endParaRPr lang="it-IT" sz="2400" dirty="0"/>
          </a:p>
          <a:p>
            <a:pPr marL="0" indent="0" algn="just">
              <a:buNone/>
            </a:pPr>
            <a:endParaRPr lang="it-IT" sz="2600" dirty="0"/>
          </a:p>
        </p:txBody>
      </p:sp>
    </p:spTree>
    <p:extLst>
      <p:ext uri="{BB962C8B-B14F-4D97-AF65-F5344CB8AC3E}">
        <p14:creationId xmlns:p14="http://schemas.microsoft.com/office/powerpoint/2010/main" val="930340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80EDD5-70B4-5D4E-86D4-EF7CA95B3663}"/>
              </a:ext>
            </a:extLst>
          </p:cNvPr>
          <p:cNvSpPr>
            <a:spLocks noGrp="1"/>
          </p:cNvSpPr>
          <p:nvPr>
            <p:ph type="title"/>
          </p:nvPr>
        </p:nvSpPr>
        <p:spPr>
          <a:xfrm>
            <a:off x="217714" y="412627"/>
            <a:ext cx="11685320" cy="964911"/>
          </a:xfrm>
        </p:spPr>
        <p:txBody>
          <a:bodyPr>
            <a:normAutofit/>
          </a:bodyPr>
          <a:lstStyle/>
          <a:p>
            <a:r>
              <a:rPr lang="it-IT" sz="2800" b="1" dirty="0">
                <a:solidFill>
                  <a:srgbClr val="FF0000"/>
                </a:solidFill>
              </a:rPr>
              <a:t>Risorse finanziarie delle politiche di coesione per il periodo di programmazione 2021-2027</a:t>
            </a:r>
          </a:p>
        </p:txBody>
      </p:sp>
      <p:pic>
        <p:nvPicPr>
          <p:cNvPr id="5" name="Segnaposto contenuto 4">
            <a:extLst>
              <a:ext uri="{FF2B5EF4-FFF2-40B4-BE49-F238E27FC236}">
                <a16:creationId xmlns:a16="http://schemas.microsoft.com/office/drawing/2014/main" id="{2FBDB3E1-DF2D-CC41-B28C-BC1E7A0BE946}"/>
              </a:ext>
            </a:extLst>
          </p:cNvPr>
          <p:cNvPicPr>
            <a:picLocks noGrp="1" noChangeAspect="1"/>
          </p:cNvPicPr>
          <p:nvPr>
            <p:ph idx="1"/>
          </p:nvPr>
        </p:nvPicPr>
        <p:blipFill>
          <a:blip r:embed="rId2"/>
          <a:stretch>
            <a:fillRect/>
          </a:stretch>
        </p:blipFill>
        <p:spPr>
          <a:xfrm>
            <a:off x="126242" y="1548581"/>
            <a:ext cx="11878187" cy="4896792"/>
          </a:xfrm>
          <a:prstGeom prst="rect">
            <a:avLst/>
          </a:prstGeom>
        </p:spPr>
      </p:pic>
    </p:spTree>
    <p:extLst>
      <p:ext uri="{BB962C8B-B14F-4D97-AF65-F5344CB8AC3E}">
        <p14:creationId xmlns:p14="http://schemas.microsoft.com/office/powerpoint/2010/main" val="3962691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068779"/>
            <a:ext cx="11734800" cy="5495710"/>
          </a:xfrm>
        </p:spPr>
        <p:txBody>
          <a:bodyPr>
            <a:normAutofit fontScale="25000" lnSpcReduction="20000"/>
          </a:bodyPr>
          <a:lstStyle/>
          <a:p>
            <a:pPr marL="0" indent="0">
              <a:buNone/>
            </a:pPr>
            <a:r>
              <a:rPr lang="it-IT" sz="8000" b="1" dirty="0"/>
              <a:t>Modelli e format</a:t>
            </a:r>
            <a:endParaRPr lang="it-IT" sz="8000" dirty="0"/>
          </a:p>
          <a:p>
            <a:pPr marL="0" indent="0">
              <a:buNone/>
            </a:pPr>
            <a:r>
              <a:rPr lang="it-IT" sz="8000" dirty="0"/>
              <a:t>Nella sezione sono proposti alcuni Modelli e Format, di immediato utilizzo, in grado di guidare le amministrazioni nella elaborazione di  Bandi (</a:t>
            </a:r>
            <a:r>
              <a:rPr lang="it-IT" sz="8000" b="1" i="1" dirty="0" err="1">
                <a:solidFill>
                  <a:srgbClr val="0070C0"/>
                </a:solidFill>
              </a:rPr>
              <a:t>https</a:t>
            </a:r>
            <a:r>
              <a:rPr lang="it-IT" sz="8000" b="1" i="1" dirty="0">
                <a:solidFill>
                  <a:srgbClr val="0070C0"/>
                </a:solidFill>
              </a:rPr>
              <a:t>://</a:t>
            </a:r>
            <a:r>
              <a:rPr lang="it-IT" sz="8000" b="1" i="1" dirty="0" err="1">
                <a:solidFill>
                  <a:srgbClr val="0070C0"/>
                </a:solidFill>
              </a:rPr>
              <a:t>benisequestraticonfiscati.it</a:t>
            </a:r>
            <a:r>
              <a:rPr lang="it-IT" sz="8000" b="1" i="1" dirty="0">
                <a:solidFill>
                  <a:srgbClr val="0070C0"/>
                </a:solidFill>
              </a:rPr>
              <a:t>/servizi/</a:t>
            </a:r>
            <a:r>
              <a:rPr lang="it-IT" sz="8000" b="1" i="1" dirty="0" err="1">
                <a:solidFill>
                  <a:srgbClr val="0070C0"/>
                </a:solidFill>
              </a:rPr>
              <a:t>lagenzia</a:t>
            </a:r>
            <a:r>
              <a:rPr lang="it-IT" sz="8000" b="1" i="1" dirty="0">
                <a:solidFill>
                  <a:srgbClr val="0070C0"/>
                </a:solidFill>
              </a:rPr>
              <a:t>-supporta-i-comuni/modelli-e-format/bando-tipo/</a:t>
            </a:r>
            <a:r>
              <a:rPr lang="it-IT" sz="8000" dirty="0"/>
              <a:t>), negli adempimenti in materia di trasparenza e pubblicazione dei dati sui beni confiscati trasferiti al patrimonio del Comune </a:t>
            </a:r>
          </a:p>
          <a:p>
            <a:pPr marL="0" indent="0">
              <a:buNone/>
              <a:tabLst>
                <a:tab pos="6708775" algn="l"/>
              </a:tabLst>
            </a:pPr>
            <a:r>
              <a:rPr lang="it-IT" sz="8000" dirty="0"/>
              <a:t>Sono inclusi </a:t>
            </a:r>
            <a:r>
              <a:rPr lang="it-IT" sz="8000" b="1" dirty="0"/>
              <a:t>Format per l’ottenimento delle credenziali per l’accesso alla piattaforma Open Regio</a:t>
            </a:r>
            <a:r>
              <a:rPr lang="it-IT" sz="8000" dirty="0"/>
              <a:t>, </a:t>
            </a:r>
            <a:r>
              <a:rPr lang="it-IT" sz="8000" dirty="0" err="1">
                <a:solidFill>
                  <a:srgbClr val="FF0000"/>
                </a:solidFill>
              </a:rPr>
              <a:t>tool</a:t>
            </a:r>
            <a:r>
              <a:rPr lang="it-IT" sz="8000" dirty="0"/>
              <a:t> </a:t>
            </a:r>
            <a:r>
              <a:rPr lang="it-IT" sz="8000" dirty="0">
                <a:solidFill>
                  <a:srgbClr val="FF0000"/>
                </a:solidFill>
              </a:rPr>
              <a:t>specifici interattivi per la valutazione dello stato del Bene e della sua potenziale </a:t>
            </a:r>
            <a:r>
              <a:rPr lang="it-IT" sz="8000" dirty="0" err="1">
                <a:solidFill>
                  <a:srgbClr val="FF0000"/>
                </a:solidFill>
              </a:rPr>
              <a:t>destinabilità</a:t>
            </a:r>
            <a:r>
              <a:rPr lang="it-IT" sz="8000" b="1" dirty="0">
                <a:solidFill>
                  <a:srgbClr val="FF0000"/>
                </a:solidFill>
              </a:rPr>
              <a:t>: </a:t>
            </a:r>
            <a:r>
              <a:rPr lang="it-IT" sz="8000" b="0" u="none" strike="noStrike" dirty="0">
                <a:solidFill>
                  <a:srgbClr val="19191A"/>
                </a:solidFill>
                <a:effectLst/>
              </a:rPr>
              <a:t>scheda sintetica che consente di censire tutte le principali caratteristiche del bene, sia in termini dell’individuazione sotto il profilo catastale e tecnico-urbanistico sia per quanto attiene alla valutazione delle possibili progettualità collegate alle ipotesi di riuso. L</a:t>
            </a:r>
            <a:r>
              <a:rPr lang="it-IT" sz="8000" dirty="0">
                <a:solidFill>
                  <a:srgbClr val="19191A"/>
                </a:solidFill>
              </a:rPr>
              <a:t>a scheda include </a:t>
            </a:r>
            <a:r>
              <a:rPr lang="it-IT" sz="8000" b="0" u="none" strike="noStrike" dirty="0">
                <a:solidFill>
                  <a:srgbClr val="19191A"/>
                </a:solidFill>
                <a:effectLst/>
              </a:rPr>
              <a:t>foglio di calcolo già predisposto per una quantificazione di massima dei costi di intervento/manutenzione da sostenere per il reimpiego del bene: </a:t>
            </a:r>
            <a:r>
              <a:rPr lang="it-IT" sz="8000" b="1" i="1" u="none" strike="noStrike" dirty="0" err="1">
                <a:solidFill>
                  <a:srgbClr val="0070C0"/>
                </a:solidFill>
                <a:effectLst/>
              </a:rPr>
              <a:t>https</a:t>
            </a:r>
            <a:r>
              <a:rPr lang="it-IT" sz="8000" b="1" i="1" u="none" strike="noStrike" dirty="0">
                <a:solidFill>
                  <a:srgbClr val="0070C0"/>
                </a:solidFill>
                <a:effectLst/>
              </a:rPr>
              <a:t>://</a:t>
            </a:r>
            <a:r>
              <a:rPr lang="it-IT" sz="8000" b="1" i="1" u="none" strike="noStrike" dirty="0" err="1">
                <a:solidFill>
                  <a:srgbClr val="0070C0"/>
                </a:solidFill>
                <a:effectLst/>
              </a:rPr>
              <a:t>benisequestraticonfiscati.it</a:t>
            </a:r>
            <a:r>
              <a:rPr lang="it-IT" sz="8000" b="1" i="1" u="none" strike="noStrike" dirty="0">
                <a:solidFill>
                  <a:srgbClr val="0070C0"/>
                </a:solidFill>
                <a:effectLst/>
              </a:rPr>
              <a:t>/servizi/</a:t>
            </a:r>
            <a:r>
              <a:rPr lang="it-IT" sz="8000" b="1" i="1" u="none" strike="noStrike" dirty="0" err="1">
                <a:solidFill>
                  <a:srgbClr val="0070C0"/>
                </a:solidFill>
                <a:effectLst/>
              </a:rPr>
              <a:t>lagenzia</a:t>
            </a:r>
            <a:r>
              <a:rPr lang="it-IT" sz="8000" b="1" i="1" u="none" strike="noStrike" dirty="0">
                <a:solidFill>
                  <a:srgbClr val="0070C0"/>
                </a:solidFill>
                <a:effectLst/>
              </a:rPr>
              <a:t>-supporta-i-comuni/modelli-e-format/elaborazione-costi-di-riuso-immobile/</a:t>
            </a:r>
            <a:endParaRPr lang="it-IT" sz="8000" b="1" dirty="0">
              <a:solidFill>
                <a:srgbClr val="0070C0"/>
              </a:solidFill>
            </a:endParaRPr>
          </a:p>
          <a:p>
            <a:pPr marL="0" indent="0">
              <a:buNone/>
            </a:pPr>
            <a:r>
              <a:rPr lang="it-IT" sz="8000" dirty="0"/>
              <a:t>I modelli e i format proposti costituiscono un riferimento non vincolante, dal quale le Amministrazioni possono ovviamente discostarsi, anche tenuto conto della propria organizzazione e delle specifiche peculiarità dei diversi territori.</a:t>
            </a:r>
            <a:endParaRPr lang="it-IT" sz="8000" b="1" dirty="0"/>
          </a:p>
          <a:p>
            <a:pPr marL="0" indent="0">
              <a:buNone/>
            </a:pPr>
            <a:r>
              <a:rPr lang="it-IT" sz="8000" b="1" dirty="0"/>
              <a:t>Accreditamento</a:t>
            </a:r>
          </a:p>
          <a:p>
            <a:pPr marL="0" indent="0">
              <a:buNone/>
            </a:pPr>
            <a:r>
              <a:rPr lang="it-IT" sz="8000" dirty="0"/>
              <a:t>Nella sezione del sito istituzionale denominata “OPEN RE.G.I.O., sarà possibile consultare una serie di dati e reportistica disponibili nella sottosezione “</a:t>
            </a:r>
            <a:r>
              <a:rPr lang="it-IT" sz="8000" dirty="0" err="1"/>
              <a:t>Infoweb</a:t>
            </a:r>
            <a:r>
              <a:rPr lang="it-IT" sz="8000" dirty="0"/>
              <a:t> beni confiscati”</a:t>
            </a:r>
            <a:br>
              <a:rPr lang="it-IT" sz="5400" dirty="0"/>
            </a:br>
            <a:r>
              <a:rPr lang="it-IT" sz="5600" b="1" dirty="0"/>
              <a:t>al seguente link:</a:t>
            </a:r>
            <a:r>
              <a:rPr lang="it-IT" sz="5600" dirty="0"/>
              <a:t> </a:t>
            </a:r>
            <a:r>
              <a:rPr lang="it-IT" sz="5600" b="1" dirty="0">
                <a:hlinkClick r:id="rId2"/>
              </a:rPr>
              <a:t>https://openregio.anbsc.it/statistiche</a:t>
            </a:r>
            <a:r>
              <a:rPr lang="it-IT" sz="5600" b="1" dirty="0"/>
              <a:t>.</a:t>
            </a:r>
            <a:br>
              <a:rPr lang="it-IT" sz="5600" b="1" dirty="0"/>
            </a:br>
            <a:r>
              <a:rPr lang="it-IT" sz="5600" dirty="0"/>
              <a:t>Inoltre, i Comuni, accedendo alla sottosezione “Area Enti e P.A.” di cui</a:t>
            </a:r>
            <a:br>
              <a:rPr lang="it-IT" sz="5600" dirty="0"/>
            </a:br>
            <a:r>
              <a:rPr lang="it-IT" sz="5600" b="1" dirty="0"/>
              <a:t>al seguente link:</a:t>
            </a:r>
            <a:r>
              <a:rPr lang="it-IT" sz="5600" dirty="0"/>
              <a:t> </a:t>
            </a:r>
            <a:r>
              <a:rPr lang="it-IT" sz="5600" b="1" dirty="0">
                <a:hlinkClick r:id="rId3"/>
              </a:rPr>
              <a:t>https://openregio.anbsc.it/users/area_enti</a:t>
            </a:r>
            <a:r>
              <a:rPr lang="it-IT" sz="5600" dirty="0"/>
              <a:t>, potranno accreditarsi alla piattaforma per poter visualizzare ulteriori e specifiche informazioni afferenti le procedure e i beni presenti sul territorio amministrato.</a:t>
            </a:r>
            <a:br>
              <a:rPr lang="it-IT" sz="5400" dirty="0"/>
            </a:br>
            <a:endParaRPr lang="it-IT" sz="2400" dirty="0"/>
          </a:p>
          <a:p>
            <a:pPr algn="just"/>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629794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068779"/>
            <a:ext cx="11667066" cy="5670687"/>
          </a:xfrm>
        </p:spPr>
        <p:txBody>
          <a:bodyPr>
            <a:normAutofit fontScale="25000" lnSpcReduction="20000"/>
          </a:bodyPr>
          <a:lstStyle/>
          <a:p>
            <a:pPr marL="0" indent="0">
              <a:buNone/>
            </a:pPr>
            <a:r>
              <a:rPr lang="it-IT" sz="9600" b="1" dirty="0"/>
              <a:t>Trasparenza</a:t>
            </a:r>
          </a:p>
          <a:p>
            <a:pPr marL="0" indent="0">
              <a:buNone/>
            </a:pPr>
            <a:r>
              <a:rPr lang="it-IT" sz="9600" dirty="0"/>
              <a:t>Il </a:t>
            </a:r>
            <a:r>
              <a:rPr lang="it-IT" sz="9600" dirty="0" err="1"/>
              <a:t>D.Lgs.</a:t>
            </a:r>
            <a:r>
              <a:rPr lang="it-IT" sz="9600" dirty="0"/>
              <a:t> n. 159/2011, istitutivo del Codice Antimafia, all’art. 48 dispone che i beni immobili confiscati alla criminalità organizzata sono trasferiti dall’ANBSC – per finalità istituzionali o sociali ovvero economiche, con vincolo di reimpiego dei proventi per finalità sociali – in via prioritaria, al patrimonio indisponibile del Comune ove l’immobile è sito, ovvero al patrimonio indisponibile della Provincia, della Città Metropolitana o della Regione.</a:t>
            </a:r>
          </a:p>
          <a:p>
            <a:pPr marL="0" indent="0">
              <a:buNone/>
            </a:pPr>
            <a:r>
              <a:rPr lang="it-IT" sz="9600" b="1" dirty="0"/>
              <a:t>Gli enti assegnatari dei beni sono tenut</a:t>
            </a:r>
            <a:r>
              <a:rPr lang="it-IT" sz="9600" dirty="0"/>
              <a:t>i, ai sensi dell’art. 48, comma 3, </a:t>
            </a:r>
            <a:r>
              <a:rPr lang="it-IT" sz="9600" dirty="0" err="1"/>
              <a:t>lett</a:t>
            </a:r>
            <a:r>
              <a:rPr lang="it-IT" sz="9600" dirty="0"/>
              <a:t>. c, </a:t>
            </a:r>
            <a:r>
              <a:rPr lang="it-IT" sz="9600" b="1" dirty="0"/>
              <a:t>a formare un apposito elenco dei beni confiscati ad essi trasferiti da rendere pubblico con adeguate forme e in modo permanente nel sito internet istituzionale dell’Ente</a:t>
            </a:r>
            <a:r>
              <a:rPr lang="it-IT" sz="9600" dirty="0"/>
              <a:t>. L’elenco deve contenere i dati concernenti la consistenza, la destinazione e l’utilizzazione dei beni nonché, in caso di assegnazione a terzi, i dati identificativi del concessionario e gli estremi, l’oggetto e la durata dell’atto di concessione.</a:t>
            </a:r>
          </a:p>
          <a:p>
            <a:pPr marL="0" indent="0">
              <a:buNone/>
            </a:pPr>
            <a:r>
              <a:rPr lang="it-IT" sz="9600" b="1" dirty="0"/>
              <a:t>La mancata pubblicazione comporta responsabilità dirigenziale ai sensi dell’articolo 46 del </a:t>
            </a:r>
            <a:r>
              <a:rPr lang="it-IT" sz="9600" b="1" dirty="0" err="1"/>
              <a:t>D.Lgs</a:t>
            </a:r>
            <a:r>
              <a:rPr lang="it-IT" sz="9600" b="1" dirty="0"/>
              <a:t> 14 marzo 2013, n. 33 </a:t>
            </a:r>
            <a:r>
              <a:rPr lang="it-IT" sz="9600" dirty="0"/>
              <a:t>“Riordino della disciplina riguardante il diritto di accesso civico e gli obblighi di pubblicità, trasparenza e diffusione di informazioni da parte delle pubbliche amministrazioni.” Nel richiamare i principi di pertinenza, completezza e non eccedenza per il trattamento dei dati da pubblicare e il bilanciamento dell’obbligo di pubblicazione con le ragioni di sicurezza eventualmente correlate alla tipologia di utilizzazione del bene (es. case rifugio), </a:t>
            </a:r>
            <a:r>
              <a:rPr lang="it-IT" sz="9600" b="1" dirty="0"/>
              <a:t>si mette a disposizione un modello/schema personalizzabile e utilizzabile per la formazione dei predetti elenchi</a:t>
            </a:r>
            <a:r>
              <a:rPr lang="it-IT" sz="9600" dirty="0"/>
              <a:t>. </a:t>
            </a:r>
            <a:r>
              <a:rPr lang="it-IT" sz="9600" dirty="0">
                <a:hlinkClick r:id="rId2"/>
              </a:rPr>
              <a:t>Modello_elenco_ex_art.48_co3_lett c_CAM</a:t>
            </a:r>
            <a:endParaRPr lang="it-IT" sz="9600" dirty="0"/>
          </a:p>
          <a:p>
            <a:pPr marL="0" indent="0">
              <a:buNone/>
            </a:pPr>
            <a:endParaRPr lang="it-IT" sz="9600" dirty="0"/>
          </a:p>
          <a:p>
            <a:pPr marL="0" indent="0">
              <a:buNone/>
            </a:pPr>
            <a:endParaRPr lang="it-IT" sz="9600" dirty="0"/>
          </a:p>
          <a:p>
            <a:pPr marL="0" indent="0">
              <a:buNone/>
            </a:pPr>
            <a:endParaRPr lang="it-IT" dirty="0"/>
          </a:p>
          <a:p>
            <a:pPr marL="0" indent="0">
              <a:buNone/>
            </a:pPr>
            <a:br>
              <a:rPr lang="it-IT" dirty="0"/>
            </a:br>
            <a:endParaRPr lang="it-IT"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426644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670687"/>
          </a:xfrm>
        </p:spPr>
        <p:txBody>
          <a:bodyPr>
            <a:normAutofit fontScale="47500" lnSpcReduction="20000"/>
          </a:bodyPr>
          <a:lstStyle/>
          <a:p>
            <a:pPr marL="0" indent="0">
              <a:buNone/>
            </a:pPr>
            <a:r>
              <a:rPr lang="it-IT" sz="4400" b="1" dirty="0"/>
              <a:t>Aspetti normativi e giurisprudenziali</a:t>
            </a:r>
          </a:p>
          <a:p>
            <a:pPr marL="0" indent="0">
              <a:buNone/>
            </a:pPr>
            <a:r>
              <a:rPr lang="it-IT" sz="4400" dirty="0"/>
              <a:t>La sezione include informazioni e riferimenti normativi di particolare interesse per gli Enti locali, nonché le leggi regionali per la valorizzazione e il riutilizzo dei beni confiscati alla </a:t>
            </a:r>
            <a:r>
              <a:rPr lang="it-IT" sz="4400" dirty="0" err="1"/>
              <a:t>criminalita</a:t>
            </a:r>
            <a:r>
              <a:rPr lang="it-IT" sz="4400" dirty="0"/>
              <a:t>̀ organizzata. Contiene altresì contributi tecnici suscettibili di guidare e semplificare l’operato dell’amministrazione su temi e problematiche di interesse in tema di riutilizzo di immobili confiscati</a:t>
            </a:r>
          </a:p>
          <a:p>
            <a:pPr marL="0" indent="0">
              <a:buNone/>
            </a:pPr>
            <a:r>
              <a:rPr lang="it-IT" sz="4400" b="1" dirty="0"/>
              <a:t>Risorse finanziarie regionali nazionali ed europee</a:t>
            </a:r>
          </a:p>
          <a:p>
            <a:pPr marL="0" indent="0">
              <a:buNone/>
            </a:pPr>
            <a:r>
              <a:rPr lang="it-IT" sz="4400" dirty="0"/>
              <a:t>La sezione include informazioni sui finanziamenti disponibili in ambito locale/regionale (bandi, avvisi), nazionale ed europeo </a:t>
            </a:r>
          </a:p>
          <a:p>
            <a:pPr marL="0" indent="0">
              <a:buNone/>
            </a:pPr>
            <a:r>
              <a:rPr lang="it-IT" sz="4400" b="1" dirty="0"/>
              <a:t>Strategia Nazionale per la Valorizzazione dei Beni Confiscati attraverso le Politiche di Coesione</a:t>
            </a:r>
          </a:p>
          <a:p>
            <a:pPr marL="0" indent="0">
              <a:buNone/>
            </a:pPr>
            <a:r>
              <a:rPr lang="it-IT" sz="4400" dirty="0"/>
              <a:t>L’Agenzia Nazionale per i Beni Sequestrati e Confiscati ha definito in collaborazione con il Dipartimento per le politiche di coesione della Presidenza del Consiglio dei Ministri una strategia nazionale per la valorizzazione dei beni e delle aziende confiscate alla </a:t>
            </a:r>
            <a:r>
              <a:rPr lang="it-IT" sz="4400" dirty="0" err="1"/>
              <a:t>criminalita</a:t>
            </a:r>
            <a:r>
              <a:rPr lang="it-IT" sz="4400" dirty="0"/>
              <a:t>̀ organizzata, approvata dal CIPE e dalla Conferenza permanente Stato – Regioni.  I soggetti titolari di programmi cofinanziati dai Fondi comunitari  in coerenza con la citata strategia, pianificano, di concerto con l’ANBSC specifiche azioni volte alla valorizzazione dei beni nell’ambito dei POR Regionali e PON Nazionali.</a:t>
            </a:r>
          </a:p>
          <a:p>
            <a:pPr marL="0" indent="0">
              <a:buNone/>
            </a:pPr>
            <a:r>
              <a:rPr lang="it-IT" sz="5100" dirty="0"/>
              <a:t>La sezione include documenti di riferimento per l’attuazione  della Strategia nazionale e i </a:t>
            </a:r>
            <a:r>
              <a:rPr lang="it-IT" sz="5100" b="1" dirty="0">
                <a:hlinkClick r:id="rId2"/>
              </a:rPr>
              <a:t>Piani strategici delle singole Regioni </a:t>
            </a:r>
            <a:endParaRPr lang="it-IT" sz="5100" dirty="0"/>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207236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495709"/>
          </a:xfrm>
        </p:spPr>
        <p:txBody>
          <a:bodyPr>
            <a:normAutofit fontScale="85000" lnSpcReduction="10000"/>
          </a:bodyPr>
          <a:lstStyle/>
          <a:p>
            <a:pPr marL="0" indent="0">
              <a:buNone/>
            </a:pPr>
            <a:r>
              <a:rPr lang="it-IT" b="1" dirty="0"/>
              <a:t>PNRR</a:t>
            </a:r>
          </a:p>
          <a:p>
            <a:pPr marL="0" indent="0">
              <a:buNone/>
            </a:pPr>
            <a:r>
              <a:rPr lang="it-IT" dirty="0"/>
              <a:t>Rassegna  dei Bandi e Avvisi  di interesse per  la </a:t>
            </a:r>
            <a:r>
              <a:rPr lang="it-IT" dirty="0" err="1"/>
              <a:t>ri</a:t>
            </a:r>
            <a:r>
              <a:rPr lang="it-IT" dirty="0"/>
              <a:t>-funzionalizzazione ed utilizzo dei beni confiscati e delle  Misure e Investimenti di interesse per gli Enti Locali</a:t>
            </a:r>
          </a:p>
          <a:p>
            <a:pPr marL="0" indent="0">
              <a:buNone/>
            </a:pPr>
            <a:endParaRPr lang="it-IT" dirty="0"/>
          </a:p>
          <a:p>
            <a:pPr marL="0" indent="0">
              <a:buNone/>
            </a:pPr>
            <a:r>
              <a:rPr lang="it-IT" b="1" dirty="0"/>
              <a:t>FAQ</a:t>
            </a:r>
          </a:p>
          <a:p>
            <a:pPr marL="0" indent="0">
              <a:buNone/>
            </a:pPr>
            <a:r>
              <a:rPr lang="it-IT" dirty="0"/>
              <a:t>I Comuni possono rivolgere quesiti e proporre approfondimenti relativi alle competenze dell’Agenzia sulle procedure di sequestro e confisca, nonché di destinazione e riuso dei beni, utilizzando il seguente indirizzo di posta elettronica: </a:t>
            </a:r>
            <a:r>
              <a:rPr lang="it-IT" dirty="0">
                <a:hlinkClick r:id="rId2"/>
              </a:rPr>
              <a:t>supportoaicomuni@anbsc.it</a:t>
            </a:r>
            <a:endParaRPr lang="it-IT" dirty="0"/>
          </a:p>
          <a:p>
            <a:pPr marL="0" indent="0">
              <a:buNone/>
            </a:pPr>
            <a:br>
              <a:rPr lang="it-IT" dirty="0"/>
            </a:br>
            <a:br>
              <a:rPr lang="it-IT" dirty="0"/>
            </a:br>
            <a:r>
              <a:rPr lang="it-IT" b="1" dirty="0"/>
              <a:t>Best </a:t>
            </a:r>
            <a:r>
              <a:rPr lang="it-IT" b="1" dirty="0" err="1"/>
              <a:t>practices</a:t>
            </a:r>
            <a:endParaRPr lang="it-IT" b="1" dirty="0"/>
          </a:p>
          <a:p>
            <a:pPr marL="0" indent="0">
              <a:buNone/>
            </a:pPr>
            <a:r>
              <a:rPr lang="it-IT" dirty="0"/>
              <a:t>Notizie e informazioni su buone pratiche di valorizzazione e gestione dei beni confiscati </a:t>
            </a:r>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1314037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467833" y="290698"/>
            <a:ext cx="10782300" cy="690386"/>
          </a:xfrm>
        </p:spPr>
        <p:txBody>
          <a:bodyPr>
            <a:normAutofit/>
          </a:bodyPr>
          <a:lstStyle/>
          <a:p>
            <a:r>
              <a:rPr lang="it-IT" sz="2800" b="1" dirty="0">
                <a:solidFill>
                  <a:srgbClr val="FF0000"/>
                </a:solidFill>
                <a:effectLst/>
                <a:ea typeface="Times New Roman" panose="02020603050405020304" pitchFamily="18" charset="0"/>
                <a:cs typeface="Times New Roman" panose="02020603050405020304" pitchFamily="18" charset="0"/>
              </a:rPr>
              <a:t>Programma </a:t>
            </a:r>
            <a:r>
              <a:rPr lang="it-IT" sz="2800" b="1" dirty="0">
                <a:solidFill>
                  <a:srgbClr val="FF0000"/>
                </a:solidFill>
                <a:effectLst/>
                <a:ea typeface="Times New Roman" panose="02020603050405020304" pitchFamily="18" charset="0"/>
              </a:rPr>
              <a:t>Nazionale Inclusione e lotta alla povertà 2021-2027</a:t>
            </a:r>
            <a:endParaRPr lang="it-IT" sz="2800" b="1" dirty="0">
              <a:solidFill>
                <a:srgbClr val="FF0000"/>
              </a:solidFill>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467833" y="1055512"/>
            <a:ext cx="11249246" cy="5511790"/>
          </a:xfrm>
        </p:spPr>
        <p:txBody>
          <a:bodyPr>
            <a:normAutofit fontScale="62500" lnSpcReduction="20000"/>
          </a:bodyPr>
          <a:lstStyle/>
          <a:p>
            <a:pPr marL="0" indent="0" algn="just">
              <a:buNone/>
            </a:pPr>
            <a:r>
              <a:rPr lang="it-IT" sz="2900" b="1" dirty="0">
                <a:solidFill>
                  <a:srgbClr val="1C2024"/>
                </a:solidFill>
                <a:effectLst/>
                <a:ea typeface="Times New Roman" panose="02020603050405020304" pitchFamily="18" charset="0"/>
              </a:rPr>
              <a:t>Il Programma Nazionale Inclusione e lotta alla povertà 2021-2027</a:t>
            </a:r>
            <a:r>
              <a:rPr lang="it-IT" sz="2900" dirty="0">
                <a:solidFill>
                  <a:srgbClr val="1C2024"/>
                </a:solidFill>
                <a:effectLst/>
                <a:ea typeface="Times New Roman" panose="02020603050405020304" pitchFamily="18" charset="0"/>
              </a:rPr>
              <a:t>, </a:t>
            </a:r>
            <a:r>
              <a:rPr lang="it-IT" sz="2900" i="1" dirty="0">
                <a:solidFill>
                  <a:srgbClr val="1C2024"/>
                </a:solidFill>
                <a:effectLst/>
                <a:ea typeface="Times New Roman" panose="02020603050405020304" pitchFamily="18" charset="0"/>
              </a:rPr>
              <a:t>a titolarità del Ministero del Lavoro e delle Politiche sociali</a:t>
            </a:r>
            <a:r>
              <a:rPr lang="it-IT" sz="2900" dirty="0">
                <a:solidFill>
                  <a:srgbClr val="1C2024"/>
                </a:solidFill>
                <a:effectLst/>
                <a:ea typeface="Times New Roman" panose="02020603050405020304" pitchFamily="18" charset="0"/>
              </a:rPr>
              <a:t>, prevede misure riguardanti gli </a:t>
            </a:r>
            <a:r>
              <a:rPr lang="it-IT" sz="2900" dirty="0">
                <a:effectLst/>
                <a:ea typeface="Times New Roman" panose="02020603050405020304" pitchFamily="18" charset="0"/>
              </a:rPr>
              <a:t>alloggi e servizi di assistenza sociale correlati. </a:t>
            </a:r>
          </a:p>
          <a:p>
            <a:pPr marL="0" indent="0">
              <a:buNone/>
            </a:pPr>
            <a:r>
              <a:rPr lang="it-IT" sz="2900" b="1" dirty="0">
                <a:effectLst/>
                <a:ea typeface="Calibri" panose="020F0502020204030204" pitchFamily="34" charset="0"/>
                <a:cs typeface="Calibri" panose="020F0502020204030204" pitchFamily="34" charset="0"/>
              </a:rPr>
              <a:t>Operazioni pianificate di importanza strategica : percorsi di adattamento degli spazi per favorire l’autonomia di persone con disabilità </a:t>
            </a:r>
            <a:endParaRPr lang="it-IT" sz="2900" dirty="0">
              <a:effectLst/>
              <a:ea typeface="Calibri" panose="020F0502020204030204" pitchFamily="34" charset="0"/>
              <a:cs typeface="Times New Roman" panose="02020603050405020304" pitchFamily="18" charset="0"/>
            </a:endParaRPr>
          </a:p>
          <a:p>
            <a:pPr marL="0" indent="0">
              <a:buNone/>
            </a:pPr>
            <a:r>
              <a:rPr lang="it-IT" sz="2900" b="1" dirty="0">
                <a:effectLst/>
                <a:ea typeface="Calibri" panose="020F0502020204030204" pitchFamily="34" charset="0"/>
                <a:cs typeface="Calibri" panose="020F0502020204030204" pitchFamily="34" charset="0"/>
              </a:rPr>
              <a:t>Data inizio</a:t>
            </a:r>
            <a:r>
              <a:rPr lang="it-IT" sz="2900" dirty="0">
                <a:effectLst/>
                <a:ea typeface="Calibri" panose="020F0502020204030204" pitchFamily="34" charset="0"/>
                <a:cs typeface="Calibri" panose="020F0502020204030204" pitchFamily="34" charset="0"/>
              </a:rPr>
              <a:t>: Attivazione nel secondo semestre 2023 - Data fine: Dicembre 2028.  Budget previsto: 40 </a:t>
            </a:r>
            <a:r>
              <a:rPr lang="it-IT" sz="2900" dirty="0" err="1">
                <a:effectLst/>
                <a:ea typeface="Calibri" panose="020F0502020204030204" pitchFamily="34" charset="0"/>
                <a:cs typeface="Calibri" panose="020F0502020204030204" pitchFamily="34" charset="0"/>
              </a:rPr>
              <a:t>Meuro</a:t>
            </a:r>
            <a:r>
              <a:rPr lang="it-IT" sz="2900" dirty="0">
                <a:effectLst/>
                <a:ea typeface="Calibri" panose="020F0502020204030204" pitchFamily="34" charset="0"/>
                <a:cs typeface="Calibri" panose="020F0502020204030204" pitchFamily="34" charset="0"/>
              </a:rPr>
              <a:t> </a:t>
            </a:r>
            <a:endParaRPr lang="it-IT" sz="2900" dirty="0">
              <a:effectLst/>
              <a:ea typeface="Calibri" panose="020F0502020204030204" pitchFamily="34" charset="0"/>
              <a:cs typeface="Times New Roman" panose="02020603050405020304" pitchFamily="18" charset="0"/>
            </a:endParaRPr>
          </a:p>
          <a:p>
            <a:pPr marL="0" indent="0">
              <a:buNone/>
            </a:pPr>
            <a:r>
              <a:rPr lang="it-IT" sz="2900" b="1" dirty="0" err="1">
                <a:effectLst/>
                <a:ea typeface="Calibri" panose="020F0502020204030204" pitchFamily="34" charset="0"/>
                <a:cs typeface="Times New Roman" panose="02020603050405020304" pitchFamily="18" charset="0"/>
              </a:rPr>
              <a:t>Priorita</a:t>
            </a:r>
            <a:r>
              <a:rPr lang="it-IT" sz="2900" b="1" dirty="0">
                <a:effectLst/>
                <a:ea typeface="Calibri" panose="020F0502020204030204" pitchFamily="34" charset="0"/>
                <a:cs typeface="Times New Roman" panose="02020603050405020304" pitchFamily="18" charset="0"/>
              </a:rPr>
              <a:t>̀ 4. Interventi Infrastrutturali per l'inclusione socio-economica - Obiettivo specifico: RSO4.3 </a:t>
            </a:r>
            <a:endParaRPr lang="it-IT" sz="2900" dirty="0">
              <a:effectLst/>
              <a:ea typeface="Calibri" panose="020F0502020204030204" pitchFamily="34" charset="0"/>
              <a:cs typeface="Times New Roman" panose="02020603050405020304" pitchFamily="18" charset="0"/>
            </a:endParaRPr>
          </a:p>
          <a:p>
            <a:pPr marL="0" indent="0">
              <a:buNone/>
            </a:pPr>
            <a:r>
              <a:rPr lang="it-IT" sz="2900" dirty="0">
                <a:effectLst/>
                <a:ea typeface="Times New Roman" panose="02020603050405020304" pitchFamily="18" charset="0"/>
                <a:cs typeface="Times New Roman" panose="02020603050405020304" pitchFamily="18" charset="0"/>
              </a:rPr>
              <a:t>Gli interventi previsti riguarderanno:</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b="1" dirty="0">
                <a:effectLst/>
                <a:ea typeface="Calibri" panose="020F0502020204030204" pitchFamily="34" charset="0"/>
                <a:cs typeface="Times New Roman" panose="02020603050405020304" pitchFamily="18" charset="0"/>
              </a:rPr>
              <a:t>Interventi infrastrutturali a favore dell’autonomia delle persone non autosufficienti</a:t>
            </a:r>
            <a:r>
              <a:rPr lang="it-IT" sz="2900" dirty="0">
                <a:effectLst/>
                <a:ea typeface="Calibri" panose="020F0502020204030204" pitchFamily="34" charset="0"/>
                <a:cs typeface="Times New Roman" panose="02020603050405020304" pitchFamily="18" charset="0"/>
              </a:rPr>
              <a:t>, con particolare riferimento alle persone anziane: riconversione e ristrutturazione di immobili, attraverso strutture alloggiative e dotazioni strumentali innovative (servizi accessori), </a:t>
            </a:r>
            <a:r>
              <a:rPr lang="it-IT" sz="2900" dirty="0">
                <a:effectLst/>
                <a:ea typeface="Times New Roman" panose="02020603050405020304" pitchFamily="18" charset="0"/>
                <a:cs typeface="Times New Roman" panose="02020603050405020304" pitchFamily="18" charset="0"/>
              </a:rPr>
              <a:t>creazione di soluzioni diffuse sul territorio destinate a individui o piccoli gruppi, anche attraverso il coinvolgimento di enti pubblici e/o privati</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Interventi di </a:t>
            </a:r>
            <a:r>
              <a:rPr lang="it-IT" sz="2900" b="1" i="1" dirty="0" err="1">
                <a:effectLst/>
                <a:ea typeface="Times New Roman" panose="02020603050405020304" pitchFamily="18" charset="0"/>
                <a:cs typeface="Times New Roman" panose="02020603050405020304" pitchFamily="18" charset="0"/>
              </a:rPr>
              <a:t>housing</a:t>
            </a:r>
            <a:r>
              <a:rPr lang="it-IT" sz="2900" b="1" i="1" dirty="0">
                <a:effectLst/>
                <a:ea typeface="Times New Roman" panose="02020603050405020304" pitchFamily="18" charset="0"/>
                <a:cs typeface="Times New Roman" panose="02020603050405020304" pitchFamily="18" charset="0"/>
              </a:rPr>
              <a:t> first </a:t>
            </a:r>
            <a:r>
              <a:rPr lang="it-IT" sz="2900" dirty="0">
                <a:effectLst/>
                <a:ea typeface="Times New Roman" panose="02020603050405020304" pitchFamily="18" charset="0"/>
                <a:cs typeface="Times New Roman" panose="02020603050405020304" pitchFamily="18" charset="0"/>
              </a:rPr>
              <a:t>per il contrasto alla grave emarginazione adulta e alla condizione dei senza dimora e interventi di </a:t>
            </a:r>
            <a:r>
              <a:rPr lang="it-IT" sz="2900" b="1" i="1" dirty="0" err="1">
                <a:effectLst/>
                <a:ea typeface="Times New Roman" panose="02020603050405020304" pitchFamily="18" charset="0"/>
                <a:cs typeface="Times New Roman" panose="02020603050405020304" pitchFamily="18" charset="0"/>
              </a:rPr>
              <a:t>housing</a:t>
            </a:r>
            <a:r>
              <a:rPr lang="it-IT" sz="2900" b="1" i="1" dirty="0">
                <a:effectLst/>
                <a:ea typeface="Times New Roman" panose="02020603050405020304" pitchFamily="18" charset="0"/>
                <a:cs typeface="Times New Roman" panose="02020603050405020304" pitchFamily="18" charset="0"/>
              </a:rPr>
              <a:t> temporaneo </a:t>
            </a:r>
            <a:r>
              <a:rPr lang="it-IT" sz="2900" dirty="0">
                <a:effectLst/>
                <a:ea typeface="Times New Roman" panose="02020603050405020304" pitchFamily="18" charset="0"/>
                <a:cs typeface="Times New Roman" panose="02020603050405020304" pitchFamily="18" charset="0"/>
              </a:rPr>
              <a:t>per situazioni di emergenza </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b="1" dirty="0">
                <a:effectLst/>
                <a:ea typeface="Times New Roman" panose="02020603050405020304" pitchFamily="18" charset="0"/>
                <a:cs typeface="Times New Roman" panose="02020603050405020304" pitchFamily="18" charset="0"/>
              </a:rPr>
              <a:t>Interventi di riqualificazione di immobili da adibire ad assistenza alloggiativa di ampio respiro</a:t>
            </a:r>
            <a:r>
              <a:rPr lang="it-IT" sz="2900" dirty="0">
                <a:effectLst/>
                <a:ea typeface="Times New Roman" panose="02020603050405020304" pitchFamily="18" charset="0"/>
                <a:cs typeface="Times New Roman" panose="02020603050405020304" pitchFamily="18" charset="0"/>
              </a:rPr>
              <a:t>, per i nuclei familiari in difficoltà estrema che non possono immediatamente accedere all'edilizia residenziale pubblica e che necessitino di una presa in carico continuativa</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Costituzione e potenziamento di </a:t>
            </a:r>
            <a:r>
              <a:rPr lang="it-IT" sz="2900" b="1" dirty="0">
                <a:effectLst/>
                <a:ea typeface="Times New Roman" panose="02020603050405020304" pitchFamily="18" charset="0"/>
                <a:cs typeface="Times New Roman" panose="02020603050405020304" pitchFamily="18" charset="0"/>
              </a:rPr>
              <a:t>Centri di servizio per il contrasto alla </a:t>
            </a:r>
            <a:r>
              <a:rPr lang="it-IT" sz="2900" b="1" dirty="0" err="1">
                <a:effectLst/>
                <a:ea typeface="Times New Roman" panose="02020603050405020304" pitchFamily="18" charset="0"/>
                <a:cs typeface="Times New Roman" panose="02020603050405020304" pitchFamily="18" charset="0"/>
              </a:rPr>
              <a:t>poverta</a:t>
            </a:r>
            <a:r>
              <a:rPr lang="it-IT" sz="2900" b="1" dirty="0">
                <a:effectLst/>
                <a:ea typeface="Times New Roman" panose="02020603050405020304" pitchFamily="18" charset="0"/>
                <a:cs typeface="Times New Roman" panose="02020603050405020304" pitchFamily="18" charset="0"/>
              </a:rPr>
              <a:t>̀ a livello territoriale</a:t>
            </a:r>
            <a:r>
              <a:rPr lang="it-IT" sz="2900" dirty="0">
                <a:effectLst/>
                <a:ea typeface="Times New Roman" panose="02020603050405020304" pitchFamily="18" charset="0"/>
                <a:cs typeface="Times New Roman" panose="02020603050405020304" pitchFamily="18" charset="0"/>
              </a:rPr>
              <a:t>, per l’accoglienza di breve e brevissimo periodo: presidio sociale, di ristorazione, di domiciliazione (rafforzamento del sistema di accoglienza per le persone e i nuclei familiari in condizione di elevata </a:t>
            </a:r>
            <a:r>
              <a:rPr lang="it-IT" sz="2900" dirty="0" err="1">
                <a:effectLst/>
                <a:ea typeface="Times New Roman" panose="02020603050405020304" pitchFamily="18" charset="0"/>
                <a:cs typeface="Times New Roman" panose="02020603050405020304" pitchFamily="18" charset="0"/>
              </a:rPr>
              <a:t>marginalita</a:t>
            </a:r>
            <a:r>
              <a:rPr lang="it-IT" sz="2900" dirty="0">
                <a:effectLst/>
                <a:ea typeface="Times New Roman" panose="02020603050405020304" pitchFamily="18" charset="0"/>
                <a:cs typeface="Times New Roman" panose="02020603050405020304" pitchFamily="18" charset="0"/>
              </a:rPr>
              <a:t>̀ sociale)</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Interventi di riqualificazione degli insediamenti e di </a:t>
            </a:r>
            <a:r>
              <a:rPr lang="it-IT" sz="2900" b="1" dirty="0">
                <a:effectLst/>
                <a:ea typeface="Times New Roman" panose="02020603050405020304" pitchFamily="18" charset="0"/>
                <a:cs typeface="Times New Roman" panose="02020603050405020304" pitchFamily="18" charset="0"/>
              </a:rPr>
              <a:t>pianificazione/attuazione di soluzioni alloggiative dignitose, in collaborazione con gli enti locali</a:t>
            </a:r>
            <a:r>
              <a:rPr lang="it-IT" sz="2900" dirty="0">
                <a:effectLst/>
                <a:ea typeface="Times New Roman" panose="02020603050405020304" pitchFamily="18" charset="0"/>
                <a:cs typeface="Times New Roman" panose="02020603050405020304" pitchFamily="18" charset="0"/>
              </a:rPr>
              <a:t> e mediante l’attivazione di percorsi di integrazione alloggiativa per coloro che si muovono sul territorio italiano in base alla </a:t>
            </a:r>
            <a:r>
              <a:rPr lang="it-IT" sz="2900" dirty="0" err="1">
                <a:effectLst/>
                <a:ea typeface="Times New Roman" panose="02020603050405020304" pitchFamily="18" charset="0"/>
                <a:cs typeface="Times New Roman" panose="02020603050405020304" pitchFamily="18" charset="0"/>
              </a:rPr>
              <a:t>stagionalita</a:t>
            </a:r>
            <a:r>
              <a:rPr lang="it-IT" sz="2900" dirty="0">
                <a:effectLst/>
                <a:ea typeface="Times New Roman" panose="02020603050405020304" pitchFamily="18" charset="0"/>
                <a:cs typeface="Times New Roman" panose="02020603050405020304" pitchFamily="18" charset="0"/>
              </a:rPr>
              <a:t>̀ delle colture. </a:t>
            </a:r>
            <a:endParaRPr lang="it-IT" sz="2900" dirty="0">
              <a:effectLst/>
              <a:ea typeface="Calibri" panose="020F0502020204030204" pitchFamily="34" charset="0"/>
              <a:cs typeface="Times New Roman" panose="02020603050405020304" pitchFamily="18" charset="0"/>
            </a:endParaRPr>
          </a:p>
          <a:p>
            <a:endParaRPr lang="it-IT" sz="2200" dirty="0">
              <a:effectLst/>
              <a:ea typeface="Times New Roman" panose="02020603050405020304" pitchFamily="18" charset="0"/>
              <a:cs typeface="Times New Roman" panose="02020603050405020304" pitchFamily="18" charset="0"/>
            </a:endParaRPr>
          </a:p>
          <a:p>
            <a:endParaRPr lang="it-IT" sz="20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9002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467833" y="290698"/>
            <a:ext cx="10782300" cy="690386"/>
          </a:xfrm>
        </p:spPr>
        <p:txBody>
          <a:bodyPr>
            <a:normAutofit/>
          </a:bodyPr>
          <a:lstStyle/>
          <a:p>
            <a:r>
              <a:rPr lang="it-IT" sz="2800" b="1" dirty="0">
                <a:solidFill>
                  <a:srgbClr val="FF0000"/>
                </a:solidFill>
                <a:effectLst/>
                <a:ea typeface="Times New Roman" panose="02020603050405020304" pitchFamily="18" charset="0"/>
                <a:cs typeface="Times New Roman" panose="02020603050405020304" pitchFamily="18" charset="0"/>
              </a:rPr>
              <a:t>Programma </a:t>
            </a:r>
            <a:r>
              <a:rPr lang="it-IT" sz="2800" b="1" dirty="0">
                <a:solidFill>
                  <a:srgbClr val="FF0000"/>
                </a:solidFill>
                <a:effectLst/>
                <a:ea typeface="Times New Roman" panose="02020603050405020304" pitchFamily="18" charset="0"/>
              </a:rPr>
              <a:t>Nazionale Metro plus e Città medie Sud 2021-2027</a:t>
            </a:r>
            <a:endParaRPr lang="it-IT" sz="2800" b="1" dirty="0">
              <a:solidFill>
                <a:srgbClr val="FF0000"/>
              </a:solidFill>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467833" y="1055512"/>
            <a:ext cx="11249246" cy="5511790"/>
          </a:xfrm>
        </p:spPr>
        <p:txBody>
          <a:bodyPr>
            <a:normAutofit/>
          </a:bodyPr>
          <a:lstStyle/>
          <a:p>
            <a:pPr marL="0" indent="0" algn="just">
              <a:spcAft>
                <a:spcPts val="900"/>
              </a:spcAft>
              <a:buNone/>
            </a:pPr>
            <a:r>
              <a:rPr lang="it-IT" sz="1800" b="1" dirty="0">
                <a:effectLst/>
                <a:latin typeface="Calibri" panose="020F0502020204030204" pitchFamily="34" charset="0"/>
                <a:ea typeface="Times New Roman" panose="02020603050405020304" pitchFamily="18" charset="0"/>
                <a:cs typeface="Calibri" panose="020F0502020204030204" pitchFamily="34" charset="0"/>
              </a:rPr>
              <a:t>Nella programmazione 21-27 sono previste azioni rivolte a</a:t>
            </a:r>
            <a:r>
              <a:rPr lang="it-IT" sz="1800" dirty="0">
                <a:effectLst/>
                <a:latin typeface="Calibri" panose="020F0502020204030204" pitchFamily="34" charset="0"/>
                <a:ea typeface="Times New Roman" panose="02020603050405020304" pitchFamily="18" charset="0"/>
                <a:cs typeface="Calibri" panose="020F0502020204030204" pitchFamily="34" charset="0"/>
              </a:rPr>
              <a:t> Città Metropolitane e alle </a:t>
            </a:r>
            <a:r>
              <a:rPr lang="it-IT" sz="1800" b="1" dirty="0">
                <a:effectLst/>
                <a:latin typeface="Calibri" panose="020F0502020204030204" pitchFamily="34" charset="0"/>
                <a:ea typeface="Times New Roman" panose="02020603050405020304" pitchFamily="18" charset="0"/>
                <a:cs typeface="Calibri" panose="020F0502020204030204" pitchFamily="34" charset="0"/>
              </a:rPr>
              <a:t>Città medie del Sud - </a:t>
            </a:r>
            <a:r>
              <a:rPr lang="it-IT" sz="1800" i="1" dirty="0">
                <a:effectLst/>
                <a:latin typeface="Calibri" panose="020F0502020204030204" pitchFamily="34" charset="0"/>
                <a:ea typeface="Times New Roman" panose="02020603050405020304" pitchFamily="18" charset="0"/>
                <a:cs typeface="Calibri" panose="020F0502020204030204" pitchFamily="34" charset="0"/>
              </a:rPr>
              <a:t>tra le quali </a:t>
            </a:r>
            <a:r>
              <a:rPr lang="it-IT" sz="1800" b="1" i="1" dirty="0">
                <a:effectLst/>
                <a:latin typeface="Calibri" panose="020F0502020204030204" pitchFamily="34" charset="0"/>
                <a:ea typeface="Times New Roman" panose="02020603050405020304" pitchFamily="18" charset="0"/>
                <a:cs typeface="Calibri" panose="020F0502020204030204" pitchFamily="34" charset="0"/>
              </a:rPr>
              <a:t>Andria, Brindisi, Trani, Manfredonia, Barletta, Taranto, Cerignola, San Severo, Mesagne </a:t>
            </a:r>
            <a:r>
              <a:rPr lang="it-IT" sz="1800" dirty="0">
                <a:effectLst/>
                <a:latin typeface="Calibri" panose="020F0502020204030204" pitchFamily="34" charset="0"/>
                <a:ea typeface="Times New Roman" panose="02020603050405020304" pitchFamily="18" charset="0"/>
                <a:cs typeface="Calibri" panose="020F0502020204030204" pitchFamily="34" charset="0"/>
              </a:rPr>
              <a:t>- che verranno coinvolte nel ruolo di Beneficiari </a:t>
            </a:r>
            <a:r>
              <a:rPr lang="it-IT" sz="1800" b="1" dirty="0">
                <a:effectLst/>
                <a:latin typeface="Calibri" panose="020F0502020204030204" pitchFamily="34" charset="0"/>
                <a:ea typeface="Times New Roman" panose="02020603050405020304" pitchFamily="18" charset="0"/>
                <a:cs typeface="Calibri" panose="020F0502020204030204" pitchFamily="34" charset="0"/>
              </a:rPr>
              <a:t>per</a:t>
            </a:r>
            <a:r>
              <a:rPr lang="it-IT" sz="1800" dirty="0">
                <a:effectLst/>
                <a:latin typeface="Calibri" panose="020F0502020204030204" pitchFamily="34" charset="0"/>
                <a:ea typeface="Times New Roman" panose="02020603050405020304" pitchFamily="18" charset="0"/>
                <a:cs typeface="Calibri" panose="020F0502020204030204" pitchFamily="34" charset="0"/>
              </a:rPr>
              <a:t> </a:t>
            </a:r>
            <a:r>
              <a:rPr lang="it-IT" sz="1800" b="1" dirty="0">
                <a:effectLst/>
                <a:latin typeface="Calibri" panose="020F0502020204030204" pitchFamily="34" charset="0"/>
                <a:ea typeface="Times New Roman" panose="02020603050405020304" pitchFamily="18" charset="0"/>
                <a:cs typeface="Calibri" panose="020F0502020204030204" pitchFamily="34" charset="0"/>
              </a:rPr>
              <a:t>progetti di rigenerazione di aree fragili, caratterizzate da disagio socio-economico e abitativo</a:t>
            </a:r>
            <a:r>
              <a:rPr lang="it-IT" sz="1800" dirty="0">
                <a:effectLst/>
                <a:latin typeface="Calibri" panose="020F0502020204030204" pitchFamily="34" charset="0"/>
                <a:ea typeface="Times New Roman" panose="02020603050405020304" pitchFamily="18" charset="0"/>
                <a:cs typeface="Calibri" panose="020F0502020204030204" pitchFamily="34" charset="0"/>
              </a:rPr>
              <a:t>. Alle città medie del Sud sono dedicate azioni specifiche previste nelle priorità 5 e 6 . In particolare: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Priorità 6 - </a:t>
            </a:r>
            <a:r>
              <a:rPr lang="it-IT" sz="1800" b="1"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RSO4.3. Promuovere l'inclusione socioeconomica delle </a:t>
            </a:r>
            <a:r>
              <a:rPr lang="it-IT" sz="1800" b="1" i="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comunita</a:t>
            </a:r>
            <a:r>
              <a:rPr lang="it-IT" sz="1800" b="1"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emarginate, delle famiglie a basso reddito e dei gruppi svantaggiati, incluse le persone con bisogni speciali, mediante azioni integrate riguardanti alloggi e servizi sociali </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it-IT" sz="1800" dirty="0">
                <a:effectLst/>
                <a:latin typeface="Calibri" panose="020F0502020204030204" pitchFamily="34" charset="0"/>
                <a:ea typeface="Calibri" panose="020F0502020204030204" pitchFamily="34" charset="0"/>
                <a:cs typeface="Calibri" panose="020F0502020204030204" pitchFamily="34" charset="0"/>
              </a:rPr>
              <a:t>Questo obiettivo strategico ha lo scopo di permettere da una parte di </a:t>
            </a:r>
            <a:r>
              <a:rPr lang="it-IT" sz="1800" b="1" dirty="0">
                <a:effectLst/>
                <a:latin typeface="Calibri" panose="020F0502020204030204" pitchFamily="34" charset="0"/>
                <a:ea typeface="Calibri" panose="020F0502020204030204" pitchFamily="34" charset="0"/>
                <a:cs typeface="Calibri" panose="020F0502020204030204" pitchFamily="34" charset="0"/>
              </a:rPr>
              <a:t>riqualificare immobili/spazi pubblici da destinare all’erogazione dei servizi per l’inclusione </a:t>
            </a:r>
            <a:r>
              <a:rPr lang="it-IT" sz="1800" dirty="0">
                <a:effectLst/>
                <a:latin typeface="Calibri" panose="020F0502020204030204" pitchFamily="34" charset="0"/>
                <a:ea typeface="Calibri" panose="020F0502020204030204" pitchFamily="34" charset="0"/>
                <a:cs typeface="Calibri" panose="020F0502020204030204" pitchFamily="34" charset="0"/>
              </a:rPr>
              <a:t>e dall’altra di </a:t>
            </a:r>
            <a:r>
              <a:rPr lang="it-IT" sz="1800" b="1" dirty="0">
                <a:effectLst/>
                <a:latin typeface="Calibri" panose="020F0502020204030204" pitchFamily="34" charset="0"/>
                <a:ea typeface="Calibri" panose="020F0502020204030204" pitchFamily="34" charset="0"/>
                <a:cs typeface="Calibri" panose="020F0502020204030204" pitchFamily="34" charset="0"/>
              </a:rPr>
              <a:t>riqualificare aree particolarmente critiche permettendo una riappropriazione dei luoghi da parte della cittadinanza</a:t>
            </a:r>
            <a:r>
              <a:rPr lang="it-IT" sz="1800" dirty="0">
                <a:effectLst/>
                <a:latin typeface="Calibri" panose="020F0502020204030204" pitchFamily="34" charset="0"/>
                <a:ea typeface="Calibri" panose="020F0502020204030204" pitchFamily="34" charset="0"/>
                <a:cs typeface="Calibri" panose="020F0502020204030204" pitchFamily="34"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it-IT" sz="1800" dirty="0">
                <a:effectLst/>
                <a:latin typeface="Calibri" panose="020F0502020204030204" pitchFamily="34" charset="0"/>
                <a:ea typeface="Times New Roman" panose="02020603050405020304" pitchFamily="18" charset="0"/>
                <a:cs typeface="Calibri" panose="020F0502020204030204" pitchFamily="34" charset="0"/>
              </a:rPr>
              <a:t>Le azioni sono mirate ad innescare processi di partecipazione alla </a:t>
            </a:r>
            <a:r>
              <a:rPr lang="it-IT" sz="1800" b="1" i="1" dirty="0">
                <a:effectLst/>
                <a:latin typeface="Calibri" panose="020F0502020204030204" pitchFamily="34" charset="0"/>
                <a:ea typeface="Times New Roman" panose="02020603050405020304" pitchFamily="18" charset="0"/>
                <a:cs typeface="Calibri" panose="020F0502020204030204" pitchFamily="34" charset="0"/>
              </a:rPr>
              <a:t>gestione dei servizi sociali ed abitativi e percorsi di manutenzione e uso collettivo degli spazi pubblici</a:t>
            </a:r>
            <a:r>
              <a:rPr lang="it-IT" sz="1800" dirty="0">
                <a:effectLst/>
                <a:latin typeface="Calibri" panose="020F0502020204030204" pitchFamily="34" charset="0"/>
                <a:ea typeface="Times New Roman" panose="02020603050405020304" pitchFamily="18" charset="0"/>
                <a:cs typeface="Calibri" panose="020F0502020204030204" pitchFamily="34" charset="0"/>
              </a:rPr>
              <a:t>, forme di presidio della </a:t>
            </a:r>
            <a:r>
              <a:rPr lang="it-IT" sz="1800" dirty="0" err="1">
                <a:effectLst/>
                <a:latin typeface="Calibri" panose="020F0502020204030204" pitchFamily="34" charset="0"/>
                <a:ea typeface="Times New Roman" panose="02020603050405020304" pitchFamily="18" charset="0"/>
                <a:cs typeface="Calibri" panose="020F0502020204030204" pitchFamily="34" charset="0"/>
              </a:rPr>
              <a:t>comunita</a:t>
            </a:r>
            <a:r>
              <a:rPr lang="it-IT" sz="1800" dirty="0">
                <a:effectLst/>
                <a:latin typeface="Calibri" panose="020F0502020204030204" pitchFamily="34" charset="0"/>
                <a:ea typeface="Times New Roman" panose="02020603050405020304" pitchFamily="18" charset="0"/>
                <a:cs typeface="Calibri" panose="020F0502020204030204" pitchFamily="34" charset="0"/>
              </a:rPr>
              <a:t>̀ locale per la rivitalizzazione del contesto economico e sociale e la </a:t>
            </a:r>
            <a:r>
              <a:rPr lang="it-IT" sz="1800" b="1" i="1" dirty="0">
                <a:effectLst/>
                <a:latin typeface="Calibri" panose="020F0502020204030204" pitchFamily="34" charset="0"/>
                <a:ea typeface="Times New Roman" panose="02020603050405020304" pitchFamily="18" charset="0"/>
                <a:cs typeface="Calibri" panose="020F0502020204030204" pitchFamily="34" charset="0"/>
              </a:rPr>
              <a:t>riappropriazione degli spazi da parte della popolazione locale</a:t>
            </a:r>
            <a:r>
              <a:rPr lang="it-IT" sz="1800" dirty="0">
                <a:effectLst/>
                <a:latin typeface="Calibri" panose="020F0502020204030204" pitchFamily="34" charset="0"/>
                <a:ea typeface="Times New Roman" panose="02020603050405020304" pitchFamily="18" charset="0"/>
                <a:cs typeface="Calibri" panose="020F0502020204030204" pitchFamily="34" charset="0"/>
              </a:rPr>
              <a:t>, che  alimentano il senso di appartenenza, di cura e di rispetto delle regole comuni condivise.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900"/>
              </a:spcAft>
              <a:buNone/>
            </a:pPr>
            <a:r>
              <a:rPr lang="it-IT" sz="1800" dirty="0">
                <a:effectLst/>
                <a:ea typeface="Times New Roman" panose="02020603050405020304" pitchFamily="18" charset="0"/>
                <a:cs typeface="Times New Roman" panose="02020603050405020304" pitchFamily="18" charset="0"/>
              </a:rPr>
              <a:t>Sono previsti</a:t>
            </a:r>
            <a:r>
              <a:rPr lang="it-IT" sz="1800" b="1" dirty="0">
                <a:effectLst/>
                <a:ea typeface="Times New Roman" panose="02020603050405020304" pitchFamily="18" charset="0"/>
                <a:cs typeface="Times New Roman" panose="02020603050405020304" pitchFamily="18" charset="0"/>
              </a:rPr>
              <a:t> interventi per la </a:t>
            </a:r>
            <a:r>
              <a:rPr lang="it-IT" sz="1800" b="1" dirty="0">
                <a:effectLst/>
                <a:ea typeface="Calibri" panose="020F0502020204030204" pitchFamily="34" charset="0"/>
                <a:cs typeface="Times New Roman" panose="02020603050405020304" pitchFamily="18" charset="0"/>
              </a:rPr>
              <a:t>sperimentazione di progetti di riqualificazione e rigenerazione fisica a forte componente sociale </a:t>
            </a:r>
            <a:r>
              <a:rPr lang="it-IT" sz="1800" dirty="0">
                <a:effectLst/>
                <a:ea typeface="Calibri" panose="020F0502020204030204" pitchFamily="34" charset="0"/>
                <a:cs typeface="Times New Roman" panose="02020603050405020304" pitchFamily="18" charset="0"/>
              </a:rPr>
              <a:t>quali –</a:t>
            </a:r>
            <a:r>
              <a:rPr lang="it-IT" sz="1800" b="1" dirty="0">
                <a:effectLst/>
                <a:ea typeface="Calibri" panose="020F0502020204030204" pitchFamily="34" charset="0"/>
                <a:cs typeface="Times New Roman" panose="02020603050405020304" pitchFamily="18" charset="0"/>
              </a:rPr>
              <a:t> </a:t>
            </a:r>
            <a:r>
              <a:rPr lang="it-IT" sz="1800" dirty="0">
                <a:effectLst/>
                <a:ea typeface="Calibri" panose="020F0502020204030204" pitchFamily="34" charset="0"/>
                <a:cs typeface="Times New Roman" panose="02020603050405020304" pitchFamily="18" charset="0"/>
              </a:rPr>
              <a:t>a titolo indicativo</a:t>
            </a:r>
            <a:r>
              <a:rPr lang="it-IT" sz="1800" b="1" dirty="0">
                <a:effectLst/>
                <a:ea typeface="Calibri" panose="020F0502020204030204" pitchFamily="34" charset="0"/>
                <a:cs typeface="Times New Roman" panose="02020603050405020304" pitchFamily="18" charset="0"/>
              </a:rPr>
              <a:t> </a:t>
            </a:r>
            <a:r>
              <a:rPr lang="it-IT" sz="1800" dirty="0">
                <a:effectLst/>
                <a:ea typeface="Calibri" panose="020F0502020204030204" pitchFamily="34" charset="0"/>
                <a:cs typeface="Times New Roman" panose="02020603050405020304" pitchFamily="18" charset="0"/>
              </a:rPr>
              <a:t>-</a:t>
            </a:r>
            <a:r>
              <a:rPr lang="it-IT" sz="1800" b="1" dirty="0">
                <a:effectLst/>
                <a:ea typeface="Calibri" panose="020F0502020204030204" pitchFamily="34" charset="0"/>
                <a:cs typeface="Times New Roman" panose="02020603050405020304" pitchFamily="18" charset="0"/>
              </a:rPr>
              <a:t>  nuove forme di abitare</a:t>
            </a:r>
            <a:r>
              <a:rPr lang="it-IT" sz="1800" dirty="0">
                <a:effectLst/>
                <a:ea typeface="Calibri" panose="020F0502020204030204" pitchFamily="34" charset="0"/>
                <a:cs typeface="Times New Roman" panose="02020603050405020304" pitchFamily="18" charset="0"/>
              </a:rPr>
              <a:t>, fondate su collaborazione, </a:t>
            </a:r>
            <a:r>
              <a:rPr lang="it-IT" sz="1800" dirty="0" err="1">
                <a:effectLst/>
                <a:ea typeface="Calibri" panose="020F0502020204030204" pitchFamily="34" charset="0"/>
                <a:cs typeface="Times New Roman" panose="02020603050405020304" pitchFamily="18" charset="0"/>
              </a:rPr>
              <a:t>solidarieta</a:t>
            </a:r>
            <a:r>
              <a:rPr lang="it-IT" sz="1800" dirty="0">
                <a:effectLst/>
                <a:ea typeface="Calibri" panose="020F0502020204030204" pitchFamily="34" charset="0"/>
                <a:cs typeface="Times New Roman" panose="02020603050405020304" pitchFamily="18" charset="0"/>
              </a:rPr>
              <a:t>̀ e pratiche di </a:t>
            </a:r>
            <a:r>
              <a:rPr lang="it-IT" sz="1800" dirty="0" err="1">
                <a:effectLst/>
                <a:ea typeface="Calibri" panose="020F0502020204030204" pitchFamily="34" charset="0"/>
                <a:cs typeface="Times New Roman" panose="02020603050405020304" pitchFamily="18" charset="0"/>
              </a:rPr>
              <a:t>sostenibilita</a:t>
            </a:r>
            <a:r>
              <a:rPr lang="it-IT" sz="1800" dirty="0">
                <a:effectLst/>
                <a:ea typeface="Calibri" panose="020F0502020204030204" pitchFamily="34" charset="0"/>
                <a:cs typeface="Times New Roman" panose="02020603050405020304" pitchFamily="18" charset="0"/>
              </a:rPr>
              <a:t>̀</a:t>
            </a:r>
            <a:r>
              <a:rPr lang="it-IT" sz="1800" b="1" dirty="0">
                <a:effectLst/>
                <a:ea typeface="Calibri" panose="020F0502020204030204" pitchFamily="34" charset="0"/>
                <a:cs typeface="Times New Roman" panose="02020603050405020304" pitchFamily="18" charset="0"/>
              </a:rPr>
              <a:t>, gestione condivisa e cura di spazi collettivi, </a:t>
            </a:r>
            <a:r>
              <a:rPr lang="it-IT" sz="1800" i="1" dirty="0">
                <a:effectLst/>
                <a:ea typeface="Calibri" panose="020F0502020204030204" pitchFamily="34" charset="0"/>
                <a:cs typeface="Times New Roman" panose="02020603050405020304" pitchFamily="18" charset="0"/>
              </a:rPr>
              <a:t>cosiddetti beni comuni</a:t>
            </a:r>
            <a:r>
              <a:rPr lang="it-IT" sz="1800" b="1" i="1" dirty="0">
                <a:effectLst/>
                <a:ea typeface="Calibri" panose="020F0502020204030204" pitchFamily="34" charset="0"/>
                <a:cs typeface="Times New Roman" panose="02020603050405020304" pitchFamily="18" charset="0"/>
              </a:rPr>
              <a:t> </a:t>
            </a:r>
            <a:r>
              <a:rPr lang="it-IT" sz="1800" dirty="0">
                <a:effectLst/>
                <a:ea typeface="Calibri" panose="020F0502020204030204" pitchFamily="34" charset="0"/>
                <a:cs typeface="Times New Roman" panose="02020603050405020304" pitchFamily="18" charset="0"/>
              </a:rPr>
              <a:t>e nuovi spazi di </a:t>
            </a:r>
            <a:r>
              <a:rPr lang="it-IT" sz="1800" i="1" dirty="0" err="1">
                <a:effectLst/>
                <a:ea typeface="Calibri" panose="020F0502020204030204" pitchFamily="34" charset="0"/>
                <a:cs typeface="Times New Roman" panose="02020603050405020304" pitchFamily="18" charset="0"/>
              </a:rPr>
              <a:t>coworking</a:t>
            </a:r>
            <a:r>
              <a:rPr lang="it-IT" sz="1800" dirty="0">
                <a:effectLst/>
                <a:ea typeface="Calibri" panose="020F0502020204030204" pitchFamily="34" charset="0"/>
                <a:cs typeface="Times New Roman" panose="02020603050405020304" pitchFamily="18" charset="0"/>
              </a:rPr>
              <a:t> attraverso</a:t>
            </a:r>
            <a:r>
              <a:rPr lang="it-IT" sz="1800" b="1" dirty="0">
                <a:effectLst/>
                <a:ea typeface="Calibri" panose="020F0502020204030204" pitchFamily="34" charset="0"/>
                <a:cs typeface="Times New Roman" panose="02020603050405020304" pitchFamily="18" charset="0"/>
              </a:rPr>
              <a:t> interventi di carattere infrastrutturale sugli immobili </a:t>
            </a:r>
            <a:r>
              <a:rPr lang="it-IT" sz="1800" dirty="0">
                <a:effectLst/>
                <a:ea typeface="Calibri" panose="020F0502020204030204" pitchFamily="34" charset="0"/>
                <a:cs typeface="Times New Roman" panose="02020603050405020304" pitchFamily="18" charset="0"/>
              </a:rPr>
              <a:t>e </a:t>
            </a:r>
            <a:r>
              <a:rPr lang="it-IT" sz="1800" dirty="0" err="1">
                <a:effectLst/>
                <a:ea typeface="Calibri" panose="020F0502020204030204" pitchFamily="34" charset="0"/>
                <a:cs typeface="Times New Roman" panose="02020603050405020304" pitchFamily="18" charset="0"/>
              </a:rPr>
              <a:t>piu</a:t>
            </a:r>
            <a:r>
              <a:rPr lang="it-IT" sz="1800" dirty="0">
                <a:effectLst/>
                <a:ea typeface="Calibri" panose="020F0502020204030204" pitchFamily="34" charset="0"/>
                <a:cs typeface="Times New Roman" panose="02020603050405020304" pitchFamily="18" charset="0"/>
              </a:rPr>
              <a:t>̀ in generale sugli spazi pubblici. </a:t>
            </a:r>
          </a:p>
          <a:p>
            <a:pPr marL="342900" lvl="0" indent="-342900">
              <a:buFont typeface="Wingdings" pitchFamily="2" charset="2"/>
              <a:buChar char=""/>
              <a:tabLst>
                <a:tab pos="180340" algn="ctr"/>
              </a:tabLst>
            </a:pPr>
            <a:endParaRPr lang="it-IT" sz="2900" dirty="0">
              <a:effectLst/>
              <a:ea typeface="Calibri" panose="020F0502020204030204" pitchFamily="34" charset="0"/>
              <a:cs typeface="Times New Roman" panose="02020603050405020304" pitchFamily="18" charset="0"/>
            </a:endParaRPr>
          </a:p>
          <a:p>
            <a:endParaRPr lang="it-IT" sz="2200" dirty="0">
              <a:effectLst/>
              <a:ea typeface="Times New Roman" panose="02020603050405020304" pitchFamily="18" charset="0"/>
              <a:cs typeface="Times New Roman" panose="02020603050405020304" pitchFamily="18" charset="0"/>
            </a:endParaRPr>
          </a:p>
          <a:p>
            <a:endParaRPr lang="it-IT" sz="20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408667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467833" y="290698"/>
            <a:ext cx="10782300" cy="690386"/>
          </a:xfrm>
        </p:spPr>
        <p:txBody>
          <a:bodyPr>
            <a:normAutofit/>
          </a:bodyPr>
          <a:lstStyle/>
          <a:p>
            <a:r>
              <a:rPr lang="it-IT" sz="2800" b="1" dirty="0">
                <a:solidFill>
                  <a:srgbClr val="FF0000"/>
                </a:solidFill>
                <a:effectLst/>
                <a:ea typeface="Times New Roman" panose="02020603050405020304" pitchFamily="18" charset="0"/>
                <a:cs typeface="Times New Roman" panose="02020603050405020304" pitchFamily="18" charset="0"/>
              </a:rPr>
              <a:t>Programma </a:t>
            </a:r>
            <a:r>
              <a:rPr lang="it-IT" sz="2800" b="1" dirty="0">
                <a:solidFill>
                  <a:srgbClr val="FF0000"/>
                </a:solidFill>
                <a:effectLst/>
                <a:ea typeface="Times New Roman" panose="02020603050405020304" pitchFamily="18" charset="0"/>
              </a:rPr>
              <a:t>Nazionale Metro plus e Città medie Sud 2021-2027</a:t>
            </a:r>
            <a:endParaRPr lang="it-IT" sz="2800" b="1" dirty="0">
              <a:solidFill>
                <a:srgbClr val="FF0000"/>
              </a:solidFill>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467833" y="1055512"/>
            <a:ext cx="11249246" cy="5511790"/>
          </a:xfrm>
        </p:spPr>
        <p:txBody>
          <a:bodyPr>
            <a:normAutofit/>
          </a:bodyPr>
          <a:lstStyle/>
          <a:p>
            <a:pPr marL="0" indent="0" algn="just">
              <a:spcAft>
                <a:spcPts val="900"/>
              </a:spcAft>
              <a:buNone/>
            </a:pPr>
            <a:r>
              <a:rPr lang="it-IT" sz="1800" b="1" dirty="0">
                <a:effectLst/>
                <a:latin typeface="Calibri" panose="020F0502020204030204" pitchFamily="34" charset="0"/>
                <a:ea typeface="Times New Roman" panose="02020603050405020304" pitchFamily="18" charset="0"/>
                <a:cs typeface="Calibri" panose="020F0502020204030204" pitchFamily="34" charset="0"/>
              </a:rPr>
              <a:t>Alle città metropolitane sono dedicate azioni specifiche previste nelle priorità 4 e 7 di interesse per la </a:t>
            </a:r>
            <a:r>
              <a:rPr lang="it-IT" sz="1800" b="1" dirty="0" err="1">
                <a:effectLst/>
                <a:latin typeface="Calibri" panose="020F0502020204030204" pitchFamily="34" charset="0"/>
                <a:ea typeface="Times New Roman" panose="02020603050405020304" pitchFamily="18" charset="0"/>
                <a:cs typeface="Calibri" panose="020F0502020204030204" pitchFamily="34" charset="0"/>
              </a:rPr>
              <a:t>ri</a:t>
            </a:r>
            <a:r>
              <a:rPr lang="it-IT" sz="1800" b="1" dirty="0">
                <a:effectLst/>
                <a:latin typeface="Calibri" panose="020F0502020204030204" pitchFamily="34" charset="0"/>
                <a:ea typeface="Times New Roman" panose="02020603050405020304" pitchFamily="18" charset="0"/>
                <a:cs typeface="Calibri" panose="020F0502020204030204" pitchFamily="34" charset="0"/>
              </a:rPr>
              <a:t>-funzionalizzazione di immobili confiscati.</a:t>
            </a:r>
            <a:r>
              <a:rPr lang="it-IT" sz="1800" dirty="0">
                <a:effectLst/>
                <a:latin typeface="Calibri" panose="020F0502020204030204" pitchFamily="34" charset="0"/>
                <a:ea typeface="Times New Roman" panose="02020603050405020304" pitchFamily="18" charset="0"/>
                <a:cs typeface="Calibri" panose="020F0502020204030204" pitchFamily="34" charset="0"/>
              </a:rPr>
              <a:t> </a:t>
            </a:r>
            <a:r>
              <a:rPr lang="it-IT" sz="1800" b="1" dirty="0">
                <a:effectLst/>
                <a:latin typeface="Calibri" panose="020F0502020204030204" pitchFamily="34" charset="0"/>
                <a:ea typeface="Times New Roman" panose="02020603050405020304" pitchFamily="18" charset="0"/>
                <a:cs typeface="Calibri" panose="020F0502020204030204" pitchFamily="34" charset="0"/>
              </a:rPr>
              <a:t>In particolare per i territori della Città Metropolitana di Bari </a:t>
            </a:r>
            <a:r>
              <a:rPr lang="it-IT" sz="1800" dirty="0">
                <a:effectLst/>
                <a:latin typeface="Calibri" panose="020F0502020204030204" pitchFamily="34" charset="0"/>
                <a:ea typeface="Times New Roman" panose="02020603050405020304" pitchFamily="18" charset="0"/>
                <a:cs typeface="Calibri" panose="020F0502020204030204" pitchFamily="34" charset="0"/>
              </a:rPr>
              <a:t>si richiama di seguito quanto previsto Priorità 7:</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Aft>
                <a:spcPts val="900"/>
              </a:spcAft>
              <a:buNone/>
            </a:pPr>
            <a:r>
              <a:rPr lang="it-IT" sz="1800" b="1" i="1" dirty="0">
                <a:effectLst/>
                <a:ea typeface="Times New Roman" panose="02020603050405020304" pitchFamily="18" charset="0"/>
                <a:cs typeface="Times New Roman" panose="02020603050405020304" pitchFamily="18" charset="0"/>
              </a:rPr>
              <a:t>RSO5.1. Promuovere lo sviluppo sociale, economico e ambientale integrato e inclusivo, la cultura, il patrimonio naturale, il turismo sostenibile e la sicurezza nelle aree urbane </a:t>
            </a:r>
          </a:p>
          <a:p>
            <a:pPr marL="0" indent="0" algn="just">
              <a:spcAft>
                <a:spcPts val="900"/>
              </a:spcAft>
              <a:buNone/>
            </a:pPr>
            <a:r>
              <a:rPr lang="it-IT" sz="1800" dirty="0">
                <a:effectLst/>
                <a:ea typeface="Times New Roman" panose="02020603050405020304" pitchFamily="18" charset="0"/>
                <a:cs typeface="Times New Roman" panose="02020603050405020304" pitchFamily="18" charset="0"/>
              </a:rPr>
              <a:t>Interventi dedicati alle tematiche dell’ OP5 ovvero riqualificazione materiale e aumento della sicurezza degli spazi pubblici. </a:t>
            </a:r>
            <a:r>
              <a:rPr lang="it-IT" sz="1800" dirty="0">
                <a:effectLst/>
                <a:ea typeface="Times New Roman" panose="02020603050405020304" pitchFamily="18" charset="0"/>
              </a:rPr>
              <a:t>L’</a:t>
            </a:r>
            <a:r>
              <a:rPr lang="it-IT" sz="1800" dirty="0" err="1">
                <a:effectLst/>
                <a:ea typeface="Times New Roman" panose="02020603050405020304" pitchFamily="18" charset="0"/>
              </a:rPr>
              <a:t>attivita</a:t>
            </a:r>
            <a:r>
              <a:rPr lang="it-IT" sz="1800" dirty="0">
                <a:effectLst/>
                <a:ea typeface="Times New Roman" panose="02020603050405020304" pitchFamily="18" charset="0"/>
              </a:rPr>
              <a:t>̀ riguarda il miglioramento dell’uso da parte delle </a:t>
            </a:r>
            <a:r>
              <a:rPr lang="it-IT" sz="1800" dirty="0" err="1">
                <a:effectLst/>
                <a:ea typeface="Times New Roman" panose="02020603050405020304" pitchFamily="18" charset="0"/>
              </a:rPr>
              <a:t>comunita</a:t>
            </a:r>
            <a:r>
              <a:rPr lang="it-IT" sz="1800" dirty="0">
                <a:effectLst/>
                <a:ea typeface="Times New Roman" panose="02020603050405020304" pitchFamily="18" charset="0"/>
              </a:rPr>
              <a:t>̀ locali del patrimonio culturale urbano consolidato e da consolidare:  </a:t>
            </a:r>
            <a:r>
              <a:rPr lang="it-IT" sz="1800" b="1" i="1" dirty="0">
                <a:effectLst/>
                <a:ea typeface="Times New Roman" panose="02020603050405020304" pitchFamily="18" charset="0"/>
              </a:rPr>
              <a:t>spazi e manufatti pubblici o di interesse collettivo, anche dismessi e/o sottoutilizzati, ma a forte </a:t>
            </a:r>
            <a:r>
              <a:rPr lang="it-IT" sz="1800" b="1" i="1" dirty="0" err="1">
                <a:effectLst/>
                <a:ea typeface="Times New Roman" panose="02020603050405020304" pitchFamily="18" charset="0"/>
              </a:rPr>
              <a:t>identita</a:t>
            </a:r>
            <a:r>
              <a:rPr lang="it-IT" sz="1800" b="1" i="1" dirty="0">
                <a:effectLst/>
                <a:ea typeface="Times New Roman" panose="02020603050405020304" pitchFamily="18" charset="0"/>
              </a:rPr>
              <a:t>̀ a livello locale e urbano, attraverso interventi mirati di recupero dei luoghi in forma collaborativa per </a:t>
            </a:r>
            <a:r>
              <a:rPr lang="it-IT" sz="1800" b="1" i="1" dirty="0" err="1">
                <a:effectLst/>
                <a:ea typeface="Times New Roman" panose="02020603050405020304" pitchFamily="18" charset="0"/>
              </a:rPr>
              <a:t>attivita</a:t>
            </a:r>
            <a:r>
              <a:rPr lang="it-IT" sz="1800" b="1" i="1" dirty="0">
                <a:effectLst/>
                <a:ea typeface="Times New Roman" panose="02020603050405020304" pitchFamily="18" charset="0"/>
              </a:rPr>
              <a:t>̀ culturali e sociali finalizzate a creare nuove </a:t>
            </a:r>
            <a:r>
              <a:rPr lang="it-IT" sz="1800" b="1" i="1" dirty="0" err="1">
                <a:effectLst/>
                <a:ea typeface="Times New Roman" panose="02020603050405020304" pitchFamily="18" charset="0"/>
              </a:rPr>
              <a:t>centralita</a:t>
            </a:r>
            <a:r>
              <a:rPr lang="it-IT" sz="1800" b="1" i="1" dirty="0">
                <a:effectLst/>
                <a:ea typeface="Times New Roman" panose="02020603050405020304" pitchFamily="18" charset="0"/>
              </a:rPr>
              <a:t>̀</a:t>
            </a:r>
            <a:r>
              <a:rPr lang="it-IT" sz="1800" dirty="0">
                <a:effectLst/>
                <a:ea typeface="Times New Roman" panose="02020603050405020304" pitchFamily="18" charset="0"/>
              </a:rPr>
              <a:t>.</a:t>
            </a:r>
          </a:p>
          <a:p>
            <a:pPr marL="0" indent="0">
              <a:buNone/>
            </a:pPr>
            <a:r>
              <a:rPr lang="it-IT" sz="1800" b="1" dirty="0">
                <a:effectLst/>
                <a:ea typeface="Times New Roman" panose="02020603050405020304" pitchFamily="18" charset="0"/>
              </a:rPr>
              <a:t>Progetti di territorio (</a:t>
            </a:r>
            <a:r>
              <a:rPr lang="it-IT" sz="1800" b="1" dirty="0" err="1">
                <a:effectLst/>
                <a:ea typeface="Times New Roman" panose="02020603050405020304" pitchFamily="18" charset="0"/>
              </a:rPr>
              <a:t>PdT</a:t>
            </a:r>
            <a:r>
              <a:rPr lang="it-IT" sz="1800" b="1" dirty="0">
                <a:effectLst/>
                <a:ea typeface="Times New Roman" panose="02020603050405020304" pitchFamily="18" charset="0"/>
              </a:rPr>
              <a:t>) </a:t>
            </a:r>
            <a:r>
              <a:rPr lang="it-IT" sz="1800" dirty="0">
                <a:effectLst/>
                <a:ea typeface="Calibri" panose="020F0502020204030204" pitchFamily="34" charset="0"/>
                <a:cs typeface="Times New Roman" panose="02020603050405020304" pitchFamily="18" charset="0"/>
              </a:rPr>
              <a:t>Questa tipologia di intervento promuove la rigenerazione integrata di aree “bersaglio”, centrali o periferiche, contemplando sia la riqualificazione fisica dell’ambiente costruito e naturale attraverso il recupero degli spazi degradati, sia azioni immateriali e servizi ritenuti necessari per affrontare le problematiche della specifica area (</a:t>
            </a:r>
            <a:r>
              <a:rPr lang="it-IT" sz="1800" dirty="0" err="1">
                <a:effectLst/>
                <a:ea typeface="Calibri" panose="020F0502020204030204" pitchFamily="34" charset="0"/>
                <a:cs typeface="Times New Roman" panose="02020603050405020304" pitchFamily="18" charset="0"/>
              </a:rPr>
              <a:t>place-based</a:t>
            </a:r>
            <a:r>
              <a:rPr lang="it-IT" sz="1800" dirty="0">
                <a:effectLst/>
                <a:ea typeface="Calibri" panose="020F0502020204030204" pitchFamily="34" charset="0"/>
                <a:cs typeface="Times New Roman" panose="02020603050405020304" pitchFamily="18" charset="0"/>
              </a:rPr>
              <a:t> </a:t>
            </a:r>
            <a:r>
              <a:rPr lang="it-IT" sz="1800" dirty="0" err="1">
                <a:effectLst/>
                <a:ea typeface="Calibri" panose="020F0502020204030204" pitchFamily="34" charset="0"/>
                <a:cs typeface="Times New Roman" panose="02020603050405020304" pitchFamily="18" charset="0"/>
              </a:rPr>
              <a:t>approach</a:t>
            </a:r>
            <a:r>
              <a:rPr lang="it-IT" sz="1800" dirty="0">
                <a:effectLst/>
                <a:ea typeface="Calibri" panose="020F0502020204030204" pitchFamily="34" charset="0"/>
                <a:cs typeface="Times New Roman" panose="02020603050405020304" pitchFamily="18" charset="0"/>
              </a:rPr>
              <a:t>), tenendo in considerazione le </a:t>
            </a:r>
            <a:r>
              <a:rPr lang="it-IT" sz="1800" dirty="0" err="1">
                <a:effectLst/>
                <a:ea typeface="Calibri" panose="020F0502020204030204" pitchFamily="34" charset="0"/>
                <a:cs typeface="Times New Roman" panose="02020603050405020304" pitchFamily="18" charset="0"/>
              </a:rPr>
              <a:t>specificita</a:t>
            </a:r>
            <a:r>
              <a:rPr lang="it-IT" sz="1800" dirty="0">
                <a:effectLst/>
                <a:ea typeface="Calibri" panose="020F0502020204030204" pitchFamily="34" charset="0"/>
                <a:cs typeface="Times New Roman" panose="02020603050405020304" pitchFamily="18" charset="0"/>
              </a:rPr>
              <a:t>̀ locali (</a:t>
            </a:r>
            <a:r>
              <a:rPr lang="it-IT" sz="1800" dirty="0" err="1">
                <a:effectLst/>
                <a:ea typeface="Calibri" panose="020F0502020204030204" pitchFamily="34" charset="0"/>
                <a:cs typeface="Times New Roman" panose="02020603050405020304" pitchFamily="18" charset="0"/>
              </a:rPr>
              <a:t>people-oriented</a:t>
            </a:r>
            <a:r>
              <a:rPr lang="it-IT" sz="1800" dirty="0">
                <a:effectLst/>
                <a:ea typeface="Calibri" panose="020F0502020204030204" pitchFamily="34" charset="0"/>
                <a:cs typeface="Times New Roman" panose="02020603050405020304" pitchFamily="18" charset="0"/>
              </a:rPr>
              <a:t> </a:t>
            </a:r>
            <a:r>
              <a:rPr lang="it-IT" sz="1800" dirty="0" err="1">
                <a:effectLst/>
                <a:ea typeface="Calibri" panose="020F0502020204030204" pitchFamily="34" charset="0"/>
                <a:cs typeface="Times New Roman" panose="02020603050405020304" pitchFamily="18" charset="0"/>
              </a:rPr>
              <a:t>approach</a:t>
            </a:r>
            <a:r>
              <a:rPr lang="it-IT" sz="1800" dirty="0">
                <a:effectLst/>
                <a:ea typeface="Calibri" panose="020F0502020204030204" pitchFamily="34" charset="0"/>
                <a:cs typeface="Times New Roman" panose="02020603050405020304" pitchFamily="18" charset="0"/>
              </a:rPr>
              <a:t>). </a:t>
            </a:r>
          </a:p>
          <a:p>
            <a:pPr marL="0" indent="0">
              <a:buNone/>
              <a:tabLst>
                <a:tab pos="180340" algn="ctr"/>
              </a:tabLst>
            </a:pPr>
            <a:r>
              <a:rPr lang="it-IT" sz="1800" b="1" dirty="0">
                <a:effectLst/>
                <a:ea typeface="Times New Roman" panose="02020603050405020304" pitchFamily="18" charset="0"/>
              </a:rPr>
              <a:t>Con i </a:t>
            </a:r>
            <a:r>
              <a:rPr lang="it-IT" sz="1800" b="1" dirty="0" err="1">
                <a:effectLst/>
                <a:ea typeface="Times New Roman" panose="02020603050405020304" pitchFamily="18" charset="0"/>
              </a:rPr>
              <a:t>PdT</a:t>
            </a:r>
            <a:r>
              <a:rPr lang="it-IT" sz="1800" b="1" dirty="0">
                <a:effectLst/>
                <a:ea typeface="Times New Roman" panose="02020603050405020304" pitchFamily="18" charset="0"/>
              </a:rPr>
              <a:t> si può sostenere la gestione collaborativa per il recupero dei beni:</a:t>
            </a:r>
            <a:endParaRPr lang="it-IT" sz="1800" dirty="0">
              <a:effectLst/>
              <a:ea typeface="Times New Roman" panose="02020603050405020304" pitchFamily="18" charset="0"/>
            </a:endParaRPr>
          </a:p>
          <a:p>
            <a:pPr marL="0" indent="0">
              <a:buNone/>
              <a:tabLst>
                <a:tab pos="180340" algn="ctr"/>
              </a:tabLst>
            </a:pPr>
            <a:r>
              <a:rPr lang="it-IT" sz="1800" dirty="0">
                <a:effectLst/>
                <a:ea typeface="Times New Roman" panose="02020603050405020304" pitchFamily="18" charset="0"/>
              </a:rPr>
              <a:t>I progetti di territorio riguardano specifici ambiti di intervento, localizzati all’interno dell’area metropolitana, appositamente individuati dai singoli territori in coerenza con la propria strategia territoriale. </a:t>
            </a:r>
          </a:p>
          <a:p>
            <a:pPr marL="0" lvl="0" indent="0">
              <a:buNone/>
              <a:tabLst>
                <a:tab pos="180340" algn="ctr"/>
              </a:tabLst>
            </a:pPr>
            <a:endParaRPr lang="it-IT" sz="2900" dirty="0">
              <a:effectLst/>
              <a:ea typeface="Calibri" panose="020F0502020204030204" pitchFamily="34" charset="0"/>
              <a:cs typeface="Times New Roman" panose="02020603050405020304" pitchFamily="18" charset="0"/>
            </a:endParaRPr>
          </a:p>
          <a:p>
            <a:endParaRPr lang="it-IT" sz="2200" dirty="0">
              <a:effectLst/>
              <a:ea typeface="Times New Roman" panose="02020603050405020304" pitchFamily="18" charset="0"/>
              <a:cs typeface="Times New Roman" panose="02020603050405020304" pitchFamily="18" charset="0"/>
            </a:endParaRPr>
          </a:p>
          <a:p>
            <a:endParaRPr lang="it-IT" sz="20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684405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br>
              <a:rPr lang="it-IT" sz="2800" dirty="0"/>
            </a:br>
            <a:r>
              <a:rPr lang="it-IT" sz="2800" dirty="0"/>
              <a:t> </a:t>
            </a:r>
            <a:r>
              <a:rPr lang="it-IT" sz="2800" b="1" dirty="0">
                <a:solidFill>
                  <a:srgbClr val="FF0000"/>
                </a:solidFill>
              </a:rPr>
              <a:t>PNRR  - Progetti per la valorizzazione dei beni confiscati alle mafie  - </a:t>
            </a:r>
            <a:br>
              <a:rPr lang="it-IT" sz="2800" b="1" dirty="0">
                <a:solidFill>
                  <a:srgbClr val="FF0000"/>
                </a:solidFill>
              </a:rPr>
            </a:br>
            <a:r>
              <a:rPr lang="it-IT" sz="2800" b="1" dirty="0">
                <a:solidFill>
                  <a:srgbClr val="FF0000"/>
                </a:solidFill>
              </a:rPr>
              <a:t> Missione 5 Componente 3 Interventi speciali per la coesione territoriale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422031" y="1433690"/>
            <a:ext cx="11329702" cy="4617154"/>
          </a:xfrm>
        </p:spPr>
        <p:txBody>
          <a:bodyPr>
            <a:normAutofit/>
          </a:bodyPr>
          <a:lstStyle/>
          <a:p>
            <a:pPr marL="0" indent="0">
              <a:buNone/>
            </a:pPr>
            <a:r>
              <a:rPr lang="it-IT" sz="2400" dirty="0"/>
              <a:t>L’Avviso - </a:t>
            </a:r>
            <a:r>
              <a:rPr lang="it-IT" sz="2400" i="1" dirty="0"/>
              <a:t>pubblicato il 23 novembre 2021 e chiuso il 22 Aprile 2022</a:t>
            </a:r>
            <a:r>
              <a:rPr lang="it-IT" sz="2400" dirty="0"/>
              <a:t> – ha avuto lo scopo di individuare, mediante procedura valutativa selettiva con graduatoria, proposte progettuali finalizzate al recupero, </a:t>
            </a:r>
            <a:r>
              <a:rPr lang="it-IT" sz="2400" dirty="0" err="1"/>
              <a:t>ri</a:t>
            </a:r>
            <a:r>
              <a:rPr lang="it-IT" sz="2400" dirty="0"/>
              <a:t>-funzionalizzazione e valorizzazione di beni confiscati alla </a:t>
            </a:r>
            <a:r>
              <a:rPr lang="it-IT" sz="2400" dirty="0" err="1"/>
              <a:t>criminalita</a:t>
            </a:r>
            <a:r>
              <a:rPr lang="it-IT" sz="2400" dirty="0"/>
              <a:t>̀ organizzata, attraverso opere di demolizione e ricostruzione, di ristrutturazione e/o adeguamento per le </a:t>
            </a:r>
            <a:r>
              <a:rPr lang="it-IT" sz="2400" dirty="0" err="1"/>
              <a:t>finalita</a:t>
            </a:r>
            <a:r>
              <a:rPr lang="it-IT" sz="2400" dirty="0"/>
              <a:t>̀ prescritte nel decreto di destinazione, ex art. 47, comma 2, del </a:t>
            </a:r>
            <a:r>
              <a:rPr lang="it-IT" sz="2400" dirty="0" err="1"/>
              <a:t>D.Lgs.</a:t>
            </a:r>
            <a:r>
              <a:rPr lang="it-IT" sz="2400" dirty="0"/>
              <a:t> n. 159/2011, per la restituzione alla </a:t>
            </a:r>
            <a:r>
              <a:rPr lang="it-IT" sz="2400" dirty="0" err="1"/>
              <a:t>collettivita</a:t>
            </a:r>
            <a:r>
              <a:rPr lang="it-IT" sz="2400" dirty="0"/>
              <a:t>̀ ed il reinserimento di tali beni nel circuito legale dei territori di appartenenza. </a:t>
            </a:r>
          </a:p>
          <a:p>
            <a:pPr marL="0" indent="0" algn="just">
              <a:buNone/>
            </a:pPr>
            <a:r>
              <a:rPr lang="it-IT" sz="2400" dirty="0"/>
              <a:t>Le risorse oggetto dell’Avviso ammontano complessivamente a 250 mln di euro, da destinare alla realizzazione di almeno 200 proposte progettuali per la riqualificazione di intere aree o per la valorizzazione di beni confiscati alle mafie a beneficio della </a:t>
            </a:r>
            <a:r>
              <a:rPr lang="it-IT" sz="2400" dirty="0" err="1"/>
              <a:t>collettivita</a:t>
            </a:r>
            <a:r>
              <a:rPr lang="it-IT" sz="2400" dirty="0"/>
              <a:t>̀ e delle nuove generazioni nelle otto Regioni del Mezzogiorno (Abruzzo, Basilicata, Calabria, Campania, Molise, Puglia, Sardegna e Sicilia). </a:t>
            </a:r>
          </a:p>
          <a:p>
            <a:pPr marL="0" indent="0" algn="just">
              <a:buNone/>
            </a:pPr>
            <a:endParaRPr lang="it-IT" sz="2400" dirty="0"/>
          </a:p>
          <a:p>
            <a:pPr marL="0" indent="0" algn="just">
              <a:buNone/>
            </a:pPr>
            <a:endParaRPr lang="it-IT" sz="3400" dirty="0"/>
          </a:p>
          <a:p>
            <a:pPr marL="0" indent="0">
              <a:buNone/>
            </a:pPr>
            <a:endParaRPr lang="it-IT" dirty="0"/>
          </a:p>
        </p:txBody>
      </p:sp>
    </p:spTree>
    <p:extLst>
      <p:ext uri="{BB962C8B-B14F-4D97-AF65-F5344CB8AC3E}">
        <p14:creationId xmlns:p14="http://schemas.microsoft.com/office/powerpoint/2010/main" val="26610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r>
              <a:rPr lang="it-IT" sz="2800" b="1" dirty="0">
                <a:solidFill>
                  <a:srgbClr val="FF0000"/>
                </a:solidFill>
              </a:rPr>
              <a:t> PNRR  - Progetti per la valorizzazione dei beni confiscati alle mafie  - </a:t>
            </a:r>
            <a:br>
              <a:rPr lang="it-IT" sz="2800" b="1" dirty="0">
                <a:solidFill>
                  <a:srgbClr val="FF0000"/>
                </a:solidFill>
              </a:rPr>
            </a:br>
            <a:r>
              <a:rPr lang="it-IT" sz="2800" b="1" dirty="0">
                <a:solidFill>
                  <a:srgbClr val="FF0000"/>
                </a:solidFill>
              </a:rPr>
              <a:t> Missione 5 Componente 3 Interventi speciali per la coesione territoriale </a:t>
            </a:r>
          </a:p>
        </p:txBody>
      </p:sp>
      <p:sp>
        <p:nvSpPr>
          <p:cNvPr id="3" name="Segnaposto contenuto 2"/>
          <p:cNvSpPr>
            <a:spLocks noGrp="1"/>
          </p:cNvSpPr>
          <p:nvPr>
            <p:ph idx="1"/>
          </p:nvPr>
        </p:nvSpPr>
        <p:spPr>
          <a:xfrm>
            <a:off x="407963" y="1433690"/>
            <a:ext cx="11259103" cy="5063066"/>
          </a:xfrm>
        </p:spPr>
        <p:txBody>
          <a:bodyPr>
            <a:normAutofit lnSpcReduction="10000"/>
          </a:bodyPr>
          <a:lstStyle/>
          <a:p>
            <a:pPr marL="0" indent="0">
              <a:buNone/>
            </a:pPr>
            <a:r>
              <a:rPr lang="it-IT" sz="2400" dirty="0"/>
              <a:t>Il bando del PNRR ha consentito di elaborare nuovi progetti che qualora non riuscissero a essere immediatamente finanziati per l'esaurimento delle risorse messe a disposizione dal PNRR, potranno comunque essere ripresentati alle iniziative promosse nell'ambito della programmazione 2021-2027 dei Fondi strutturali europei o del Fondo nazionale per lo Sviluppo e la Coesione. Il decreto-legge 'PNRR 2', approvato dal Consiglio dei ministri, prevede una norma che finanzia le spese iniziali di gestione dei beni che risulteranno vincitori del presente bando.</a:t>
            </a:r>
          </a:p>
          <a:p>
            <a:pPr marL="0" indent="0" algn="l">
              <a:buNone/>
            </a:pPr>
            <a:r>
              <a:rPr lang="it-IT" sz="2400" b="0" i="0" u="none" strike="noStrike" dirty="0">
                <a:effectLst/>
              </a:rPr>
              <a:t>In totale i progetti ammessi a finanziamento a valere sull’Avviso sono stati </a:t>
            </a:r>
            <a:r>
              <a:rPr lang="it-IT" sz="2400" i="0" u="none" strike="noStrike" dirty="0">
                <a:effectLst/>
              </a:rPr>
              <a:t>242</a:t>
            </a:r>
            <a:r>
              <a:rPr lang="it-IT" sz="2400" b="0" i="0" u="none" strike="noStrike" dirty="0">
                <a:effectLst/>
              </a:rPr>
              <a:t>, sui 528 pervenuti, per un valore di </a:t>
            </a:r>
            <a:r>
              <a:rPr lang="it-IT" sz="2400" i="0" u="none" strike="noStrike" dirty="0">
                <a:effectLst/>
              </a:rPr>
              <a:t>249,5 milioni di euro</a:t>
            </a:r>
            <a:r>
              <a:rPr lang="it-IT" sz="2400" b="0" i="0" u="none" strike="noStrike" dirty="0">
                <a:effectLst/>
              </a:rPr>
              <a:t>, mentre 165 sono quelli ritenuti idonei. </a:t>
            </a:r>
            <a:br>
              <a:rPr lang="it-IT" sz="2400" b="0" i="0" u="none" strike="noStrike" dirty="0">
                <a:effectLst/>
              </a:rPr>
            </a:br>
            <a:r>
              <a:rPr lang="it-IT" sz="2400" b="0" i="0" u="none" strike="noStrike" dirty="0">
                <a:effectLst/>
              </a:rPr>
              <a:t>A questi si aggiungono altri </a:t>
            </a:r>
            <a:r>
              <a:rPr lang="it-IT" sz="2400" i="0" u="none" strike="noStrike" dirty="0">
                <a:effectLst/>
              </a:rPr>
              <a:t>12</a:t>
            </a:r>
            <a:r>
              <a:rPr lang="it-IT" sz="2400" b="0" i="0" u="none" strike="noStrike" dirty="0">
                <a:effectLst/>
              </a:rPr>
              <a:t> progetti ammessi a finanziamento tra i 60 pervenuti a valere sulla </a:t>
            </a:r>
            <a:r>
              <a:rPr lang="it-IT" sz="2400" i="0" u="none" strike="noStrike" dirty="0">
                <a:effectLst/>
              </a:rPr>
              <a:t>procedura negoziata </a:t>
            </a:r>
            <a:r>
              <a:rPr lang="it-IT" sz="2400" b="0" i="0" u="none" strike="noStrike" dirty="0">
                <a:effectLst/>
              </a:rPr>
              <a:t>per un valore di </a:t>
            </a:r>
            <a:r>
              <a:rPr lang="it-IT" sz="2400" i="0" u="none" strike="noStrike" dirty="0">
                <a:effectLst/>
              </a:rPr>
              <a:t>50,2 milioni di euro</a:t>
            </a:r>
            <a:r>
              <a:rPr lang="it-IT" sz="2400" b="0" i="0" u="none" strike="noStrike" dirty="0">
                <a:effectLst/>
              </a:rPr>
              <a:t>.</a:t>
            </a:r>
          </a:p>
          <a:p>
            <a:pPr marL="0" indent="0" algn="l">
              <a:buNone/>
            </a:pPr>
            <a:r>
              <a:rPr lang="it-IT" sz="2400" i="0" u="none" strike="noStrike" dirty="0">
                <a:solidFill>
                  <a:srgbClr val="FF0000"/>
                </a:solidFill>
                <a:effectLst/>
              </a:rPr>
              <a:t>A fronte delle 90 proposte presentate </a:t>
            </a:r>
            <a:r>
              <a:rPr lang="it-IT" sz="2400" dirty="0">
                <a:solidFill>
                  <a:srgbClr val="FF0000"/>
                </a:solidFill>
              </a:rPr>
              <a:t>da parte degli Enti Pugliesi </a:t>
            </a:r>
            <a:r>
              <a:rPr lang="it-IT" sz="2400" i="0" u="none" strike="noStrike" dirty="0">
                <a:solidFill>
                  <a:srgbClr val="FF0000"/>
                </a:solidFill>
                <a:effectLst/>
              </a:rPr>
              <a:t>per</a:t>
            </a:r>
            <a:r>
              <a:rPr lang="it-IT" sz="2400" b="1" i="0" u="none" strike="noStrike" dirty="0">
                <a:solidFill>
                  <a:srgbClr val="FF0000"/>
                </a:solidFill>
                <a:effectLst/>
              </a:rPr>
              <a:t> </a:t>
            </a:r>
            <a:r>
              <a:rPr lang="it-IT" sz="2400" b="0" i="0" u="none" strike="noStrike" dirty="0">
                <a:solidFill>
                  <a:srgbClr val="FF0000"/>
                </a:solidFill>
                <a:effectLst/>
              </a:rPr>
              <a:t>la riqualificazione e la valorizzazione di beni confiscati alle mafie a beneficio della collettività e delle nuove generazioni</a:t>
            </a:r>
            <a:r>
              <a:rPr lang="it-IT" sz="2400" dirty="0">
                <a:solidFill>
                  <a:srgbClr val="FF0000"/>
                </a:solidFill>
              </a:rPr>
              <a:t>, </a:t>
            </a:r>
            <a:r>
              <a:rPr lang="it-IT" sz="2400" b="1" dirty="0">
                <a:solidFill>
                  <a:srgbClr val="FF0000"/>
                </a:solidFill>
                <a:effectLst/>
                <a:ea typeface="Times New Roman" panose="02020603050405020304" pitchFamily="18" charset="0"/>
              </a:rPr>
              <a:t>40 progetti, che coinvolgono 26 Enti, sono stati finanziati per un valore complessivo di circa 37 milioni di euro</a:t>
            </a:r>
            <a:endParaRPr lang="it-IT" sz="2400" b="1" i="0" u="none" strike="noStrike" dirty="0">
              <a:solidFill>
                <a:srgbClr val="FF0000"/>
              </a:solidFill>
              <a:effectLst/>
            </a:endParaRPr>
          </a:p>
        </p:txBody>
      </p:sp>
    </p:spTree>
    <p:extLst>
      <p:ext uri="{BB962C8B-B14F-4D97-AF65-F5344CB8AC3E}">
        <p14:creationId xmlns:p14="http://schemas.microsoft.com/office/powerpoint/2010/main" val="2608754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11200" y="365125"/>
            <a:ext cx="10515600" cy="876653"/>
          </a:xfrm>
        </p:spPr>
        <p:txBody>
          <a:bodyPr>
            <a:noAutofit/>
          </a:bodyPr>
          <a:lstStyle/>
          <a:p>
            <a:r>
              <a:rPr lang="it-IT" sz="2800" b="1" dirty="0">
                <a:solidFill>
                  <a:srgbClr val="FF0000"/>
                </a:solidFill>
                <a:effectLst/>
              </a:rPr>
              <a:t>PROGRAMMA REGIONALE  Puglia FESR-FSE+ 2021-2027 </a:t>
            </a:r>
            <a:endParaRPr lang="it-IT" sz="2800" b="1" dirty="0">
              <a:solidFill>
                <a:srgbClr val="FF0000"/>
              </a:solidFill>
            </a:endParaRPr>
          </a:p>
        </p:txBody>
      </p:sp>
      <p:sp>
        <p:nvSpPr>
          <p:cNvPr id="3" name="Segnaposto contenuto 2"/>
          <p:cNvSpPr>
            <a:spLocks noGrp="1"/>
          </p:cNvSpPr>
          <p:nvPr>
            <p:ph idx="1"/>
          </p:nvPr>
        </p:nvSpPr>
        <p:spPr>
          <a:xfrm>
            <a:off x="711200" y="1377244"/>
            <a:ext cx="10631311" cy="5115631"/>
          </a:xfrm>
        </p:spPr>
        <p:txBody>
          <a:bodyPr>
            <a:normAutofit/>
          </a:bodyPr>
          <a:lstStyle/>
          <a:p>
            <a:pPr marL="0" indent="0">
              <a:buNone/>
            </a:pPr>
            <a:r>
              <a:rPr lang="it-IT" sz="2000" b="1" dirty="0"/>
              <a:t>S</a:t>
            </a:r>
            <a:r>
              <a:rPr lang="it-IT" sz="2000" b="1" dirty="0">
                <a:effectLst/>
              </a:rPr>
              <a:t>trategia 2021- 2027  </a:t>
            </a:r>
            <a:endParaRPr lang="it-IT" sz="2000" b="1" dirty="0"/>
          </a:p>
          <a:p>
            <a:pPr marL="0" indent="0">
              <a:buNone/>
            </a:pPr>
            <a:endParaRPr lang="it-IT" sz="2000" dirty="0">
              <a:effectLst/>
            </a:endParaRPr>
          </a:p>
          <a:p>
            <a:pPr marL="0" indent="0">
              <a:buNone/>
            </a:pPr>
            <a:r>
              <a:rPr lang="it-IT" sz="2000" dirty="0">
                <a:effectLst/>
              </a:rPr>
              <a:t>Il </a:t>
            </a:r>
            <a:r>
              <a:rPr lang="it-IT" sz="2000" dirty="0">
                <a:solidFill>
                  <a:srgbClr val="FF0000"/>
                </a:solidFill>
                <a:effectLst/>
              </a:rPr>
              <a:t>PR</a:t>
            </a:r>
            <a:r>
              <a:rPr lang="it-IT" sz="2000" dirty="0">
                <a:effectLst/>
              </a:rPr>
              <a:t> </a:t>
            </a:r>
            <a:r>
              <a:rPr lang="it-IT" sz="2000" dirty="0">
                <a:solidFill>
                  <a:srgbClr val="FF0000"/>
                </a:solidFill>
                <a:effectLst/>
              </a:rPr>
              <a:t>FESR-FSE+ 2021-2027 </a:t>
            </a:r>
            <a:r>
              <a:rPr lang="it-IT" sz="2000" dirty="0">
                <a:effectLst/>
              </a:rPr>
              <a:t>definisce le </a:t>
            </a:r>
            <a:r>
              <a:rPr lang="it-IT" sz="2000" dirty="0" err="1">
                <a:effectLst/>
              </a:rPr>
              <a:t>priorita</a:t>
            </a:r>
            <a:r>
              <a:rPr lang="it-IT" sz="2000" dirty="0">
                <a:effectLst/>
              </a:rPr>
              <a:t>̀ d’intervento sulle quali la Regione Puglia focalizza la propria azione strategica e operativa  e le sfide sociali che la Regione intende fronteggiare, tra le quali inclusione, partecipazione e </a:t>
            </a:r>
            <a:r>
              <a:rPr lang="it-IT" sz="2000" dirty="0" err="1">
                <a:effectLst/>
              </a:rPr>
              <a:t>qualita</a:t>
            </a:r>
            <a:r>
              <a:rPr lang="it-IT" sz="2000" dirty="0">
                <a:effectLst/>
              </a:rPr>
              <a:t>̀ della vita, con particolare attenzione a: </a:t>
            </a:r>
          </a:p>
          <a:p>
            <a:pPr>
              <a:buFontTx/>
              <a:buChar char="-"/>
            </a:pPr>
            <a:r>
              <a:rPr lang="it-IT" sz="2000" dirty="0">
                <a:effectLst/>
              </a:rPr>
              <a:t>contrasto alle nuove forme di </a:t>
            </a:r>
            <a:r>
              <a:rPr lang="it-IT" sz="2000" dirty="0" err="1">
                <a:effectLst/>
              </a:rPr>
              <a:t>poverta</a:t>
            </a:r>
            <a:r>
              <a:rPr lang="it-IT" sz="2000" dirty="0">
                <a:effectLst/>
              </a:rPr>
              <a:t>̀, discriminazione e disuguaglianza; </a:t>
            </a:r>
          </a:p>
          <a:p>
            <a:pPr>
              <a:buFontTx/>
              <a:buChar char="-"/>
            </a:pPr>
            <a:r>
              <a:rPr lang="it-IT" sz="2000" dirty="0">
                <a:effectLst/>
              </a:rPr>
              <a:t>rafforzamento del protagonismo dei giovani, delle donne e delle fasce deboli nella </a:t>
            </a:r>
            <a:r>
              <a:rPr lang="it-IT" sz="2000" dirty="0" err="1">
                <a:effectLst/>
              </a:rPr>
              <a:t>societa</a:t>
            </a:r>
            <a:r>
              <a:rPr lang="it-IT" sz="2000" dirty="0">
                <a:effectLst/>
              </a:rPr>
              <a:t>̀ e nelle istituzioni; </a:t>
            </a:r>
          </a:p>
          <a:p>
            <a:pPr>
              <a:buFontTx/>
              <a:buChar char="-"/>
            </a:pPr>
            <a:r>
              <a:rPr lang="it-IT" sz="2000" dirty="0">
                <a:effectLst/>
              </a:rPr>
              <a:t>rafforzamento dei livelli di salute e benessere della popolazione; </a:t>
            </a:r>
          </a:p>
          <a:p>
            <a:pPr>
              <a:buFontTx/>
              <a:buChar char="-"/>
            </a:pPr>
            <a:r>
              <a:rPr lang="it-IT" sz="2000" dirty="0">
                <a:effectLst/>
              </a:rPr>
              <a:t>contrasto al </a:t>
            </a:r>
            <a:r>
              <a:rPr lang="it-IT" sz="2000" dirty="0" err="1">
                <a:effectLst/>
              </a:rPr>
              <a:t>digital</a:t>
            </a:r>
            <a:r>
              <a:rPr lang="it-IT" sz="2000" dirty="0">
                <a:effectLst/>
              </a:rPr>
              <a:t> divide; </a:t>
            </a:r>
          </a:p>
          <a:p>
            <a:pPr>
              <a:buFontTx/>
              <a:buChar char="-"/>
            </a:pPr>
            <a:r>
              <a:rPr lang="it-IT" sz="2000" dirty="0">
                <a:effectLst/>
              </a:rPr>
              <a:t>contrasto allo spopolamento; </a:t>
            </a:r>
          </a:p>
          <a:p>
            <a:pPr>
              <a:buFontTx/>
              <a:buChar char="-"/>
            </a:pPr>
            <a:r>
              <a:rPr lang="it-IT" sz="2000" dirty="0">
                <a:effectLst/>
              </a:rPr>
              <a:t>tutela dell’</a:t>
            </a:r>
            <a:r>
              <a:rPr lang="it-IT" sz="2000" dirty="0" err="1">
                <a:effectLst/>
              </a:rPr>
              <a:t>identita</a:t>
            </a:r>
            <a:r>
              <a:rPr lang="it-IT" sz="2000" dirty="0">
                <a:effectLst/>
              </a:rPr>
              <a:t>̀ culturale delle città e dei territori; </a:t>
            </a:r>
          </a:p>
          <a:p>
            <a:pPr>
              <a:buFontTx/>
              <a:buChar char="-"/>
            </a:pPr>
            <a:r>
              <a:rPr lang="it-IT" sz="2000" dirty="0">
                <a:effectLst/>
              </a:rPr>
              <a:t>tutela e valorizzazione del patrimonio culturale, paesaggistico e naturalistico dei territori</a:t>
            </a:r>
            <a:endParaRPr lang="it-IT" sz="2000" dirty="0"/>
          </a:p>
          <a:p>
            <a:pPr marL="0" indent="0">
              <a:buNone/>
            </a:pPr>
            <a:endParaRPr lang="it-IT" sz="1100" dirty="0"/>
          </a:p>
        </p:txBody>
      </p:sp>
    </p:spTree>
    <p:extLst>
      <p:ext uri="{BB962C8B-B14F-4D97-AF65-F5344CB8AC3E}">
        <p14:creationId xmlns:p14="http://schemas.microsoft.com/office/powerpoint/2010/main" val="384347188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6496</TotalTime>
  <Words>6495</Words>
  <Application>Microsoft Macintosh PowerPoint</Application>
  <PresentationFormat>Widescreen</PresentationFormat>
  <Paragraphs>236</Paragraphs>
  <Slides>33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33</vt:i4>
      </vt:variant>
    </vt:vector>
  </HeadingPairs>
  <TitlesOfParts>
    <vt:vector size="38" baseType="lpstr">
      <vt:lpstr>Arial</vt:lpstr>
      <vt:lpstr>Calibri</vt:lpstr>
      <vt:lpstr>Calibri Light</vt:lpstr>
      <vt:lpstr>Wingdings</vt:lpstr>
      <vt:lpstr>Tema di Office</vt:lpstr>
      <vt:lpstr>         FONTI DI FINANZIAMENTO ATTIVABILI REGIONE PUGLIA  ciclo di programmazione 2021-2027</vt:lpstr>
      <vt:lpstr>Beni Confiscati - Le risorse disponibili nel ciclo di programmazione 2021-27</vt:lpstr>
      <vt:lpstr>Risorse finanziarie delle politiche di coesione per il periodo di programmazione 2021-2027</vt:lpstr>
      <vt:lpstr>Programma Nazionale Inclusione e lotta alla povertà 2021-2027</vt:lpstr>
      <vt:lpstr>Programma Nazionale Metro plus e Città medie Sud 2021-2027</vt:lpstr>
      <vt:lpstr>Programma Nazionale Metro plus e Città medie Sud 2021-2027</vt:lpstr>
      <vt:lpstr>  PNRR  - Progetti per la valorizzazione dei beni confiscati alle mafie  -   Missione 5 Componente 3 Interventi speciali per la coesione territoriale  </vt:lpstr>
      <vt:lpstr> PNRR  - Progetti per la valorizzazione dei beni confiscati alle mafie  -   Missione 5 Componente 3 Interventi speciali per la coesione territoriale </vt:lpstr>
      <vt:lpstr>PROGRAMMA REGIONALE  Puglia FESR-FSE+ 2021-2027 </vt:lpstr>
      <vt:lpstr>PROGRAMMA REGIONALE  Puglia FESR-FSE+ 2021-2027 </vt:lpstr>
      <vt:lpstr>PROGRAMMA REGIONALE  Puglia FESR-FSE+ 2021-2027 </vt:lpstr>
      <vt:lpstr>PROGRAMMA REGIONALE  Puglia FESR-FSE+ 2021-2027 </vt:lpstr>
      <vt:lpstr>Il Fondo per lo Sviluppo e la Coesione (FSC) – I Piani di Sviluppo e Coesione (PSC) </vt:lpstr>
      <vt:lpstr>Il Fondo per lo Sviluppo e la Coesione (FSC) – I Piani di Sviluppo e Coesione (PSC) </vt:lpstr>
      <vt:lpstr>Il Fondo per lo Sviluppo e la Coesione (FSC) – I Piani di Sviluppo e Coesione (PSC) – Aree Tematiche di rilevanza per i Beni confiscati</vt:lpstr>
      <vt:lpstr>Il Fondo per lo Sviluppo e la Coesione (FSC) – I Piani di Sviluppo e Coesione (PSC) - Aree Tematiche di rilevanza per i Beni confiscati</vt:lpstr>
      <vt:lpstr>Il Fondo per lo Sviluppo e la Coesione (FSC) – I Piani di Sviluppo e Coesione (PSC) – Programmazione delle risorse</vt:lpstr>
      <vt:lpstr>Il Fondo per lo Sviluppo e la Coesione (FSC) – I Piani di Sviluppo e Coesione (PSC) – Bilancio di previsione 2022-2024</vt:lpstr>
      <vt:lpstr>PIANO DI SVILUPPO E COESIONE REGIONE PUGLIA</vt:lpstr>
      <vt:lpstr> PIANO DI SVILUPPO E COESIONE REGIONE PUGLIA </vt:lpstr>
      <vt:lpstr> Strategia nazionale per la valorizzazione dei beni confiscati  Piano per la valorizzazione di beni confiscati esemplari nel Mezzogiorno  </vt:lpstr>
      <vt:lpstr> Strategia nazionale per la valorizzazione dei beni confiscati  Piano per la valorizzazione di beni confiscati esemplari nel Mezzogiorno  </vt:lpstr>
      <vt:lpstr>  Legge di bilancio 2022 L. 234 del 30 dicembre 2021 – Articolo 1 comma 589 - Fondo per legalità e tutela degli amministratori locali vittime di atti intimidatori  </vt:lpstr>
      <vt:lpstr>    LEGGE REGIONALE 28 marzo 2019, n. 14     </vt:lpstr>
      <vt:lpstr>   LEGGE REGIONALE 28 marzo 2019, n. 14    </vt:lpstr>
      <vt:lpstr> LEGGE REGIONALE 28 marzo 2019, n. 14  </vt:lpstr>
      <vt:lpstr>   LEGGE REGIONALE 28 marzo 2019, n. 14     </vt:lpstr>
      <vt:lpstr>  LEGGE REGIONALE 28 marzo 2019, n. 14   </vt:lpstr>
      <vt:lpstr>  LEGGE REGIONALE 28 marzo 2019, n. 14   </vt:lpstr>
      <vt:lpstr>L’Agenzia Supporta i Comuni</vt:lpstr>
      <vt:lpstr>L’Agenzia Supporta i Comuni</vt:lpstr>
      <vt:lpstr>L’Agenzia Supporta i Comuni</vt:lpstr>
      <vt:lpstr>L’Agenzia Supporta i Comuni</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CONFERENZA SERVIZI CALABRIA</dc:title>
  <dc:creator>Giuseppa Pedà</dc:creator>
  <cp:lastModifiedBy>tina ranieri</cp:lastModifiedBy>
  <cp:revision>72</cp:revision>
  <cp:lastPrinted>2021-11-03T07:49:52Z</cp:lastPrinted>
  <dcterms:created xsi:type="dcterms:W3CDTF">2021-10-27T12:45:40Z</dcterms:created>
  <dcterms:modified xsi:type="dcterms:W3CDTF">2023-07-06T14:32:13Z</dcterms:modified>
</cp:coreProperties>
</file>