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8" r:id="rId3"/>
    <p:sldId id="314" r:id="rId4"/>
    <p:sldId id="317" r:id="rId5"/>
    <p:sldId id="318" r:id="rId6"/>
    <p:sldId id="329" r:id="rId7"/>
    <p:sldId id="271" r:id="rId8"/>
    <p:sldId id="282" r:id="rId9"/>
    <p:sldId id="290" r:id="rId10"/>
    <p:sldId id="291" r:id="rId11"/>
    <p:sldId id="289" r:id="rId12"/>
    <p:sldId id="283" r:id="rId13"/>
    <p:sldId id="284" r:id="rId14"/>
    <p:sldId id="285" r:id="rId15"/>
    <p:sldId id="286" r:id="rId16"/>
    <p:sldId id="287" r:id="rId17"/>
    <p:sldId id="264" r:id="rId18"/>
    <p:sldId id="266" r:id="rId19"/>
    <p:sldId id="259" r:id="rId20"/>
    <p:sldId id="262" r:id="rId21"/>
    <p:sldId id="320" r:id="rId22"/>
    <p:sldId id="297" r:id="rId23"/>
    <p:sldId id="298" r:id="rId24"/>
    <p:sldId id="299" r:id="rId25"/>
    <p:sldId id="301" r:id="rId26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5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3" d="100"/>
        <a:sy n="11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96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6915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857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184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461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66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65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4735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6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58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59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93C4-B8F3-4DF9-BEB7-3A767FF971CB}" type="datetimeFigureOut">
              <a:rPr lang="it-IT" smtClean="0"/>
              <a:t>10/07/23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D0AE-DA94-414D-B9F7-3B7EA15E1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830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istroperilsud.gov.it/it/approfondimenti/obiettivi-strategici-del-fsc-2021-2027/lavoro-e-occupabilita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coesione.gov.it/it/programmi/PSC_CALABRIA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regio.anbsc.it/users/area_enti" TargetMode="External"/><Relationship Id="rId2" Type="http://schemas.openxmlformats.org/officeDocument/2006/relationships/hyperlink" Target="https://openregio.anbsc.it/statistich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wp-content/uploads/2022/02/Modello_elenco_ex_art.48_co3_lett-c_CAM.xls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benisequestraticonfiscati.it/servizi/lagenzia-supporta-i-comuni/strategia-nazionale-per-la-valorizzazione-dei-beni-confiscati-attraverso-le-politiche-di-coesione/piani-strategici-delle-singole-regioni-2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oaicomuni@anbsc.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77244" y="2149652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PRINCIPALI</a:t>
            </a:r>
            <a:r>
              <a:rPr lang="it-IT" sz="4000" b="1" dirty="0">
                <a:solidFill>
                  <a:srgbClr val="FF0000"/>
                </a:solidFill>
              </a:rPr>
              <a:t> </a:t>
            </a:r>
            <a:r>
              <a:rPr lang="it-IT" sz="4400" b="1" dirty="0">
                <a:solidFill>
                  <a:srgbClr val="FF0000"/>
                </a:solidFill>
              </a:rPr>
              <a:t>FONTI DI FINANZIAMENTO</a:t>
            </a:r>
            <a:br>
              <a:rPr lang="it-IT" sz="44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ATTIVABILI REGIONE SARDEGNA</a:t>
            </a:r>
            <a:br>
              <a:rPr lang="it-IT" sz="4400" b="1" dirty="0">
                <a:solidFill>
                  <a:srgbClr val="FF0000"/>
                </a:solidFill>
              </a:rPr>
            </a:b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400" b="1" dirty="0">
                <a:solidFill>
                  <a:srgbClr val="FF0000"/>
                </a:solidFill>
              </a:rPr>
              <a:t>ciclo di programmazione 2021-2027</a:t>
            </a:r>
          </a:p>
        </p:txBody>
      </p:sp>
      <p:pic>
        <p:nvPicPr>
          <p:cNvPr id="3" name="Immagin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050" y="437206"/>
            <a:ext cx="259238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877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0" cy="106223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Regionale FESR 2021-2027 della Sardegna 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302664"/>
            <a:ext cx="10782300" cy="50655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19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Priorita</a:t>
            </a:r>
            <a:r>
              <a:rPr lang="it-IT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̀: 6. Sviluppo sostenibile e integrato urbano e territoriale (Obiettivo di Policy 5</a:t>
            </a:r>
            <a:r>
              <a:rPr lang="it-IT" sz="1900" b="1" i="0" u="none" strike="noStrike" dirty="0">
                <a:effectLst/>
              </a:rPr>
              <a:t> - un'Europa più vicina ai cittadini </a:t>
            </a:r>
            <a:r>
              <a:rPr lang="it-IT" sz="1900" b="0" i="0" u="none" strike="noStrike" dirty="0">
                <a:solidFill>
                  <a:srgbClr val="000000"/>
                </a:solidFill>
                <a:effectLst/>
                <a:latin typeface="+mj-lt"/>
              </a:rPr>
              <a:t>)</a:t>
            </a:r>
            <a:endParaRPr lang="it-IT" sz="19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Azione 6.1.1 Attuazione di strategie territoriali integrate in area urbana </a:t>
            </a:r>
            <a:endParaRPr lang="it-IT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Strategie Territoriali (ST), da realizzare con lo strumento degli Investimenti Territoriali Integrati, saranno attuate dai singoli Comuni e/o da loro raggruppamenti interni alle aree vaste di natura metropolitana istituzionalmente definite, per ambiti settoriali o con interventi integrati. In particolare, si sostengono iniziative nelle due aree vaste di Cagliari e di Sassari</a:t>
            </a:r>
          </a:p>
          <a:p>
            <a:pPr marL="0" indent="0">
              <a:buNone/>
            </a:pPr>
            <a:r>
              <a:rPr lang="it-IT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iniziative delle ST che si intende sostenere potranno riguardare:</a:t>
            </a:r>
            <a:endParaRPr lang="it-IT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9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Interventi per la rigenerazione urbana e per l’inclusione sociale </a:t>
            </a:r>
            <a:endParaRPr lang="it-IT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it-IT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rigenerazione di spazi pubblici e promozione di nuove </a:t>
            </a:r>
            <a:r>
              <a:rPr lang="it-IT" sz="1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modalita</a:t>
            </a:r>
            <a:r>
              <a:rPr lang="it-IT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̀ abitative volte a ridurre emarginazione e degrado </a:t>
            </a:r>
            <a:endParaRPr lang="it-IT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it-IT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riqualificazione di spazi pubblici anche ai fini dell'insediamento di imprese innovative, culturali e creative, attive o di nuova costituzione, con attenzione all’inclusione socioeconomica di persone e gruppi </a:t>
            </a:r>
            <a:endParaRPr lang="it-IT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it-IT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promozione e </a:t>
            </a:r>
            <a:r>
              <a:rPr lang="it-IT" sz="1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capacitazione</a:t>
            </a:r>
            <a:r>
              <a:rPr lang="it-IT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di progetti innovativi di partenariato pubblico-privato, compresi Terzo settore e non profit, attraverso pratiche di co- progettazione e cross </a:t>
            </a:r>
            <a:r>
              <a:rPr lang="it-IT" sz="19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settorialita</a:t>
            </a:r>
            <a:r>
              <a:rPr lang="it-IT" sz="19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̀ tra cultura, sport, sociale, sanità territoriale e istruzione, anche per la rigenerazione e l'uso dei luoghi della cultura e di nuovi spazi pubblici, attenti al coinvolgimento di giovani e donne</a:t>
            </a:r>
            <a:endParaRPr lang="it-IT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9100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è, insieme ai Fondi strutturali europei, lo strumento finanziario principale attraverso cui vengono attuate le politiche per lo sviluppo della coesione economica, sociale e territoriale e la rimozione degli squilibri economici e sociali.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E’ il principale strumento finanziario e programmatico nazionale per le politiche di riequilibrio dei divari territoriali. A tal fine è normativamente previsto che le risorse FSC devono essere destinate per l’80% alle aree del Mezzogiorno e il 20% a quelle del Centro-Nord. </a:t>
            </a:r>
          </a:p>
          <a:p>
            <a:pPr algn="just"/>
            <a:r>
              <a:rPr lang="it-IT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L'intervento del Fondo è destinato al finanziamento di progetti strategici, sia di carattere infrastrutturale sia di carattere immateriale, di rilievo nazionale, interregionale e regionale, aventi natura di grandi progetti o di investimenti articolati in singoli interventi tra loro funzionalmente connessi.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92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0"/>
            <a:ext cx="10696050" cy="48586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200" spc="15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Le risorse del FSC 2021-2027 sono impiegate su obiettivi strategici, declinati per 12 aree tematiche: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ricerca e innovazione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digitalizzazione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competitività imprese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energia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cultura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trasporti e mobilità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riqualificazione urbana</a:t>
            </a:r>
            <a:endParaRPr lang="it-IT" sz="22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  <a:hlinkClick r:id="rId2" tooltip="Lavoro e occupabilità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lavoro e occupabilità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sociale e salute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istruzione e formazione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342900" lvl="0" indent="-342900">
              <a:buSzPts val="1000"/>
              <a:buFont typeface="Wingdings" pitchFamily="2" charset="2"/>
              <a:buChar char=""/>
              <a:tabLst>
                <a:tab pos="457200" algn="l"/>
              </a:tabLst>
            </a:pPr>
            <a:r>
              <a:rPr lang="it-IT" sz="2200" spc="15" dirty="0">
                <a:effectLst/>
                <a:ea typeface="Times New Roman" panose="02020603050405020304" pitchFamily="18" charset="0"/>
              </a:rPr>
              <a:t>capacità amministrativa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0662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27200"/>
            <a:ext cx="11188700" cy="452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Riqualificazione urbana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dirty="0">
                <a:effectLst/>
                <a:ea typeface="Times New Roman" panose="02020603050405020304" pitchFamily="18" charset="0"/>
              </a:rPr>
              <a:t>Le risorse destinate alla riqualificazione urbana sono orientate alla realizzazione di “Interventi di infrastrutturazione e riqualificazione di edifici e spazi pubblici” per l’erogazione di servizi e attività di interesse collettivo, di rigenerazione delle periferie, di miglioramento della sicurezza e legalità dei luoghi</a:t>
            </a:r>
          </a:p>
          <a:p>
            <a:pPr marL="0" indent="0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r>
              <a:rPr lang="it-IT" sz="2400" spc="15" dirty="0">
                <a:effectLst/>
                <a:ea typeface="Times New Roman" panose="02020603050405020304" pitchFamily="18" charset="0"/>
              </a:rPr>
              <a:t>In questo contesto, gli interventi volti 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contrastare i fenomeni di dismissione e degrado di complessi urbani di valenza dimensionale e simbolica - beni monumentali e storici,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-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assumono valenza strategica per  la creazione di infrastrutture sociali quale importante volano di sviluppo locale.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62582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- Aree Tematiche di rilevanza per i Beni confiscati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Ambiente e risorse naturali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400" dirty="0">
                <a:effectLst/>
                <a:ea typeface="Times New Roman" panose="02020603050405020304" pitchFamily="18" charset="0"/>
              </a:rPr>
              <a:t>L’area tematica “Ambiente e risorse naturali” prevede il finanziamento  di interventi volti a tutelare 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biodiversita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a ridurre l’inquinamento anche attraverso bonifiche di siti inquinati, a favorire l’adattamento ai cambiamenti climatici e contrastare i rischi del territorio.</a:t>
            </a:r>
          </a:p>
          <a:p>
            <a:pPr algn="just"/>
            <a:r>
              <a:rPr lang="it-IT" sz="2400" spc="15" dirty="0">
                <a:effectLst/>
                <a:ea typeface="Times New Roman" panose="02020603050405020304" pitchFamily="18" charset="0"/>
              </a:rPr>
              <a:t>I Piani di Sviluppo e Coesione possono intervenire in  progetti di sviluppo territoriale di preminente interesse pubblico.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Si può pertanto intervenire per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risanare i terreni confiscati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offrendo 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opportunita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a nuovi insediamenti produttivi e di servizio, senza ulteriore consumo di suolo. Oltre agli aspetti socio-sanitari, le bonifiche possono contribuire alla transizione verso una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bioeconomia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circolare. In ragione della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complessita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multi-disciplinare richiesta dagli interventi di risanamento dei siti e delle carenze di competenze tecniche e gestionali,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il FSC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puo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inoltre sostenere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azioni immateriali di progettazione integrata 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su cui basare le azioni di bonifica e la restituzione all’uso collettivo delle aree.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7571512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Programmazione delle risorse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2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  <a:endParaRPr lang="it-IT" sz="22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Il </a:t>
            </a:r>
            <a:r>
              <a:rPr lang="it-IT" sz="2000" b="1" dirty="0">
                <a:effectLst/>
                <a:ea typeface="Times New Roman" panose="02020603050405020304" pitchFamily="18" charset="0"/>
              </a:rPr>
              <a:t>Piano Sviluppo e Coesione 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per ciascuna Amministrazione titolare di risorse, articolato per aree tematiche (vincolo di destinazione territoriale riparto 80% aree del Mezzogiorno e 20% aree del Centro-Nord)  è approvato dal CIPESS, su proposta del Ministro per il Sud e la Coesione territoriale.</a:t>
            </a:r>
          </a:p>
          <a:p>
            <a:pPr algn="just"/>
            <a:r>
              <a:rPr lang="it-IT" sz="2000" dirty="0">
                <a:effectLst/>
                <a:ea typeface="Times New Roman" panose="02020603050405020304" pitchFamily="18" charset="0"/>
              </a:rPr>
              <a:t>Nell’ambito dei Comitati di sorveglianza (costituiti dalle Amministrazioni titolari, con rappresentanti del Dipartimento per le Politiche di Coesione, del Dipartimento per la programmazione e il coordinamento della politica economica, dei Ministeri competenti per area tematica, nonché del partenariato economico e sociale)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 possibile proporre le misure di accelerazione, nonché contestare eventuali inadempienze di taluni attori. </a:t>
            </a:r>
          </a:p>
          <a:p>
            <a:pPr algn="just"/>
            <a:r>
              <a:rPr lang="it-IT" sz="2000" dirty="0">
                <a:solidFill>
                  <a:srgbClr val="212121"/>
                </a:solidFill>
                <a:ea typeface="Times New Roman" panose="02020603050405020304" pitchFamily="18" charset="0"/>
              </a:rPr>
              <a:t>L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'impiego della dotazione del FSC per obiettivi strategici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é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disposto in coerenza con gli obiettivi e le strategie dei Fondi strutturali e di investimento europei per il periodo di programmazione 2021-2027, nonché con le politiche settoriali e le politiche di investimento e di riforma previste nel Piano nazionale per la ripresa e la resilienza (PNRR), secondo principi di complementarietà e </a:t>
            </a:r>
            <a:r>
              <a:rPr lang="it-IT" sz="20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addizionalità</a:t>
            </a:r>
            <a:r>
              <a:rPr lang="it-IT" sz="20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 delle risorse.</a:t>
            </a:r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1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6100" y="365125"/>
            <a:ext cx="11099800" cy="1057275"/>
          </a:xfrm>
        </p:spPr>
        <p:txBody>
          <a:bodyPr>
            <a:no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Il Fondo per lo Sviluppo e la Coesione (FSC) – I Piani di Sviluppo e Coesione (PSC) – Bilancio di previsione 2022-2024</a:t>
            </a:r>
            <a:endParaRPr lang="it-IT" sz="28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6100" y="1422401"/>
            <a:ext cx="11099800" cy="4965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it-IT" sz="2200" b="1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Le regole per la programmazione delle risorse</a:t>
            </a:r>
          </a:p>
          <a:p>
            <a:pPr marL="0" indent="0" algn="just">
              <a:buNone/>
            </a:pP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Riguardo alle </a:t>
            </a:r>
            <a:r>
              <a:rPr lang="it-IT" sz="2400" dirty="0" err="1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disponibilita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̀ finanziarie, nel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bilancio di previsione per il triennio 2022-2024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(legge n. 234/2021 e relativo D.M. Economia 31 dicembre 2021 di ripartizione delle dotazioni dei singoli programmi di spesa in capitoli), il Fondo Sviluppo e Coesione - iscritto al capitolo 8000 dello stato di previsione del Ministero dell'economia - presenta una dotazione per il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triennio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pari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15,2 miliardi nel 2022,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13 miliardi nel 2023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a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15,3 miliardi nel 2024.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Tale dotazione è riferita alle risorse autorizzate per i due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cicli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di programmazione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2014-2020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</a:t>
            </a:r>
            <a:r>
              <a:rPr lang="it-IT" sz="2400" b="1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2021-2027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, rispettivamente, dalla legge di stabilità 2014 (</a:t>
            </a:r>
            <a:r>
              <a:rPr lang="it-IT" sz="2400" dirty="0">
                <a:solidFill>
                  <a:srgbClr val="4272A0"/>
                </a:solidFill>
                <a:effectLst/>
                <a:ea typeface="Times New Roman" panose="02020603050405020304" pitchFamily="18" charset="0"/>
              </a:rPr>
              <a:t>art. 1, co. 6, L. 147/2013) </a:t>
            </a:r>
            <a:r>
              <a:rPr lang="it-IT" sz="2400" dirty="0">
                <a:solidFill>
                  <a:srgbClr val="212121"/>
                </a:solidFill>
                <a:effectLst/>
                <a:ea typeface="Times New Roman" panose="02020603050405020304" pitchFamily="18" charset="0"/>
              </a:rPr>
              <a:t>e dalla legge di bilancio 2020 (art. 1, co. 178, L. n. 178/2020). </a:t>
            </a:r>
            <a:endParaRPr lang="it-IT" sz="2400" dirty="0">
              <a:effectLst/>
              <a:ea typeface="Times New Roman" panose="02020603050405020304" pitchFamily="18" charset="0"/>
            </a:endParaRPr>
          </a:p>
          <a:p>
            <a:pPr algn="just"/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8061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392" y="365125"/>
            <a:ext cx="10724408" cy="1325563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b="1" dirty="0"/>
              <a:t> </a:t>
            </a:r>
            <a:r>
              <a:rPr lang="it-IT" sz="2800" b="1" dirty="0">
                <a:solidFill>
                  <a:srgbClr val="FF0000"/>
                </a:solidFill>
              </a:rPr>
              <a:t>PIANO DI SVILUPPO E COESIONE REGIONE SARDEGNA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6550" y="1929664"/>
            <a:ext cx="10724408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PSC Regione SARDEGNA - Delibera n. 15/2021 (pubblicata su GU del 19 Agosto 2021)</a:t>
            </a:r>
          </a:p>
          <a:p>
            <a:pPr marL="0" indent="0" algn="just">
              <a:buNone/>
            </a:pPr>
            <a:r>
              <a:rPr lang="it-IT" sz="2400" b="1" dirty="0">
                <a:hlinkClick r:id="rId2"/>
              </a:rPr>
              <a:t>PSC REGIONE </a:t>
            </a:r>
            <a:r>
              <a:rPr lang="it-IT" sz="2400" b="1" dirty="0"/>
              <a:t>SARDEGNA </a:t>
            </a:r>
            <a:r>
              <a:rPr lang="it-IT" sz="2400" b="1" u="sng" dirty="0"/>
              <a:t>€ 4.907,62 milioni</a:t>
            </a:r>
            <a:r>
              <a:rPr lang="it-IT" sz="2400" dirty="0"/>
              <a:t> Delibera CIPESS n. 15 del 29/04/2021 </a:t>
            </a:r>
          </a:p>
          <a:p>
            <a:pPr marL="0" indent="0" algn="just">
              <a:buNone/>
            </a:pPr>
            <a:r>
              <a:rPr lang="it-IT" sz="2400" dirty="0"/>
              <a:t>Riorganizzazione delle risorse assegnate ai precedenti Strumenti  di programmazione: Intesa Sardegna, Programma Regionale di Attuazione (PAR) Sardegna, Patto Regione Sardegna, a valere sul Fondo sviluppo e coesione. </a:t>
            </a:r>
          </a:p>
          <a:p>
            <a:pPr marL="0" indent="0" algn="just">
              <a:buNone/>
            </a:pPr>
            <a:r>
              <a:rPr lang="it-IT" sz="2400" dirty="0"/>
              <a:t>Provenienza contabile delle risorse: </a:t>
            </a:r>
          </a:p>
          <a:p>
            <a:pPr algn="just"/>
            <a:r>
              <a:rPr lang="it-IT" sz="2400" dirty="0"/>
              <a:t>FSC 2000-2006 per  1.457,10  milioni di euro; </a:t>
            </a:r>
          </a:p>
          <a:p>
            <a:pPr algn="just"/>
            <a:r>
              <a:rPr lang="it-IT" sz="2400" dirty="0"/>
              <a:t>FSC 2007-2013 per  1.456,39  milioni di euro; </a:t>
            </a:r>
          </a:p>
          <a:p>
            <a:pPr algn="just"/>
            <a:r>
              <a:rPr lang="it-IT" sz="2400" dirty="0"/>
              <a:t>FSC 2014-2020 per  1.994,13  milioni di euro.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66756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620"/>
          </a:xfrm>
        </p:spPr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PIANO DI SVILUPPO E COESIONE REGIONE SARDEGNA</a:t>
            </a:r>
            <a:br>
              <a:rPr lang="it-IT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1615065"/>
            <a:ext cx="10515600" cy="453635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it-IT" dirty="0"/>
              <a:t>Su proposta dell’amministrazione titolare responsabile del PSC, il </a:t>
            </a:r>
            <a:r>
              <a:rPr lang="it-IT" dirty="0" err="1"/>
              <a:t>CdS</a:t>
            </a:r>
            <a:r>
              <a:rPr lang="it-IT" dirty="0"/>
              <a:t> provvede, entro il 31 dicembre di ogni anno, a integrare il PSC con: 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settori d’intervento per area tematica e corrispondenti importi finanziari</a:t>
            </a:r>
          </a:p>
          <a:p>
            <a:pPr algn="just"/>
            <a:r>
              <a:rPr lang="it-IT" dirty="0"/>
              <a:t>obiettivi perseguiti con indicazione dei principali indicatori di realizzazione e di risultato </a:t>
            </a:r>
          </a:p>
          <a:p>
            <a:pPr algn="just"/>
            <a:r>
              <a:rPr lang="it-IT" dirty="0"/>
              <a:t>piano finanziario complessivo del PSC, con esplicitazione della previsione di spesa per ciascuna annualità del primo triennio</a:t>
            </a:r>
          </a:p>
          <a:p>
            <a:pPr marL="0" indent="0" algn="just">
              <a:buNone/>
            </a:pPr>
            <a:r>
              <a:rPr lang="it-IT" dirty="0"/>
              <a:t>Al fine di accelerare la realizzazione e la spesa degli interventi di cui al comma 7, lettera </a:t>
            </a:r>
            <a:r>
              <a:rPr lang="it-IT" i="1" dirty="0"/>
              <a:t>b)</a:t>
            </a:r>
            <a:r>
              <a:rPr lang="it-IT" dirty="0"/>
              <a:t>, art. 44 del decreto-legge </a:t>
            </a:r>
            <a:r>
              <a:rPr lang="it-IT" dirty="0" err="1"/>
              <a:t>n</a:t>
            </a:r>
            <a:r>
              <a:rPr lang="it-IT" dirty="0"/>
              <a:t> 34 del 2019, il Dipartimento per le politiche di coesione, l’Agenzia per la coesione territoriale e la Struttura per la progettazione di beni ed edifici pubblici, per quanto di rispettiva competenza, possono disporre, anche nell’ambito di convenzioni </a:t>
            </a:r>
            <a:r>
              <a:rPr lang="it-IT" dirty="0" err="1"/>
              <a:t>gia</a:t>
            </a:r>
            <a:r>
              <a:rPr lang="it-IT" dirty="0"/>
              <a:t>̀ esistenti con </a:t>
            </a:r>
            <a:r>
              <a:rPr lang="it-IT" dirty="0" err="1"/>
              <a:t>societa</a:t>
            </a:r>
            <a:r>
              <a:rPr lang="it-IT" dirty="0"/>
              <a:t>̀ </a:t>
            </a:r>
            <a:r>
              <a:rPr lang="it-IT" i="1" dirty="0"/>
              <a:t>in </a:t>
            </a:r>
            <a:r>
              <a:rPr lang="it-IT" i="1" dirty="0" err="1"/>
              <a:t>house</a:t>
            </a:r>
            <a:r>
              <a:rPr lang="it-IT" dirty="0"/>
              <a:t>, misure di accompagnamento alla progettazione e attuazione, su richiesta della Regione responsabile del PSC in oggetto. </a:t>
            </a:r>
          </a:p>
          <a:p>
            <a:pPr algn="just"/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47629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dirty="0"/>
              <a:t>Delibera </a:t>
            </a:r>
            <a:r>
              <a:rPr lang="it-IT" dirty="0" err="1"/>
              <a:t>Cipe</a:t>
            </a:r>
            <a:r>
              <a:rPr lang="it-IT" dirty="0"/>
              <a:t> 61 del 2020 : assegnazione di risorse FSC 2014-2020 </a:t>
            </a:r>
          </a:p>
          <a:p>
            <a:pPr marL="0" indent="0" algn="just">
              <a:buNone/>
            </a:pPr>
            <a:r>
              <a:rPr lang="it-IT" dirty="0"/>
              <a:t>Prima assegnazione dell’importo di 10 milioni di euro: 5 milioni di euro per l’</a:t>
            </a:r>
            <a:r>
              <a:rPr lang="it-IT" dirty="0" err="1"/>
              <a:t>annualita</a:t>
            </a:r>
            <a:r>
              <a:rPr lang="it-IT" dirty="0"/>
              <a:t>̀ 2021; 5 milioni di euro per l’</a:t>
            </a:r>
            <a:r>
              <a:rPr lang="it-IT" dirty="0" err="1"/>
              <a:t>annualita</a:t>
            </a:r>
            <a:r>
              <a:rPr lang="it-IT" dirty="0"/>
              <a:t>̀ 2022 </a:t>
            </a:r>
          </a:p>
          <a:p>
            <a:pPr marL="0" indent="0" algn="just">
              <a:buNone/>
            </a:pPr>
            <a:r>
              <a:rPr lang="it-IT" sz="3000" dirty="0"/>
              <a:t>Risorse </a:t>
            </a:r>
            <a:r>
              <a:rPr lang="it-IT" dirty="0"/>
              <a:t>attribuite all’Agenzia per la coesione territoriale per il finanziamento, nell’ambito del «Piano per la valorizzazione di beni confiscati esemplari nel Mezzogiorno» di uno specifico asse destinato al </a:t>
            </a:r>
            <a:r>
              <a:rPr lang="it-IT" b="1" dirty="0"/>
              <a:t>sostegno dell’</a:t>
            </a:r>
            <a:r>
              <a:rPr lang="it-IT" b="1" dirty="0" err="1"/>
              <a:t>attivita</a:t>
            </a:r>
            <a:r>
              <a:rPr lang="it-IT" b="1" dirty="0"/>
              <a:t>̀ progettuale in favore di enti pubblici</a:t>
            </a:r>
            <a:r>
              <a:rPr lang="it-IT" dirty="0"/>
              <a:t> impegnati a definire, per i beni in confisca definitiva ubicati nel Mezzogiorno e qualificati come esemplari, progetti di valorizzazione, declinati in: </a:t>
            </a:r>
          </a:p>
          <a:p>
            <a:pPr marL="0" indent="0" algn="just">
              <a:buNone/>
            </a:pPr>
            <a:r>
              <a:rPr lang="it-IT" i="1" dirty="0"/>
              <a:t> a) </a:t>
            </a:r>
            <a:r>
              <a:rPr lang="it-IT" dirty="0"/>
              <a:t>indizione di concorsi di idee; </a:t>
            </a:r>
          </a:p>
          <a:p>
            <a:pPr marL="0" indent="0" algn="just">
              <a:buNone/>
            </a:pPr>
            <a:r>
              <a:rPr lang="it-IT" i="1" dirty="0"/>
              <a:t> b) </a:t>
            </a:r>
            <a:r>
              <a:rPr lang="it-IT" dirty="0"/>
              <a:t>definizione di piani di gestione; </a:t>
            </a:r>
          </a:p>
          <a:p>
            <a:pPr marL="0" indent="0" algn="just">
              <a:buNone/>
              <a:tabLst>
                <a:tab pos="122238" algn="l"/>
              </a:tabLst>
            </a:pPr>
            <a:r>
              <a:rPr lang="it-IT" i="1" dirty="0"/>
              <a:t> c) </a:t>
            </a:r>
            <a:r>
              <a:rPr lang="it-IT" dirty="0"/>
              <a:t>elaborazione di progetti definitivi o esecutivi, a partire dai progetti di </a:t>
            </a:r>
            <a:r>
              <a:rPr lang="it-IT" dirty="0" err="1"/>
              <a:t>fattibilita</a:t>
            </a:r>
            <a:r>
              <a:rPr lang="it-IT" dirty="0"/>
              <a:t>̀        tecnica ed economica e atti propedeutici.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5050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200" y="365125"/>
            <a:ext cx="11023600" cy="955675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Beni Confiscati - Le risorse disponibili nel ciclo di programmazione 2021-27</a:t>
            </a:r>
            <a:endParaRPr lang="it-IT" sz="28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320800"/>
            <a:ext cx="11125200" cy="48006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it-IT" sz="2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Le risorse finanziarie provenienti dall’Europa e dai fondi nazionali per il ciclo di programmazione 2021-2027 permettono di accelerare l’azione degli Enti locali per l’utilizzo sociale dei beni confiscati.</a:t>
            </a:r>
            <a:r>
              <a:rPr lang="it-IT" sz="24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La realizzazione di interventi per il reimpiego dei beni sottratti alla criminalità organizzata a beneficio delle comunità locali, viene fortemente sostenuta dagli obiettivi strategici previsti dai principali strumenti finanziari disponibili in ambito nazionale, regionale e locale. </a:t>
            </a:r>
          </a:p>
          <a:p>
            <a:pPr marL="0" indent="0" algn="just">
              <a:buNone/>
            </a:pPr>
            <a:r>
              <a:rPr lang="it-IT" sz="2400" dirty="0">
                <a:effectLst/>
                <a:ea typeface="Times New Roman" panose="02020603050405020304" pitchFamily="18" charset="0"/>
              </a:rPr>
              <a:t>Le risorse UE e nazionali assegnate alla programmazione 2021-2027  rappresentano, quindi, concrete opportunità per creare l’interazione necessaria sui territori e definire un programma d’azione per la valorizzazione dei beni confiscati alla criminalità organizzata. </a:t>
            </a:r>
          </a:p>
          <a:p>
            <a:pPr marL="0" indent="0" algn="just">
              <a:buNone/>
            </a:pPr>
            <a:r>
              <a:rPr lang="it-IT" sz="2400" b="1" dirty="0">
                <a:effectLst/>
                <a:ea typeface="Times New Roman" panose="02020603050405020304" pitchFamily="18" charset="0"/>
              </a:rPr>
              <a:t>L’Accordo di Partenariato pone al centro degli Obiettivi di Policy OP4 (una Europa più sociale e inclusiva) e OP5 (una Europa più vicina ai cittadini), soluzioni di sviluppo che favoriscono l’uso sociale dei beni confiscati alla </a:t>
            </a:r>
            <a:r>
              <a:rPr lang="it-IT" sz="2400" b="1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b="1" dirty="0">
                <a:effectLst/>
                <a:ea typeface="Times New Roman" panose="02020603050405020304" pitchFamily="18" charset="0"/>
              </a:rPr>
              <a:t>̀ organizzata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: nei territori a maggiore concentrazione di beni confiscati alla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criminalita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̀, si auspica infatti la definizione di percorsi di rilancio sociale e  produttivo attraverso la valorizzazione di immobili significativi per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potenzialita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 economiche e </a:t>
            </a:r>
            <a:r>
              <a:rPr lang="it-IT" sz="2400" dirty="0" err="1">
                <a:effectLst/>
                <a:ea typeface="Times New Roman" panose="02020603050405020304" pitchFamily="18" charset="0"/>
              </a:rPr>
              <a:t>simbolicita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̀. 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La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centralita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̀ della tematica “Beni Confiscati”</a:t>
            </a:r>
            <a:r>
              <a:rPr lang="it-IT" sz="24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può essere declinata in diverse tipologie di intervento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, nell’ambito delle politiche sociali e sociosanitarie, della rigenerazione urbana, dello sviluppo turistico, agricolo e agroalimentare, culturale ed educativo, della tutela dell’ambiente e dei territori, in coerenza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con le strategie definite dai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Programmi Nazionali e Regionali previsti dall’Accordo di </a:t>
            </a:r>
            <a:r>
              <a:rPr lang="it-IT" sz="24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Partnenariato</a:t>
            </a:r>
            <a:r>
              <a:rPr lang="it-IT" sz="24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e dai Piani di Sviluppo e Coesione (PSC) messi a punto dal Fondo per lo Sviluppo e la Coesione</a:t>
            </a:r>
            <a:r>
              <a:rPr lang="it-IT" sz="2400" dirty="0">
                <a:effectLst/>
                <a:ea typeface="Times New Roman" panose="02020603050405020304" pitchFamily="18" charset="0"/>
              </a:rPr>
              <a:t>. </a:t>
            </a:r>
          </a:p>
          <a:p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1544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Strategia nazionale per la valorizzazione dei beni confiscati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Piano per la valorizzazione di beni confiscati esemplari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6911" y="2141537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La dotazione complessiva del «Piano per la valorizzazione dei beni confiscati esemplari nel Mezzogiorno» è affidata all’Agenzia per la coesione territoriale.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Le </a:t>
            </a:r>
            <a:r>
              <a:rPr lang="it-IT" sz="2400" dirty="0" err="1"/>
              <a:t>modalita</a:t>
            </a:r>
            <a:r>
              <a:rPr lang="it-IT" sz="2400" dirty="0"/>
              <a:t>̀ di successive assegnazioni finanziarie saranno determinate all’atto dell’approvazione dello stesso ad esito di una ricognizione svolta dal Tavolo di indirizzo e verifica della strategia nazionale per la valorizzazione dei beni confiscati attraverso le politiche di coesione, nel rispetto del criterio normativo di riparto percentuale 80% al Mezzogiorno e del 20% al Centro Nord in relazione alla dotazione complessiva del FSC 2014-2020.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31831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39387" y="365125"/>
            <a:ext cx="11269683" cy="1460500"/>
          </a:xfrm>
        </p:spPr>
        <p:txBody>
          <a:bodyPr>
            <a:noAutofit/>
          </a:bodyPr>
          <a:lstStyle/>
          <a:p>
            <a:br>
              <a:rPr lang="it-IT" sz="3600" b="1" dirty="0">
                <a:solidFill>
                  <a:srgbClr val="FF0000"/>
                </a:solidFill>
              </a:rPr>
            </a:br>
            <a:br>
              <a:rPr lang="it-IT" sz="3600" b="1" dirty="0">
                <a:solidFill>
                  <a:srgbClr val="FF0000"/>
                </a:solidFill>
              </a:rPr>
            </a:br>
            <a:r>
              <a:rPr lang="it-IT" sz="3200" b="1" dirty="0">
                <a:solidFill>
                  <a:srgbClr val="FF0000"/>
                </a:solidFill>
              </a:rPr>
              <a:t>Legge di bilancio 2022 L. 234 del 30 dicembre 2021 – Articolo 1 comma 589 - </a:t>
            </a:r>
            <a:r>
              <a:rPr lang="it-IT" sz="3600" b="1" i="1" dirty="0">
                <a:solidFill>
                  <a:srgbClr val="FF0000"/>
                </a:solidFill>
              </a:rPr>
              <a:t>Fondo per legalità e tutela degli amministratori locali vittime di atti intimidatori</a:t>
            </a:r>
            <a:br>
              <a:rPr lang="it-IT" sz="2800" dirty="0"/>
            </a:br>
            <a:br>
              <a:rPr lang="it-IT" sz="2800" dirty="0"/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0016" y="2042556"/>
            <a:ext cx="10783784" cy="43006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Legge di bilancio 2022 </a:t>
            </a:r>
            <a:r>
              <a:rPr lang="it-IT" dirty="0"/>
              <a:t>L. 234 del 30 dicembre 2021 – Articolo 1 comma 589- </a:t>
            </a:r>
            <a:r>
              <a:rPr lang="it-IT" b="1" dirty="0"/>
              <a:t>Fondo per legalità e tutela degli amministratori locali vittime di atti intimidatori</a:t>
            </a:r>
            <a:br>
              <a:rPr lang="it-IT" dirty="0"/>
            </a:br>
            <a:r>
              <a:rPr lang="it-IT" dirty="0"/>
              <a:t>Al fine di consentire agli enti locali l’</a:t>
            </a:r>
            <a:r>
              <a:rPr lang="it-IT" b="1" dirty="0"/>
              <a:t>adozione di iniziative per la promozione della legalità</a:t>
            </a:r>
            <a:r>
              <a:rPr lang="it-IT" dirty="0"/>
              <a:t>, nonché di </a:t>
            </a:r>
            <a:r>
              <a:rPr lang="it-IT" b="1" dirty="0"/>
              <a:t>misure di ristoro del patrimonio dell’ente </a:t>
            </a:r>
            <a:r>
              <a:rPr lang="it-IT" dirty="0"/>
              <a:t>o in favore degli amministratori locali che hanno subito episodi di intimidazione connessi all’esercizio delle funzioni istituzionali esercitate, nello stato di previsione del </a:t>
            </a:r>
            <a:r>
              <a:rPr lang="it-IT" b="1" dirty="0"/>
              <a:t>Ministero dell’interno è istituito un fondo con una dotazione finanziaria pari a 5 milioni di euro per ciascuno degli anni dal 2022 al 2024</a:t>
            </a:r>
            <a:r>
              <a:rPr lang="it-IT" dirty="0"/>
              <a:t>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52735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734800" cy="549571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b="1" dirty="0"/>
              <a:t>Modelli e format</a:t>
            </a:r>
            <a:endParaRPr lang="it-IT" sz="8000" dirty="0"/>
          </a:p>
          <a:p>
            <a:pPr marL="0" indent="0">
              <a:buNone/>
            </a:pPr>
            <a:r>
              <a:rPr lang="it-IT" sz="8000" dirty="0"/>
              <a:t>Nella sezione sono proposti alcuni Modelli e Format, di immediato utilizzo, in grado di guidare le amministrazioni nella elaborazione di  Bandi (</a:t>
            </a:r>
            <a:r>
              <a:rPr lang="it-IT" sz="8000" b="1" i="1" dirty="0" err="1">
                <a:solidFill>
                  <a:srgbClr val="0070C0"/>
                </a:solidFill>
              </a:rPr>
              <a:t>https</a:t>
            </a:r>
            <a:r>
              <a:rPr lang="it-IT" sz="8000" b="1" i="1" dirty="0">
                <a:solidFill>
                  <a:srgbClr val="0070C0"/>
                </a:solidFill>
              </a:rPr>
              <a:t>://</a:t>
            </a:r>
            <a:r>
              <a:rPr lang="it-IT" sz="8000" b="1" i="1" dirty="0" err="1">
                <a:solidFill>
                  <a:srgbClr val="0070C0"/>
                </a:solidFill>
              </a:rPr>
              <a:t>benisequestraticonfiscati.it</a:t>
            </a:r>
            <a:r>
              <a:rPr lang="it-IT" sz="8000" b="1" i="1" dirty="0">
                <a:solidFill>
                  <a:srgbClr val="0070C0"/>
                </a:solidFill>
              </a:rPr>
              <a:t>/servizi/</a:t>
            </a:r>
            <a:r>
              <a:rPr lang="it-IT" sz="8000" b="1" i="1" dirty="0" err="1">
                <a:solidFill>
                  <a:srgbClr val="0070C0"/>
                </a:solidFill>
              </a:rPr>
              <a:t>lagenzia</a:t>
            </a:r>
            <a:r>
              <a:rPr lang="it-IT" sz="8000" b="1" i="1" dirty="0">
                <a:solidFill>
                  <a:srgbClr val="0070C0"/>
                </a:solidFill>
              </a:rPr>
              <a:t>-supporta-i-comuni/modelli-e-format/bando-tipo/</a:t>
            </a:r>
            <a:r>
              <a:rPr lang="it-IT" sz="8000" dirty="0"/>
              <a:t>), negli adempimenti in materia di trasparenza e pubblicazione dei dati sui beni confiscati trasferiti al patrimonio del Comune </a:t>
            </a:r>
          </a:p>
          <a:p>
            <a:pPr marL="0" indent="0">
              <a:buNone/>
              <a:tabLst>
                <a:tab pos="6708775" algn="l"/>
              </a:tabLst>
            </a:pPr>
            <a:r>
              <a:rPr lang="it-IT" sz="8000" dirty="0"/>
              <a:t>Sono inclusi </a:t>
            </a:r>
            <a:r>
              <a:rPr lang="it-IT" sz="8000" b="1" dirty="0"/>
              <a:t>Format per l’ottenimento delle credenziali per l’accesso alla piattaforma Open Regio</a:t>
            </a:r>
            <a:r>
              <a:rPr lang="it-IT" sz="8000" dirty="0"/>
              <a:t>, </a:t>
            </a:r>
            <a:r>
              <a:rPr lang="it-IT" sz="8000" dirty="0" err="1">
                <a:solidFill>
                  <a:srgbClr val="FF0000"/>
                </a:solidFill>
              </a:rPr>
              <a:t>tool</a:t>
            </a:r>
            <a:r>
              <a:rPr lang="it-IT" sz="8000" dirty="0"/>
              <a:t> </a:t>
            </a:r>
            <a:r>
              <a:rPr lang="it-IT" sz="8000" dirty="0">
                <a:solidFill>
                  <a:srgbClr val="FF0000"/>
                </a:solidFill>
              </a:rPr>
              <a:t>specifici interattivi per la valutazione dello stato del Bene e della sua potenziale </a:t>
            </a:r>
            <a:r>
              <a:rPr lang="it-IT" sz="8000" dirty="0" err="1">
                <a:solidFill>
                  <a:srgbClr val="FF0000"/>
                </a:solidFill>
              </a:rPr>
              <a:t>destinabilità</a:t>
            </a:r>
            <a:r>
              <a:rPr lang="it-IT" sz="8000" b="1" dirty="0">
                <a:solidFill>
                  <a:srgbClr val="FF0000"/>
                </a:solidFill>
              </a:rPr>
              <a:t>: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scheda sintetica che consente di censire tutte le principali caratteristiche del bene, sia in termini dell’individuazione sotto il profilo catastale e tecnico-urbanistico sia per quanto attiene alla valutazione delle possibili progettualità collegate alle ipotesi di riuso. L</a:t>
            </a:r>
            <a:r>
              <a:rPr lang="it-IT" sz="8000" dirty="0">
                <a:solidFill>
                  <a:srgbClr val="19191A"/>
                </a:solidFill>
              </a:rPr>
              <a:t>a scheda include </a:t>
            </a:r>
            <a:r>
              <a:rPr lang="it-IT" sz="8000" b="0" u="none" strike="noStrike" dirty="0">
                <a:solidFill>
                  <a:srgbClr val="19191A"/>
                </a:solidFill>
                <a:effectLst/>
              </a:rPr>
              <a:t>foglio di calcolo già predisposto per una quantificazione di massima dei costi di intervento/manutenzione da sostenere per il reimpiego del bene: 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https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://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benisequestraticonfiscati.it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/servizi/</a:t>
            </a:r>
            <a:r>
              <a:rPr lang="it-IT" sz="8000" b="1" i="1" u="none" strike="noStrike" dirty="0" err="1">
                <a:solidFill>
                  <a:srgbClr val="0070C0"/>
                </a:solidFill>
                <a:effectLst/>
              </a:rPr>
              <a:t>lagenzia</a:t>
            </a:r>
            <a:r>
              <a:rPr lang="it-IT" sz="8000" b="1" i="1" u="none" strike="noStrike" dirty="0">
                <a:solidFill>
                  <a:srgbClr val="0070C0"/>
                </a:solidFill>
                <a:effectLst/>
              </a:rPr>
              <a:t>-supporta-i-comuni/modelli-e-format/elaborazione-costi-di-riuso-immobile/</a:t>
            </a:r>
            <a:endParaRPr lang="it-IT" sz="80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it-IT" sz="8000" dirty="0"/>
              <a:t>I modelli e i format proposti costituiscono un riferimento non vincolante, dal quale le Amministrazioni possono ovviamente discostarsi, anche tenuto conto della propria organizzazione e delle specifiche peculiarità dei diversi territori.</a:t>
            </a:r>
            <a:endParaRPr lang="it-IT" sz="8000" b="1" dirty="0"/>
          </a:p>
          <a:p>
            <a:pPr marL="0" indent="0">
              <a:buNone/>
            </a:pPr>
            <a:r>
              <a:rPr lang="it-IT" sz="8000" b="1" dirty="0"/>
              <a:t>Accreditamento</a:t>
            </a:r>
          </a:p>
          <a:p>
            <a:pPr marL="0" indent="0">
              <a:buNone/>
            </a:pPr>
            <a:r>
              <a:rPr lang="it-IT" sz="8000" dirty="0"/>
              <a:t>Nella sezione del sito istituzionale denominata “OPEN RE.G.I.O., sarà possibile consultare una serie di dati e reportistica disponibili nella sottosezione “</a:t>
            </a:r>
            <a:r>
              <a:rPr lang="it-IT" sz="8000" dirty="0" err="1"/>
              <a:t>Infoweb</a:t>
            </a:r>
            <a:r>
              <a:rPr lang="it-IT" sz="8000" dirty="0"/>
              <a:t> beni confiscati”</a:t>
            </a:r>
            <a:br>
              <a:rPr lang="it-IT" sz="54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2"/>
              </a:rPr>
              <a:t>https://openregio.anbsc.it/statistiche</a:t>
            </a:r>
            <a:r>
              <a:rPr lang="it-IT" sz="5600" b="1" dirty="0"/>
              <a:t>.</a:t>
            </a:r>
            <a:br>
              <a:rPr lang="it-IT" sz="5600" b="1" dirty="0"/>
            </a:br>
            <a:r>
              <a:rPr lang="it-IT" sz="5600" dirty="0"/>
              <a:t>Inoltre, i Comuni, accedendo alla sottosezione “Area Enti e P.A.” di cui</a:t>
            </a:r>
            <a:br>
              <a:rPr lang="it-IT" sz="5600" dirty="0"/>
            </a:br>
            <a:r>
              <a:rPr lang="it-IT" sz="5600" b="1" dirty="0"/>
              <a:t>al seguente link:</a:t>
            </a:r>
            <a:r>
              <a:rPr lang="it-IT" sz="5600" dirty="0"/>
              <a:t> </a:t>
            </a:r>
            <a:r>
              <a:rPr lang="it-IT" sz="5600" b="1" dirty="0">
                <a:hlinkClick r:id="rId3"/>
              </a:rPr>
              <a:t>https://openregio.anbsc.it/users/area_enti</a:t>
            </a:r>
            <a:r>
              <a:rPr lang="it-IT" sz="5600" dirty="0"/>
              <a:t>, potranno accreditarsi alla piattaforma per poter visualizzare ulteriori e specifiche informazioni afferenti le procedure e i beni presenti sul territorio amministrato.</a:t>
            </a:r>
            <a:br>
              <a:rPr lang="it-IT" sz="5400" dirty="0"/>
            </a:br>
            <a:endParaRPr lang="it-IT" sz="2400" dirty="0"/>
          </a:p>
          <a:p>
            <a:pPr algn="just"/>
            <a:endParaRPr lang="it-IT" sz="2200" b="1" dirty="0"/>
          </a:p>
          <a:p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07871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0" y="1068779"/>
            <a:ext cx="11667066" cy="567068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9600" b="1" dirty="0"/>
              <a:t>Trasparenza</a:t>
            </a:r>
          </a:p>
          <a:p>
            <a:pPr marL="0" indent="0">
              <a:buNone/>
            </a:pPr>
            <a:r>
              <a:rPr lang="it-IT" sz="9600" dirty="0"/>
              <a:t>Il </a:t>
            </a:r>
            <a:r>
              <a:rPr lang="it-IT" sz="9600" dirty="0" err="1"/>
              <a:t>D.Lgs.</a:t>
            </a:r>
            <a:r>
              <a:rPr lang="it-IT" sz="9600" dirty="0"/>
              <a:t> n. 159/2011, istitutivo del Codice Antimafia, all’art. 48 dispone che i beni immobili confiscati alla criminalità organizzata sono trasferiti dall’ANBSC – per finalità istituzionali o sociali ovvero economiche, con vincolo di reimpiego dei proventi per finalità sociali – in via prioritaria, al patrimonio indisponibile del Comune ove l’immobile è sito, ovvero al patrimonio indisponibile della Provincia, della Città Metropolitana o della Regione.</a:t>
            </a:r>
          </a:p>
          <a:p>
            <a:pPr marL="0" indent="0">
              <a:buNone/>
            </a:pPr>
            <a:r>
              <a:rPr lang="it-IT" sz="9600" b="1" dirty="0"/>
              <a:t>Gli enti assegnatari dei beni sono tenut</a:t>
            </a:r>
            <a:r>
              <a:rPr lang="it-IT" sz="9600" dirty="0"/>
              <a:t>i, ai sensi dell’art. 48, comma 3, </a:t>
            </a:r>
            <a:r>
              <a:rPr lang="it-IT" sz="9600" dirty="0" err="1"/>
              <a:t>lett</a:t>
            </a:r>
            <a:r>
              <a:rPr lang="it-IT" sz="9600" dirty="0"/>
              <a:t>. c, </a:t>
            </a:r>
            <a:r>
              <a:rPr lang="it-IT" sz="9600" b="1" dirty="0"/>
              <a:t>a formare un apposito elenco dei beni confiscati ad essi trasferiti da rendere pubblico con adeguate forme e in modo permanente nel sito internet istituzionale dell’Ente</a:t>
            </a:r>
            <a:r>
              <a:rPr lang="it-IT" sz="9600" dirty="0"/>
              <a:t>. L’elenco deve contenere i dati concernenti la consistenza, la destinazione e l’utilizzazione dei beni nonché, in caso di assegnazione a terzi, i dati identificativi del concessionario e gli estremi, l’oggetto e la durata dell’atto di concessione.</a:t>
            </a:r>
          </a:p>
          <a:p>
            <a:pPr marL="0" indent="0">
              <a:buNone/>
            </a:pPr>
            <a:r>
              <a:rPr lang="it-IT" sz="9600" b="1" dirty="0"/>
              <a:t>La mancata pubblicazione comporta responsabilità dirigenziale ai sensi dell’articolo 46 del </a:t>
            </a:r>
            <a:r>
              <a:rPr lang="it-IT" sz="9600" b="1" dirty="0" err="1"/>
              <a:t>D.Lgs</a:t>
            </a:r>
            <a:r>
              <a:rPr lang="it-IT" sz="9600" b="1" dirty="0"/>
              <a:t> 14 marzo 2013, n. 33 </a:t>
            </a:r>
            <a:r>
              <a:rPr lang="it-IT" sz="9600" dirty="0"/>
              <a:t>“Riordino della disciplina riguardante il diritto di accesso civico e gli obblighi di pubblicità, trasparenza e diffusione di informazioni da parte delle pubbliche amministrazioni.” Nel richiamare i principi di pertinenza, completezza e non eccedenza per il trattamento dei dati da pubblicare e il bilanciamento dell’obbligo di pubblicazione con le ragioni di sicurezza eventualmente correlate alla tipologia di utilizzazione del bene (es. case rifugio), </a:t>
            </a:r>
            <a:r>
              <a:rPr lang="it-IT" sz="9600" b="1" dirty="0"/>
              <a:t>si mette a disposizione un modello/schema personalizzabile e utilizzabile per la formazione dei predetti elenchi</a:t>
            </a:r>
            <a:r>
              <a:rPr lang="it-IT" sz="9600" dirty="0"/>
              <a:t>. </a:t>
            </a:r>
            <a:r>
              <a:rPr lang="it-IT" sz="9600" dirty="0">
                <a:hlinkClick r:id="rId2"/>
              </a:rPr>
              <a:t>Modello_elenco_ex_art.48_co3_lett c_CAM</a:t>
            </a: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sz="96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101010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6706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400" b="1" dirty="0"/>
              <a:t>Aspetti normativi e giurisprudenziali</a:t>
            </a:r>
          </a:p>
          <a:p>
            <a:pPr marL="0" indent="0">
              <a:buNone/>
            </a:pPr>
            <a:r>
              <a:rPr lang="it-IT" sz="4400" dirty="0"/>
              <a:t>La sezione include informazioni e riferimenti normativi di particolare interesse per gli Enti locali, nonché le leggi regionali per la valorizzazione e il riutilizzo dei beni confiscati alla </a:t>
            </a:r>
            <a:r>
              <a:rPr lang="it-IT" sz="4400" dirty="0" err="1"/>
              <a:t>criminalita</a:t>
            </a:r>
            <a:r>
              <a:rPr lang="it-IT" sz="4400" dirty="0"/>
              <a:t>̀ organizzata. Contiene altresì contributi tecnici suscettibili di guidare e semplificare l’operato dell’amministrazione su temi e problematiche di interesse in tema di riutilizzo di immobili confiscati</a:t>
            </a:r>
          </a:p>
          <a:p>
            <a:pPr marL="0" indent="0">
              <a:buNone/>
            </a:pPr>
            <a:r>
              <a:rPr lang="it-IT" sz="4400" b="1" dirty="0"/>
              <a:t>Risorse finanziarie regionali nazionali ed europee</a:t>
            </a:r>
          </a:p>
          <a:p>
            <a:pPr marL="0" indent="0">
              <a:buNone/>
            </a:pPr>
            <a:r>
              <a:rPr lang="it-IT" sz="4400" dirty="0"/>
              <a:t>La sezione include informazioni sui finanziamenti disponibili in ambito locale/regionale (bandi, avvisi), nazionale ed europeo </a:t>
            </a:r>
          </a:p>
          <a:p>
            <a:pPr marL="0" indent="0">
              <a:buNone/>
            </a:pPr>
            <a:r>
              <a:rPr lang="it-IT" sz="4400" b="1" dirty="0"/>
              <a:t>Strategia Nazionale per la Valorizzazione dei Beni Confiscati attraverso le Politiche di Coesione</a:t>
            </a:r>
          </a:p>
          <a:p>
            <a:pPr marL="0" indent="0">
              <a:buNone/>
            </a:pPr>
            <a:r>
              <a:rPr lang="it-IT" sz="4400" dirty="0"/>
              <a:t>L’Agenzia Nazionale per i Beni Sequestrati e Confiscati ha definito in collaborazione con il Dipartimento per le politiche di coesione della Presidenza del Consiglio dei Ministri una strategia nazionale per la valorizzazione dei beni e delle aziende confiscate alla </a:t>
            </a:r>
            <a:r>
              <a:rPr lang="it-IT" sz="4400" dirty="0" err="1"/>
              <a:t>criminalita</a:t>
            </a:r>
            <a:r>
              <a:rPr lang="it-IT" sz="4400" dirty="0"/>
              <a:t>̀ organizzata, approvata dal CIPE e dalla Conferenza permanente Stato – Regioni.  I soggetti titolari di programmi cofinanziati dai Fondi comunitari  in coerenza con la citata strategia, pianificano, di concerto con l’ANBSC specifiche azioni volte alla valorizzazione dei beni nell’ambito dei POR Regionali e PON Nazionali.</a:t>
            </a:r>
          </a:p>
          <a:p>
            <a:pPr marL="0" indent="0">
              <a:buNone/>
            </a:pPr>
            <a:r>
              <a:rPr lang="it-IT" sz="5100" dirty="0"/>
              <a:t>La sezione include documenti di riferimento per l’attuazione  della Strategia nazionale e i </a:t>
            </a:r>
            <a:r>
              <a:rPr lang="it-IT" sz="5100" b="1" dirty="0">
                <a:hlinkClick r:id="rId2"/>
              </a:rPr>
              <a:t>Piani strategici delle singole Regioni </a:t>
            </a:r>
            <a:endParaRPr lang="it-IT" sz="5100" dirty="0"/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04137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3200" y="293511"/>
            <a:ext cx="11541495" cy="77526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L’Agenzia Supporta i Comuni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3201" y="1068780"/>
            <a:ext cx="11785600" cy="549570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/>
              <a:t>PNRR</a:t>
            </a:r>
          </a:p>
          <a:p>
            <a:pPr marL="0" indent="0">
              <a:buNone/>
            </a:pPr>
            <a:r>
              <a:rPr lang="it-IT" dirty="0"/>
              <a:t>Rassegna  dei Bandi e Avvisi  di interesse per  la </a:t>
            </a:r>
            <a:r>
              <a:rPr lang="it-IT" dirty="0" err="1"/>
              <a:t>ri</a:t>
            </a:r>
            <a:r>
              <a:rPr lang="it-IT" dirty="0"/>
              <a:t>-funzionalizzazione ed utilizzo dei beni confiscati e delle  Misure e Investimenti di interesse per gli Enti Locali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FAQ</a:t>
            </a:r>
          </a:p>
          <a:p>
            <a:pPr marL="0" indent="0">
              <a:buNone/>
            </a:pPr>
            <a:r>
              <a:rPr lang="it-IT" dirty="0"/>
              <a:t>I Comuni possono rivolgere quesiti e proporre approfondimenti relativi alle competenze dell’Agenzia sulle procedure di sequestro e confisca, nonché di destinazione e riuso dei beni, utilizzando il seguente indirizzo di posta elettronica: </a:t>
            </a:r>
            <a:r>
              <a:rPr lang="it-IT" dirty="0">
                <a:hlinkClick r:id="rId2"/>
              </a:rPr>
              <a:t>supportoaicomuni@anbsc.it</a:t>
            </a:r>
            <a:endParaRPr lang="it-IT" dirty="0"/>
          </a:p>
          <a:p>
            <a:pPr marL="0" indent="0">
              <a:buNone/>
            </a:pPr>
            <a:br>
              <a:rPr lang="it-IT" dirty="0"/>
            </a:br>
            <a:br>
              <a:rPr lang="it-IT" dirty="0"/>
            </a:br>
            <a:r>
              <a:rPr lang="it-IT" b="1" dirty="0"/>
              <a:t>Best </a:t>
            </a:r>
            <a:r>
              <a:rPr lang="it-IT" b="1" dirty="0" err="1"/>
              <a:t>practices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Notizie e informazioni su buone pratiche di valorizzazione e gestione dei beni confiscati </a:t>
            </a:r>
          </a:p>
          <a:p>
            <a:pPr marL="0" indent="0">
              <a:buNone/>
            </a:pPr>
            <a:br>
              <a:rPr lang="it-IT" sz="4400" dirty="0"/>
            </a:br>
            <a:endParaRPr lang="it-IT" sz="4400" dirty="0"/>
          </a:p>
          <a:p>
            <a:pPr marL="0" indent="0">
              <a:buNone/>
            </a:pPr>
            <a:endParaRPr lang="it-IT" sz="20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>
              <a:buNone/>
            </a:pPr>
            <a:endParaRPr lang="it-IT" sz="26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52068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980EDD5-70B4-5D4E-86D4-EF7CA95B3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412627"/>
            <a:ext cx="11685320" cy="96491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</a:rPr>
              <a:t>Risorse finanziarie delle politiche di coesione per il periodo di programmazione 2021-2027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FBDB3E1-DF2D-CC41-B28C-BC1E7A0BE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242" y="1548581"/>
            <a:ext cx="11878187" cy="489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69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Inclusione e lotta alla povertà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it-IT" sz="2900" b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Il Programma Nazionale Inclusione e lotta alla povertà 2021-2027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lang="it-IT" sz="2900" i="1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a titolarità del Ministero del Lavoro e delle Politiche sociali</a:t>
            </a:r>
            <a:r>
              <a:rPr lang="it-IT" sz="2900" dirty="0">
                <a:solidFill>
                  <a:srgbClr val="1C2024"/>
                </a:solidFill>
                <a:effectLst/>
                <a:ea typeface="Times New Roman" panose="02020603050405020304" pitchFamily="18" charset="0"/>
              </a:rPr>
              <a:t>, prevede misure riguardanti gli </a:t>
            </a:r>
            <a:r>
              <a:rPr lang="it-IT" sz="2900" dirty="0">
                <a:effectLst/>
                <a:ea typeface="Times New Roman" panose="02020603050405020304" pitchFamily="18" charset="0"/>
              </a:rPr>
              <a:t>alloggi e servizi di assistenza sociale correlati. </a:t>
            </a: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Operazioni pianificate di importanza strategica : percorsi di adattamento degli spazi per favorire l’autonomia di persone con disabilità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Data inizio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: Attivazione nel secondo semestre 2023 - Data fine: Dicembre 2028.  Budget previsto: 40 </a:t>
            </a:r>
            <a:r>
              <a:rPr lang="it-IT" sz="29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Meuro</a:t>
            </a:r>
            <a:r>
              <a:rPr lang="it-IT" sz="29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b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Priorita</a:t>
            </a: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4. Interventi Infrastrutturali per l'inclusione socio-economica - Obiettivo specifico: RSO4.3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Gli interventi previsti riguarderanno: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Interventi infrastrutturali a favore dell’autonomia delle persone non autosufficienti</a:t>
            </a:r>
            <a:r>
              <a:rPr lang="it-IT" sz="2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con particolare riferimento alle persone anziane: riconversione e ristrutturazione di immobili, attraverso strutture alloggiative e dotazioni strumentali innovative (servizi accessori),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creazione di soluzioni diffuse sul territorio destinate a individui o piccoli gruppi, anche attraverso il coinvolgimento di enti pubblici e/o privati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first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il contrasto alla grave emarginazione adulta e alla condizione dei senza dimora e interventi di </a:t>
            </a:r>
            <a:r>
              <a:rPr lang="it-IT" sz="2900" b="1" i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housing</a:t>
            </a:r>
            <a:r>
              <a:rPr lang="it-IT" sz="29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temporaneo 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 situazioni di emergenza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di immobili da adibire ad assistenza alloggiativa di ampio respiro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i nuclei familiari in difficoltà estrema che non possono immediatamente accedere all'edilizia residenziale pubblica e che necessitino di una presa in carico continuativa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Costituzione e potenziamento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Centri di servizio per il contrasto alla </a:t>
            </a:r>
            <a:r>
              <a:rPr lang="it-IT" sz="2900" b="1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poverta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a livello territoriale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per l’accoglienza di breve e brevissimo periodo: presidio sociale, di ristorazione, di domiciliazione (rafforzamento del sistema di accoglienza per le persone e i nuclei familiari in condizione di elevata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marginalita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sociale)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di riqualificazione degli insediamenti e di </a:t>
            </a:r>
            <a:r>
              <a:rPr lang="it-IT" sz="29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pianificazione/attuazione di soluzioni alloggiative dignitose, in collaborazione con gli enti locali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e mediante l’attivazione di percorsi di integrazione alloggiativa per coloro che si muovono sul territorio italiano in base alla </a:t>
            </a:r>
            <a:r>
              <a:rPr lang="it-IT" sz="29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stagionalita</a:t>
            </a:r>
            <a:r>
              <a:rPr lang="it-IT" sz="29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̀ delle colture. </a:t>
            </a: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023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Metro plus e Città medie Sud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900"/>
              </a:spcAft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Nella programmazione 21-27 sono previste azioni rivolte a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Città Metropolitane e alle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Città medie del Sud - </a:t>
            </a:r>
            <a:r>
              <a:rPr lang="it-IT" sz="1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tra le quali </a:t>
            </a:r>
            <a:r>
              <a:rPr lang="it-IT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Sassari, Olbia, Porto Torres, Carbonia, Iglesias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- che verranno coinvolte nel ruolo di Beneficiari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progetti di rigenerazione di aree fragili, caratterizzate da disagio socio-economico e abitativo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Alle città medie del Sud sono dedicate azioni specifiche previste nelle priorità 5 e 6 . In particolare: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Priorità 6 - </a:t>
            </a:r>
            <a:r>
              <a:rPr lang="it-IT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RSO4.3. Promuovere l'inclusione socioeconomica delle </a:t>
            </a:r>
            <a:r>
              <a:rPr lang="it-IT" sz="1800" b="1" i="1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comunita</a:t>
            </a:r>
            <a:r>
              <a:rPr lang="it-IT" sz="1800" b="1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̀ emarginate, delle famiglie a basso reddito e dei gruppi svantaggiati, incluse le persone con bisogni speciali, mediante azioni integrate riguardanti alloggi e servizi sociali </a:t>
            </a:r>
            <a:endParaRPr lang="it-IT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Questo obiettivo strategico ha lo scopo di permettere da una parte di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riqualificare immobili/spazi pubblici da destinare all’erogazione dei servizi per l’inclusione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 dall’altra di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riqualificare aree particolarmente critiche permettendo una riappropriazione dei luoghi da parte della cittadinanza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azioni sono mirate ad innescare processi di partecipazione alla </a:t>
            </a:r>
            <a:r>
              <a:rPr lang="it-IT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gestione dei servizi sociali ed abitativi e percorsi di manutenzione e uso collettivo degli spazi pubblici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forme di presidio della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comunita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̀ locale per la rivitalizzazione del contesto economico e sociale e la </a:t>
            </a:r>
            <a:r>
              <a:rPr lang="it-IT" sz="1800" b="1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riappropriazione degli spazi da parte della popolazione locale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che  alimentano il senso di appartenenza, di cura e di rispetto delle regole comuni condivise.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Sono previsti</a:t>
            </a:r>
            <a:r>
              <a:rPr lang="it-IT" sz="1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interventi per la </a:t>
            </a:r>
            <a:r>
              <a:rPr lang="it-I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sperimentazione di progetti di riqualificazione e rigenerazione fisica a forte componente sociale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quali –</a:t>
            </a:r>
            <a:r>
              <a:rPr lang="it-I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titolo indicativo</a:t>
            </a:r>
            <a:r>
              <a:rPr lang="it-I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it-I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nuove forme di abitare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fondate su collaborazione,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solidarieta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e pratiche di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sostenibilita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</a:t>
            </a:r>
            <a:r>
              <a:rPr lang="it-I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gestione condivisa e cura di spazi collettivi, </a:t>
            </a:r>
            <a:r>
              <a:rPr lang="it-IT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cosiddetti beni comuni</a:t>
            </a:r>
            <a:r>
              <a:rPr lang="it-IT" sz="1800" b="1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nuovi spazi di </a:t>
            </a:r>
            <a:r>
              <a:rPr lang="it-IT" sz="1800" i="1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coworking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attraverso</a:t>
            </a:r>
            <a:r>
              <a:rPr lang="it-IT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interventi di carattere infrastrutturale sugli immobili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piu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in generale sugli spazi pubblici. </a:t>
            </a:r>
          </a:p>
          <a:p>
            <a:pPr marL="342900" lvl="0" indent="-342900">
              <a:buFont typeface="Wingdings" pitchFamily="2" charset="2"/>
              <a:buChar char=""/>
              <a:tabLst>
                <a:tab pos="180340" algn="ctr"/>
              </a:tabLst>
            </a:pP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8667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33" y="290698"/>
            <a:ext cx="10782300" cy="690386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</a:t>
            </a:r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Nazionale Metro plus e Città medie Sud 2021-2027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33" y="1055512"/>
            <a:ext cx="11249246" cy="551179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900"/>
              </a:spcAft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Alle città metropolitane sono dedicate azioni specifiche previste nelle priorità 4 e 7 di interesse per la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-funzionalizzazione di immobili confiscati.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 particolare per i territori della Città Metropolitana di Cagliari 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richiama di seguito quanto previsto dalla Priorità 7:</a:t>
            </a:r>
            <a:endParaRPr lang="it-IT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b="1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RSO5.1. Promuovere lo sviluppo sociale, economico e ambientale integrato e inclusivo, la cultura, il patrimonio naturale, il turismo sostenibile e la sicurezza nelle aree urbane </a:t>
            </a:r>
          </a:p>
          <a:p>
            <a:pPr marL="0" indent="0" algn="just">
              <a:spcAft>
                <a:spcPts val="900"/>
              </a:spcAft>
              <a:buNone/>
            </a:pPr>
            <a:r>
              <a:rPr lang="it-IT" sz="1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Interventi dedicati alle tematiche dell’ OP5 ovvero riqualificazione materiale e aumento della sicurezza degli spazi pubblici. 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L’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attivita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riguarda il miglioramento dell’uso da parte delle </a:t>
            </a:r>
            <a:r>
              <a:rPr lang="it-IT" sz="1800" dirty="0" err="1">
                <a:effectLst/>
                <a:ea typeface="Times New Roman" panose="02020603050405020304" pitchFamily="18" charset="0"/>
              </a:rPr>
              <a:t>comunita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̀ locali del patrimonio culturale urbano consolidato e da consolidare:  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spazi e manufatti pubblici o di interesse collettivo, anche dismessi e/o sottoutilizzati, ma a forte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identita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 a livello locale e urbano, attraverso interventi mirati di recupero dei luoghi in forma collaborativa per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attivita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 culturali e sociali finalizzate a creare nuove </a:t>
            </a:r>
            <a:r>
              <a:rPr lang="it-IT" sz="1800" b="1" i="1" dirty="0" err="1">
                <a:effectLst/>
                <a:ea typeface="Times New Roman" panose="02020603050405020304" pitchFamily="18" charset="0"/>
              </a:rPr>
              <a:t>centralita</a:t>
            </a:r>
            <a:r>
              <a:rPr lang="it-IT" sz="1800" b="1" i="1" dirty="0">
                <a:effectLst/>
                <a:ea typeface="Times New Roman" panose="02020603050405020304" pitchFamily="18" charset="0"/>
              </a:rPr>
              <a:t>̀</a:t>
            </a:r>
            <a:r>
              <a:rPr lang="it-IT" sz="18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Progetti di territorio (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PdT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) 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Questa tipologia di intervento promuove la rigenerazione integrata di aree “bersaglio”, centrali o periferiche, contemplando sia la riqualificazione fisica dell’ambiente costruito e naturale attraverso il recupero degli spazi degradati, sia azioni immateriali e servizi ritenuti necessari per affrontare le problematiche della specifica area (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place-based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), tenendo in considerazione le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specificita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̀ locali (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people-oriented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approach</a:t>
            </a:r>
            <a:r>
              <a:rPr lang="it-IT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  <a:tabLst>
                <a:tab pos="180340" algn="ctr"/>
              </a:tabLst>
            </a:pPr>
            <a:r>
              <a:rPr lang="it-IT" sz="1800" b="1" dirty="0">
                <a:effectLst/>
                <a:ea typeface="Times New Roman" panose="02020603050405020304" pitchFamily="18" charset="0"/>
              </a:rPr>
              <a:t>Con i </a:t>
            </a:r>
            <a:r>
              <a:rPr lang="it-IT" sz="1800" b="1" dirty="0" err="1">
                <a:effectLst/>
                <a:ea typeface="Times New Roman" panose="02020603050405020304" pitchFamily="18" charset="0"/>
              </a:rPr>
              <a:t>PdT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 si può sostenere la gestione collaborativa per il recupero dei beni:</a:t>
            </a:r>
            <a:endParaRPr lang="it-IT" sz="18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  <a:tabLst>
                <a:tab pos="180340" algn="ctr"/>
              </a:tabLst>
            </a:pPr>
            <a:r>
              <a:rPr lang="it-IT" sz="1800" dirty="0">
                <a:effectLst/>
                <a:ea typeface="Times New Roman" panose="02020603050405020304" pitchFamily="18" charset="0"/>
              </a:rPr>
              <a:t>I progetti di territorio riguardano specifici ambiti di intervento, localizzati all’interno dell’area metropolitana, appositamente individuati dai singoli territori in coerenza con la propria strategia territoriale. </a:t>
            </a:r>
          </a:p>
          <a:p>
            <a:pPr marL="0" lvl="0" indent="0">
              <a:buNone/>
              <a:tabLst>
                <a:tab pos="180340" algn="ctr"/>
              </a:tabLst>
            </a:pPr>
            <a:endParaRPr lang="it-IT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8953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800" y="361244"/>
            <a:ext cx="11026422" cy="1072446"/>
          </a:xfrm>
        </p:spPr>
        <p:txBody>
          <a:bodyPr>
            <a:noAutofit/>
          </a:bodyPr>
          <a:lstStyle/>
          <a:p>
            <a:pPr algn="ctr"/>
            <a:br>
              <a:rPr lang="it-IT" sz="2800" dirty="0"/>
            </a:br>
            <a:r>
              <a:rPr lang="it-IT" sz="2800" b="1" dirty="0">
                <a:solidFill>
                  <a:srgbClr val="FF0000"/>
                </a:solidFill>
              </a:rPr>
              <a:t> PNRR  - Progetti per la valorizzazione dei beni confiscati alle mafie  - </a:t>
            </a:r>
            <a:br>
              <a:rPr lang="it-IT" sz="2800" b="1" dirty="0">
                <a:solidFill>
                  <a:srgbClr val="FF0000"/>
                </a:solidFill>
              </a:rPr>
            </a:br>
            <a:r>
              <a:rPr lang="it-IT" sz="2800" b="1" dirty="0">
                <a:solidFill>
                  <a:srgbClr val="FF0000"/>
                </a:solidFill>
              </a:rPr>
              <a:t>Missione 5 Componente 3 Interventi speciali per la coesione territoriale </a:t>
            </a:r>
            <a:br>
              <a:rPr lang="it-IT" sz="2800" b="1" dirty="0">
                <a:solidFill>
                  <a:srgbClr val="FF0000"/>
                </a:solidFill>
              </a:rPr>
            </a:b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1" y="1433690"/>
            <a:ext cx="11142132" cy="52944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200" dirty="0"/>
              <a:t>Le risorse oggetto dell’Avviso (pubblicato il 23 novembre 2021 e chiuso il 22 Aprile 2022) ammontano complessivamente a 250 mln di euro, da destinare alla realizzazione di almeno 200 proposte progettuali per la riqualificazione di intere aree o per la valorizzazione di beni confiscati alle mafie a beneficio della </a:t>
            </a:r>
            <a:r>
              <a:rPr lang="it-IT" sz="2200" dirty="0" err="1"/>
              <a:t>collettivita</a:t>
            </a:r>
            <a:r>
              <a:rPr lang="it-IT" sz="2200" dirty="0"/>
              <a:t>̀ e delle nuove generazioni nelle otto Regioni del Mezzogiorno (Abruzzo, Basilicata, Calabria, Campania, Molise, Puglia, Sardegna e Sicilia). </a:t>
            </a:r>
            <a:r>
              <a:rPr lang="it-IT" sz="2200" b="1" i="1" dirty="0"/>
              <a:t>Non risultano finanziati progetti per la Regione Sardegna</a:t>
            </a:r>
            <a:r>
              <a:rPr lang="it-IT" sz="2200" i="1" dirty="0"/>
              <a:t>.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34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4FDB4C8-A3B7-9B40-89E3-92C7C80A7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017" y="3429000"/>
            <a:ext cx="5458691" cy="30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238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365125"/>
            <a:ext cx="10782300" cy="106223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Regionale FESR 2021-2027 della Sardegna 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690688"/>
            <a:ext cx="10782300" cy="44313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Priorita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̀: 5. Sardegna </a:t>
            </a:r>
            <a:r>
              <a:rPr lang="it-IT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piu</a:t>
            </a:r>
            <a:r>
              <a:rPr lang="it-I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̀ sociale e inclusiva (Obiettivo di Policy 4 </a:t>
            </a:r>
            <a:r>
              <a:rPr lang="it-IT" sz="1800" b="1" dirty="0">
                <a:effectLst/>
                <a:ea typeface="Times New Roman" panose="02020603050405020304" pitchFamily="18" charset="0"/>
              </a:rPr>
              <a:t>- </a:t>
            </a:r>
            <a:r>
              <a:rPr lang="it-IT" sz="1800" b="1" i="0" u="none" strike="noStrike" dirty="0">
                <a:solidFill>
                  <a:srgbClr val="000000"/>
                </a:solidFill>
                <a:effectLst/>
              </a:rPr>
              <a:t>un'Europa più sociale) </a:t>
            </a:r>
            <a:endParaRPr lang="it-IT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it-IT" sz="18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Azione 5.1.1. Progetti innovativi di </a:t>
            </a:r>
            <a:r>
              <a:rPr lang="it-IT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welfare </a:t>
            </a: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territoriale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L’azione sostiene interventi a supporto di progetti innovativi di welfare territoriale, secondo la logica di “bene collettivo prodotto localmente”. Saranno sostenute  misure di “Welfare aziendale territoriale” attuate con la collaborazione  di soggetti pubblici e privati, in grado di favorire lo sviluppo sociale ed economico del territorio e generare occupazione.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Azione 5.3.1. Azioni innovative per assicurare una vita indipendente ai soggetti fragili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L’azione sostiene interventi mirati a contrastare l’isolamento di soggetti fragili (persone non autosufficienti, anziani,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favorendo lo sviluppo di soluzioni innovative al problema che facciano perno sul tema dell’abitare. In linea con gli indirizzi comunitari per il contrasto al disagio abitativo dei soggetti con </a:t>
            </a:r>
            <a:r>
              <a:rPr lang="it-IT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fragilita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̀ sociali, si prevede la messa in campo di azioni integrate che mirino all’inclusione combinando interventi di dotazione/adeguamento infrastrutturale e tecnologico e servizi abitativi e sociali. 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E’ previsto il finanziamento di interventi di riqualificazione/costruzione infrastrutturale, anche in una logica di integrazione con l’FSE+</a:t>
            </a:r>
            <a:endParaRPr lang="it-I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7993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82DFF7-E303-9A44-8A8D-6E1231DFD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0"/>
            <a:ext cx="10782300" cy="1062231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Programma Regionale FESR 2021-2027 della Sardegna 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01FD9A-86BF-834A-AEBA-555B067BE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896241"/>
            <a:ext cx="11049000" cy="560154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7200" b="1" dirty="0" err="1">
                <a:effectLst/>
                <a:ea typeface="Times New Roman" panose="02020603050405020304" pitchFamily="18" charset="0"/>
              </a:rPr>
              <a:t>Priorita</a:t>
            </a:r>
            <a:r>
              <a:rPr lang="it-IT" sz="7200" b="1" dirty="0">
                <a:effectLst/>
                <a:ea typeface="Times New Roman" panose="02020603050405020304" pitchFamily="18" charset="0"/>
              </a:rPr>
              <a:t>̀: 5. Sardegna </a:t>
            </a:r>
            <a:r>
              <a:rPr lang="it-IT" sz="7200" b="1" dirty="0" err="1">
                <a:effectLst/>
                <a:ea typeface="Times New Roman" panose="02020603050405020304" pitchFamily="18" charset="0"/>
              </a:rPr>
              <a:t>piu</a:t>
            </a:r>
            <a:r>
              <a:rPr lang="it-IT" sz="7200" b="1" dirty="0">
                <a:effectLst/>
                <a:ea typeface="Times New Roman" panose="02020603050405020304" pitchFamily="18" charset="0"/>
              </a:rPr>
              <a:t>̀ sociale e inclusiva (Obiettivo di Policy 4 - </a:t>
            </a:r>
            <a:r>
              <a:rPr lang="it-IT" sz="7200" b="1" i="0" u="none" strike="noStrike" dirty="0">
                <a:solidFill>
                  <a:srgbClr val="000000"/>
                </a:solidFill>
                <a:effectLst/>
              </a:rPr>
              <a:t>un'Europa più sociale </a:t>
            </a:r>
            <a:r>
              <a:rPr lang="it-IT" sz="7200" b="1" dirty="0">
                <a:effectLst/>
                <a:ea typeface="Times New Roman" panose="02020603050405020304" pitchFamily="18" charset="0"/>
              </a:rPr>
              <a:t>)</a:t>
            </a:r>
            <a:endParaRPr lang="it-IT" sz="7200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7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Azione 5.3.2. Potenziamento di servizi sociosanitari e di assistenza a lungo termine </a:t>
            </a:r>
            <a:endParaRPr lang="it-IT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L’azione sostiene interventi volti a rafforzare e riqualificare/costruire infrastrutture per i servizi sociali territoriali.</a:t>
            </a:r>
            <a:endParaRPr lang="it-IT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La strategia regionale si basa su un modello di assistenza mirato a sostenere la </a:t>
            </a:r>
            <a:r>
              <a:rPr lang="it-IT" sz="7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fragilita</a:t>
            </a: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̀ sociale e l'</a:t>
            </a:r>
            <a:r>
              <a:rPr lang="it-IT" sz="7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accessibilita</a:t>
            </a: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̀ ai servizi, </a:t>
            </a:r>
            <a:r>
              <a:rPr lang="it-IT" sz="7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nonche</a:t>
            </a: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́ a garantire la tutela dei diritti delle persone con disabilità e delle persone </a:t>
            </a:r>
            <a:r>
              <a:rPr lang="it-IT" sz="7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piu</a:t>
            </a: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̀ fragili e vittime di violenza. </a:t>
            </a:r>
            <a:endParaRPr lang="it-IT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7200" dirty="0"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 prevede di finanziare azioni e progetti correlati, prioritariamente: i) interventi a supporto della gestione del tempo libero persone non autosufficienti; ii) interventi a supporto dei servizi di presa in carico e rafforzamento della </a:t>
            </a:r>
            <a:r>
              <a:rPr lang="it-IT" sz="7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domiciliarita</a:t>
            </a: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̀; iii) interventi finalizzati a sostenere le capacità genitoriali e a supportare le famiglie; iv) interventi a supporto delle strutture non residenziali per anziani ove non si creassero le condizioni per una vita autonoma; v) interventi a favore delle donne vittime di violenza (case protette). </a:t>
            </a:r>
            <a:endParaRPr lang="it-IT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 titolo indicativo, si attueranno operazioni per l’allestimento di case protette per le vittime di violenza di genere e l’acquisizione e l’adattamento di strutture per progetti di abitare assistito e condiviso per donne con particolare </a:t>
            </a:r>
            <a:r>
              <a:rPr lang="it-IT" sz="7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fragilita</a:t>
            </a: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̀ e </a:t>
            </a:r>
            <a:r>
              <a:rPr lang="it-IT" sz="7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vulnerabilita</a:t>
            </a: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̀, oltre che interventi per sviluppo progetti di </a:t>
            </a:r>
            <a:r>
              <a:rPr lang="it-IT" sz="7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residenzialita</a:t>
            </a: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̀ legati al dopo di noi. </a:t>
            </a:r>
            <a:endParaRPr lang="it-IT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72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Azione 5.6.1. Progetti di innovazione sociale per la cultura e il turismo inclusivi </a:t>
            </a:r>
            <a:endParaRPr lang="it-IT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Si intende favorire, attraverso la cultura e il turismo sostenibile, modelli di intervento integrati che promuovano l'innovazione sociale: </a:t>
            </a:r>
            <a:endParaRPr lang="it-IT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iniziative in campo culturale e creativo, volte a rigenerare e rivitalizzare luoghi della cultura e del patrimonio, o altri spazi pubblici o ad uso pubblico, con il coinvolgimento attivo delle </a:t>
            </a:r>
            <a:r>
              <a:rPr lang="it-IT" sz="7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comunita</a:t>
            </a: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̀ locali, per favorire l’inclusione e l’innovazione</a:t>
            </a:r>
            <a:endParaRPr lang="it-IT" sz="7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interventi per l’aumento della partecipazione e il benessere delle persone e delle </a:t>
            </a:r>
            <a:r>
              <a:rPr lang="it-IT" sz="7200" dirty="0" err="1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comunita</a:t>
            </a:r>
            <a:r>
              <a:rPr lang="it-IT" sz="7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̀ locali, mirati allo sviluppo di prodotti e servizi innovativi per la fruizione fisica e virtuale del patrimonio culturale e turistico</a:t>
            </a:r>
            <a:endParaRPr lang="it-IT" sz="72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3863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10219</TotalTime>
  <Words>4605</Words>
  <Application>Microsoft Macintosh PowerPoint</Application>
  <PresentationFormat>Widescreen</PresentationFormat>
  <Paragraphs>184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Times New Roman</vt:lpstr>
      <vt:lpstr>Wingdings</vt:lpstr>
      <vt:lpstr>Tema di Office</vt:lpstr>
      <vt:lpstr>         PRINCIPALI FONTI DI FINANZIAMENTO ATTIVABILI REGIONE SARDEGNA  ciclo di programmazione 2021-2027</vt:lpstr>
      <vt:lpstr>Beni Confiscati - Le risorse disponibili nel ciclo di programmazione 2021-27</vt:lpstr>
      <vt:lpstr>Risorse finanziarie delle politiche di coesione per il periodo di programmazione 2021-2027</vt:lpstr>
      <vt:lpstr>Programma Nazionale Inclusione e lotta alla povertà 2021-2027</vt:lpstr>
      <vt:lpstr>Programma Nazionale Metro plus e Città medie Sud 2021-2027</vt:lpstr>
      <vt:lpstr>Programma Nazionale Metro plus e Città medie Sud 2021-2027</vt:lpstr>
      <vt:lpstr>  PNRR  - Progetti per la valorizzazione dei beni confiscati alle mafie  -  Missione 5 Componente 3 Interventi speciali per la coesione territoriale  </vt:lpstr>
      <vt:lpstr>Programma Regionale FESR 2021-2027 della Sardegna </vt:lpstr>
      <vt:lpstr>Programma Regionale FESR 2021-2027 della Sardegna </vt:lpstr>
      <vt:lpstr>Programma Regionale FESR 2021-2027 della Sardegna </vt:lpstr>
      <vt:lpstr>Il Fondo per lo Sviluppo e la Coesione (FSC) – I Piani di Sviluppo e Coesione (PSC) </vt:lpstr>
      <vt:lpstr>Il Fondo per lo Sviluppo e la Coesione (FSC) – I Piani di Sviluppo e Coesione (PSC) </vt:lpstr>
      <vt:lpstr>Il Fondo per lo Sviluppo e la Coesione (FSC) – I Piani di Sviluppo e Coesione (PSC) – Aree Tematiche di rilevanza per i Beni confiscati</vt:lpstr>
      <vt:lpstr>Il Fondo per lo Sviluppo e la Coesione (FSC) – I Piani di Sviluppo e Coesione (PSC) - Aree Tematiche di rilevanza per i Beni confiscati</vt:lpstr>
      <vt:lpstr>Il Fondo per lo Sviluppo e la Coesione (FSC) – I Piani di Sviluppo e Coesione (PSC) – Programmazione delle risorse</vt:lpstr>
      <vt:lpstr>Il Fondo per lo Sviluppo e la Coesione (FSC) – I Piani di Sviluppo e Coesione (PSC) – Bilancio di previsione 2022-2024</vt:lpstr>
      <vt:lpstr>  PIANO DI SVILUPPO E COESIONE REGIONE SARDEGNA </vt:lpstr>
      <vt:lpstr> PIANO DI SVILUPPO E COESIONE REGIONE SARDEGNA </vt:lpstr>
      <vt:lpstr> Strategia nazionale per la valorizzazione dei beni confiscati  Piano per la valorizzazione di beni confiscati esemplari </vt:lpstr>
      <vt:lpstr> Strategia nazionale per la valorizzazione dei beni confiscati  Piano per la valorizzazione di beni confiscati esemplari </vt:lpstr>
      <vt:lpstr>  Legge di bilancio 2022 L. 234 del 30 dicembre 2021 – Articolo 1 comma 589 - Fondo per legalità e tutela degli amministratori locali vittime di atti intimidatori  </vt:lpstr>
      <vt:lpstr>L’Agenzia Supporta i Comuni</vt:lpstr>
      <vt:lpstr>L’Agenzia Supporta i Comuni</vt:lpstr>
      <vt:lpstr>L’Agenzia Supporta i Comuni</vt:lpstr>
      <vt:lpstr>L’Agenzia Supporta i Comuni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CONFERENZA SERVIZI CALABRIA</dc:title>
  <dc:creator>Giuseppa Pedà</dc:creator>
  <cp:lastModifiedBy>tina ranieri</cp:lastModifiedBy>
  <cp:revision>79</cp:revision>
  <cp:lastPrinted>2021-11-03T07:49:52Z</cp:lastPrinted>
  <dcterms:created xsi:type="dcterms:W3CDTF">2021-10-27T12:45:40Z</dcterms:created>
  <dcterms:modified xsi:type="dcterms:W3CDTF">2023-07-10T14:24:03Z</dcterms:modified>
</cp:coreProperties>
</file>