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22" r:id="rId4"/>
    <p:sldId id="317" r:id="rId5"/>
    <p:sldId id="318" r:id="rId6"/>
    <p:sldId id="319" r:id="rId7"/>
    <p:sldId id="271" r:id="rId8"/>
    <p:sldId id="321" r:id="rId9"/>
    <p:sldId id="316" r:id="rId10"/>
    <p:sldId id="310" r:id="rId11"/>
    <p:sldId id="311" r:id="rId12"/>
    <p:sldId id="312" r:id="rId13"/>
    <p:sldId id="303" r:id="rId14"/>
    <p:sldId id="293" r:id="rId15"/>
    <p:sldId id="304" r:id="rId16"/>
    <p:sldId id="305" r:id="rId17"/>
    <p:sldId id="306" r:id="rId18"/>
    <p:sldId id="259" r:id="rId19"/>
    <p:sldId id="262" r:id="rId20"/>
    <p:sldId id="289" r:id="rId21"/>
    <p:sldId id="283" r:id="rId22"/>
    <p:sldId id="284" r:id="rId23"/>
    <p:sldId id="285" r:id="rId24"/>
    <p:sldId id="314" r:id="rId25"/>
    <p:sldId id="315" r:id="rId26"/>
    <p:sldId id="264" r:id="rId27"/>
    <p:sldId id="266" r:id="rId28"/>
    <p:sldId id="274" r:id="rId29"/>
    <p:sldId id="276" r:id="rId30"/>
    <p:sldId id="277" r:id="rId31"/>
    <p:sldId id="282" r:id="rId32"/>
    <p:sldId id="297" r:id="rId33"/>
    <p:sldId id="298" r:id="rId34"/>
    <p:sldId id="299" r:id="rId35"/>
    <p:sldId id="301" r:id="rId3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03/07/23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oesione.gov.it/it/programmi/PSC_CALABRIA/documenti/" TargetMode="External"/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SICILIA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PR FESR 2021-2027 Sicilia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15483"/>
            <a:ext cx="107823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4.3.3 Contrasto ai fenomeni del disagio abitativo mediante interventi volti a sostenere la </a:t>
            </a:r>
            <a:r>
              <a:rPr lang="it-IT" sz="26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qualita</a:t>
            </a:r>
            <a:r>
              <a:rPr lang="it-IT" sz="2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dell’abitare di categorie fragili della popolazione regionale 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Allo scopo di incrementare la </a:t>
            </a:r>
            <a:r>
              <a:rPr lang="it-IT" sz="26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disponibilita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 la </a:t>
            </a:r>
            <a:r>
              <a:rPr lang="it-IT" sz="26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qualita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di alloggi sociali e servizi abitativi, il programma FESR punta al potenziamento e alla riqualificazione del patrimonio pubblico esistente, compreso il recupero e l’ottimizzazione di alloggi di </a:t>
            </a:r>
            <a:r>
              <a:rPr lang="it-IT" sz="26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proprieta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pubblica a favore di categorie (persone e nuclei familiari) fragili per ragioni economiche e sociali, al fine di offrire strutture abitative inclusive e, soprattutto, poste in contesti ed aree non segregate. L’azione del FESR, per tale tipologia, include  il 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sostegno sia ad interventi infrastrutturali 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finalizzati alla sperimentazione, nel contesto siciliano, di modelli innovativi abitativi per soggetti vulnerabili e a rischio </a:t>
            </a:r>
            <a:r>
              <a:rPr lang="it-IT" sz="26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marginalita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̀, indicati nell’Accordo di Partenariato (ad es. </a:t>
            </a:r>
            <a:r>
              <a:rPr lang="it-IT" sz="2600" i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Housing</a:t>
            </a:r>
            <a:r>
              <a:rPr lang="it-IT" sz="2600" i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Led 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 </a:t>
            </a:r>
            <a:r>
              <a:rPr lang="it-IT" sz="2600" i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Housing</a:t>
            </a:r>
            <a:r>
              <a:rPr lang="it-IT" sz="2600" i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first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), 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sia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ad iniziative di potenziamento e riqualificazione del patrimonio abitativo pubblico</a:t>
            </a:r>
            <a:r>
              <a:rPr lang="it-IT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con riguardo alla riqualificazione dei moduli abitativi per renderli adeguati a persone in condizione di gravissima disabilità (ad es. applicazione soluzioni di domotica) e per l’abbattimento delle barriere architettoniche. </a:t>
            </a:r>
            <a:endParaRPr lang="it-IT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4.3.4 Sostegno ad azioni strutturali per il contrasto alla </a:t>
            </a:r>
            <a:r>
              <a:rPr lang="it-IT" sz="26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poverta</a:t>
            </a:r>
            <a:r>
              <a:rPr lang="it-IT" sz="2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estrema e al rischio di marginalizzazione sociale anche attraverso la valorizzazione del patrimonio immobiliare pubblico 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Tale ambito d’azione include la rigenerazione/riqualificazione del patrimonio immobiliare urbano, in relazione ai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beni confiscati alle mafie</a:t>
            </a:r>
            <a:r>
              <a:rPr lang="it-IT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per favorire la partecipazione e l’integrazione socio-economica dell’individuo, anche in un’ottica di contrasto alla </a:t>
            </a:r>
            <a:r>
              <a:rPr lang="it-IT" sz="28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illegalita</a:t>
            </a:r>
            <a:r>
              <a:rPr lang="it-IT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̀. 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livello regionale, il FESR promuove interventi infrastrutturali, di recupero funzionale e riuso di immobili per il miglioramento e la qualificazione dei servizi territoriali a carattere residenziale per le </a:t>
            </a:r>
            <a:r>
              <a:rPr lang="it-IT" sz="28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fragilita</a:t>
            </a:r>
            <a:r>
              <a:rPr lang="it-IT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</a:t>
            </a:r>
            <a:r>
              <a:rPr lang="it-IT" sz="2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: alloggi protetti e case rifugio, strutture per l’accoglienza notturna per </a:t>
            </a:r>
            <a:r>
              <a:rPr lang="it-IT" sz="28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poverta</a:t>
            </a:r>
            <a:r>
              <a:rPr lang="it-IT" sz="2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estreme, alloggi per accoglienze di emergenza, strutture comunitarie a carattere socio-assistenziale, alberghi diffusi per lavoratori stagionali nelle zone rurali.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6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207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PR FESR 2021-2027 Sicilia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4.3.4 Sostegno ad azioni strutturali per il contrasto alla </a:t>
            </a:r>
            <a:r>
              <a:rPr lang="it-IT" sz="20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poverta</a:t>
            </a:r>
            <a:r>
              <a:rPr lang="it-IT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estrema e al rischio di marginalizzazione sociale anche attraverso la valorizzazione del patrimonio immobiliare pubblico</a:t>
            </a:r>
            <a:endParaRPr lang="it-IT" sz="20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a typeface="Times New Roman" panose="02020603050405020304" pitchFamily="18" charset="0"/>
              </a:rPr>
              <a:t>L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’azione FESR, si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concentrera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sul </a:t>
            </a: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rafforzamento del sistema regionale dei servizi sociali e di protezione dei soggetti in condizioni di estrema emarginazione, intervenendo sulla componente infrastrutturale e sulla dotazione delle strutture dedicate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. In quest’ottica s’intende potenziare l’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accessibilita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dei servizi sociali che svolgono un ruolo chiave nella promozione della coesione e nella costruzione di sicurezza nei territori: mediante il rafforzamento dei “presidi di welfare di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prossimita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̀”, dei servizi di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front-office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(segretariato sociale, sportelli, ecc.) e di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back-office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e presa in carico (centri diurni e per l’animazione sociale, centri anti-violenza, pronto intervento sociale, centri con funzioni socio-assistenziali, ecc.), anche in coerenza con il Piano nazionale Sociale e i Piani di Zona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ex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l. 328/2000. </a:t>
            </a:r>
          </a:p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4.6.1 Rivitalizzazione dei luoghi della cultura ed altri spazi ad uso collettivo ai fini culturali e sociali 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L’intervento del FESR prevede la rivitalizzazione dei luoghi della cultura e del patrimonio o di altri spazi pubblici a fini turistico-culturali e sociali attraverso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interventi funzionali all’attivazione degli spazi e/o all’avvio di funzioni di produzione e consumo culturale e creativo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anche in chiave digitale e innovativa.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Tali iniziative possono includere interventi per il recupero strutturale, la riqualificazione o il riuso degli spazi interessat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i, volti anche a migliorarne l’accesso e la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fruibilita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̀, laddove funzionali a progetti di partecipazione culturale, di inclusione e di innovazione sociale.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48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PR FESR 2021-2027 Sicilia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 5 Verso le Strategie di sviluppo territoriale in Sicilia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Obiettivo specifico: 5.1 promuovere lo sviluppo sociale, economico e ambientale integrato e inclusivo, la cultura, il patrimonio naturale, il turismo sostenibile e la sicurezza nelle aree urbane 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L’Obiettivo mira a supportare Strategie urbane, e gli interventi integrati in esse ricompresi, prioritariamente la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riqualificazione e rigenerazione urbana anche in risposta al contrasto al disagio socioeconomico e abitativo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sono previsti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interventi a servizio della </a:t>
            </a:r>
            <a:r>
              <a:rPr lang="it-IT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collettivita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come progetti di recupero, riuso, rigenerazione e riqualificazione di luoghi/spazi aperti ed edifici pubblici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 fine di innalzare la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qualita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dei servizi offerti alla cittadinanza anche attraverso forme di partecipazione collettiva.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Obiettivo specifico 5.2 Promuovere lo sviluppo sociale, economico e ambientale integrato e inclusivo a livello locale, la cultura, il patrimonio naturale, il turismo sostenibile e la sicurezza nelle aree diverse da quelle urbane 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Saranno attivate le seguenti tipologie di iniziative proprie dell’Obiettivo Specifico: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Rivitalizzazione delle aree interne attraverso interventi per: i) la qualificazione, valorizzazione e rigenerazione del patrimonio identitario per lo sviluppo complessivo dei sistemi territoriali, anche nei borghi e nei centri storici, attraverso interventi per la riqualificazione degli spazi aperti; ii) la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riqualificazione di infrastrutture e di servizi in un’ottica di rafforzamento dei centri aggregativi di funzioni e servizi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iii) la </a:t>
            </a:r>
            <a:r>
              <a:rPr lang="it-I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riqualificazione di spazi condivisi o strutture abbandonate a servizio del tessuto produttivo locale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747" y="365125"/>
            <a:ext cx="11340790" cy="878884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Regione Sicilia - Strategia regionale per la valorizzazione dei beni confiscati alla </a:t>
            </a:r>
            <a:r>
              <a:rPr lang="it-IT" sz="2800" b="1" dirty="0" err="1">
                <a:solidFill>
                  <a:srgbClr val="FF0000"/>
                </a:solidFill>
              </a:rPr>
              <a:t>criminalita</a:t>
            </a:r>
            <a:r>
              <a:rPr lang="it-IT" sz="2800" b="1" dirty="0">
                <a:solidFill>
                  <a:srgbClr val="FF0000"/>
                </a:solidFill>
              </a:rPr>
              <a:t>̀ </a:t>
            </a: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F2B47F-A8B4-D64B-ADAB-0DBA7393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427356"/>
            <a:ext cx="10930054" cy="47496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In linea con gli orientamenti nazionali, la strategia regionale per la valorizzazione dei beni confiscati  persegue l’obiettivo generale di </a:t>
            </a:r>
            <a:r>
              <a:rPr lang="it-IT" b="1" dirty="0"/>
              <a:t>promuovere lo sviluppo economico e sociale del territorio regionale restituendo alle </a:t>
            </a:r>
            <a:r>
              <a:rPr lang="it-IT" b="1" dirty="0" err="1"/>
              <a:t>comunita</a:t>
            </a:r>
            <a:r>
              <a:rPr lang="it-IT" b="1" dirty="0"/>
              <a:t>̀ i beni sottratti alla </a:t>
            </a:r>
            <a:r>
              <a:rPr lang="it-IT" b="1" dirty="0" err="1"/>
              <a:t>criminalita</a:t>
            </a:r>
            <a:r>
              <a:rPr lang="it-IT" b="1" dirty="0"/>
              <a:t>̀ organizzata </a:t>
            </a:r>
            <a:r>
              <a:rPr lang="it-IT" dirty="0"/>
              <a:t>ovvero, in linea con la Strategia Nazionale, di “</a:t>
            </a:r>
            <a:r>
              <a:rPr lang="it-IT" i="1" dirty="0"/>
              <a:t>utilizzare in modo efficace ed efficiente i beni immobili e aziendali confiscati, attraverso interventi di valorizzazione sostenuti dalle politiche di coesione</a:t>
            </a:r>
            <a:r>
              <a:rPr lang="it-IT" dirty="0"/>
              <a:t>”.</a:t>
            </a:r>
          </a:p>
          <a:p>
            <a:pPr marL="0" indent="0">
              <a:buNone/>
            </a:pPr>
            <a:r>
              <a:rPr lang="it-IT" dirty="0"/>
              <a:t>L’intervento regionale addizionale rivolto alla promozione e al riuso del patrimonio sottratto alla </a:t>
            </a:r>
            <a:r>
              <a:rPr lang="it-IT" dirty="0" err="1"/>
              <a:t>criminalita</a:t>
            </a:r>
            <a:r>
              <a:rPr lang="it-IT" dirty="0"/>
              <a:t>̀ ̀organizzata persegue una duplice </a:t>
            </a:r>
            <a:r>
              <a:rPr lang="it-IT" dirty="0" err="1"/>
              <a:t>finalita</a:t>
            </a:r>
            <a:r>
              <a:rPr lang="it-IT" dirty="0"/>
              <a:t>̀: </a:t>
            </a:r>
          </a:p>
          <a:p>
            <a:pPr lvl="0"/>
            <a:r>
              <a:rPr lang="it-IT" dirty="0"/>
              <a:t>imprimere ulteriore accelerazione ai processi di “restituzione” alla </a:t>
            </a:r>
            <a:r>
              <a:rPr lang="it-IT" dirty="0" err="1"/>
              <a:t>collettivita</a:t>
            </a:r>
            <a:r>
              <a:rPr lang="it-IT" dirty="0"/>
              <a:t>̀, considerando l’elevato valore simbolico rivestito dall’emersione alla </a:t>
            </a:r>
            <a:r>
              <a:rPr lang="it-IT" dirty="0" err="1"/>
              <a:t>legalita</a:t>
            </a:r>
            <a:r>
              <a:rPr lang="it-IT" dirty="0"/>
              <a:t>̀ dei patrimoni illeciti</a:t>
            </a:r>
          </a:p>
          <a:p>
            <a:pPr lvl="0"/>
            <a:r>
              <a:rPr lang="it-IT" dirty="0"/>
              <a:t>migliorare l’utilizzazione sociale facendo leva su tali beni quali strumenti di crescita dei territori, sfruttandone le </a:t>
            </a:r>
            <a:r>
              <a:rPr lang="it-IT" dirty="0" err="1"/>
              <a:t>potenzialita</a:t>
            </a:r>
            <a:r>
              <a:rPr lang="it-IT" dirty="0"/>
              <a:t>̀ d’uso a fini produttivi e inclusivi nell’ambito dei vari dispositivi di sviluppo territoriale sostenuti dalla politica di coesione.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192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9609" y="365125"/>
            <a:ext cx="11434927" cy="694241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Regione Sicilia - Strategia regionale per la valorizzazione dei beni confiscati alla </a:t>
            </a:r>
            <a:r>
              <a:rPr lang="it-IT" sz="2800" b="1" dirty="0" err="1">
                <a:solidFill>
                  <a:srgbClr val="FF0000"/>
                </a:solidFill>
              </a:rPr>
              <a:t>criminalita</a:t>
            </a:r>
            <a:r>
              <a:rPr lang="it-IT" sz="2800" b="1" dirty="0">
                <a:solidFill>
                  <a:srgbClr val="FF0000"/>
                </a:solidFill>
              </a:rPr>
              <a:t>̀ </a:t>
            </a: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latin typeface="+mn-lt"/>
              </a:rPr>
              <a:t>Obiettivi e </a:t>
            </a:r>
            <a:r>
              <a:rPr lang="it-IT" sz="2800" b="1" dirty="0" err="1">
                <a:latin typeface="+mn-lt"/>
              </a:rPr>
              <a:t>priorita</a:t>
            </a:r>
            <a:r>
              <a:rPr lang="it-IT" sz="2800" b="1" dirty="0">
                <a:latin typeface="+mn-lt"/>
              </a:rPr>
              <a:t>̀ per la valorizzazione dei beni confiscati in Sicilia</a:t>
            </a:r>
            <a:br>
              <a:rPr lang="it-IT" sz="2800" dirty="0"/>
            </a:br>
            <a:br>
              <a:rPr lang="it-IT" sz="2800" dirty="0"/>
            </a:br>
            <a:br>
              <a:rPr lang="it-IT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page35image12991728">
            <a:extLst>
              <a:ext uri="{FF2B5EF4-FFF2-40B4-BE49-F238E27FC236}">
                <a16:creationId xmlns:a16="http://schemas.microsoft.com/office/drawing/2014/main" id="{4C930747-98A3-1B45-A9F3-F48E8A666A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2" y="1934067"/>
            <a:ext cx="10820700" cy="455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866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747" y="365125"/>
            <a:ext cx="11340790" cy="868252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Regione Sicilia - Strategia regionale per la valorizzazione dei beni confiscati alla </a:t>
            </a:r>
            <a:r>
              <a:rPr lang="it-IT" sz="2800" b="1" dirty="0" err="1">
                <a:solidFill>
                  <a:srgbClr val="FF0000"/>
                </a:solidFill>
              </a:rPr>
              <a:t>criminalita</a:t>
            </a:r>
            <a:r>
              <a:rPr lang="it-IT" sz="2800" b="1" dirty="0">
                <a:solidFill>
                  <a:srgbClr val="FF0000"/>
                </a:solidFill>
              </a:rPr>
              <a:t>̀</a:t>
            </a: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F2B47F-A8B4-D64B-ADAB-0DBA7393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349298"/>
            <a:ext cx="10930053" cy="4827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L’articolazione per obiettivi e azioni, riprende e declina secondo le </a:t>
            </a:r>
            <a:r>
              <a:rPr lang="it-IT" dirty="0" err="1"/>
              <a:t>specificita</a:t>
            </a:r>
            <a:r>
              <a:rPr lang="it-IT" dirty="0"/>
              <a:t>̀ regionali le </a:t>
            </a:r>
            <a:r>
              <a:rPr lang="it-IT" dirty="0" err="1"/>
              <a:t>priorita</a:t>
            </a:r>
            <a:r>
              <a:rPr lang="it-IT" dirty="0"/>
              <a:t>̀ individuate dalla Strategia nazionale</a:t>
            </a:r>
          </a:p>
          <a:p>
            <a:pPr marL="0" indent="0">
              <a:buNone/>
            </a:pPr>
            <a:r>
              <a:rPr lang="it-IT" b="1" dirty="0"/>
              <a:t>Obiettivo specifico 1 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Rafforzamento della capacità e della cooperazione degli attori istituzionali responsabili del processo di valorizzazione e restituzione alla </a:t>
            </a:r>
            <a:r>
              <a:rPr lang="it-IT" b="1" i="1" dirty="0" err="1"/>
              <a:t>societa</a:t>
            </a:r>
            <a:r>
              <a:rPr lang="it-IT" b="1" i="1" dirty="0"/>
              <a:t>̀ dei patrimoni illegalmente accumulati </a:t>
            </a:r>
            <a:endParaRPr lang="it-IT" dirty="0"/>
          </a:p>
          <a:p>
            <a:r>
              <a:rPr lang="it-IT" dirty="0"/>
              <a:t>La piena valorizzazione dei beni confiscati alla </a:t>
            </a:r>
            <a:r>
              <a:rPr lang="it-IT" dirty="0" err="1"/>
              <a:t>criminalita</a:t>
            </a:r>
            <a:r>
              <a:rPr lang="it-IT" dirty="0"/>
              <a:t>̀ richiede la realizzazione di una serie di azioni volte al potenziamento e alla qualificazione della capacità di valorizzazione e gestione da parte dei diversi soggetti preposti, intervenendo parimenti sulla </a:t>
            </a:r>
            <a:r>
              <a:rPr lang="it-IT" dirty="0" err="1"/>
              <a:t>qualita</a:t>
            </a:r>
            <a:r>
              <a:rPr lang="it-IT" dirty="0"/>
              <a:t>̀ e sull’</a:t>
            </a:r>
            <a:r>
              <a:rPr lang="it-IT" dirty="0" err="1"/>
              <a:t>accessibilita</a:t>
            </a:r>
            <a:r>
              <a:rPr lang="it-IT" dirty="0"/>
              <a:t>̀ delle informazioni a disposizione del pubblico. In tale prospettiva, l’obiettivo posto dalla Regione in </a:t>
            </a:r>
            <a:r>
              <a:rPr lang="it-IT" dirty="0" err="1"/>
              <a:t>continuita</a:t>
            </a:r>
            <a:r>
              <a:rPr lang="it-IT" dirty="0"/>
              <a:t>̀ con quanto indicato dalla Strategia nazionale, intende </a:t>
            </a:r>
            <a:r>
              <a:rPr lang="it-IT" b="1" dirty="0"/>
              <a:t>favorire il miglioramento della dotazione informativa sul fenomeno delle confische, sugli interventi di recupero e valorizzazione per migliorare la </a:t>
            </a:r>
            <a:r>
              <a:rPr lang="it-IT" b="1" dirty="0" err="1"/>
              <a:t>qualita</a:t>
            </a:r>
            <a:r>
              <a:rPr lang="it-IT" b="1" dirty="0"/>
              <a:t>̀̀ delle policy e garantire maggiore trasparenza dei dati e l’</a:t>
            </a:r>
            <a:r>
              <a:rPr lang="it-IT" b="1" dirty="0" err="1"/>
              <a:t>interoperabilita</a:t>
            </a:r>
            <a:r>
              <a:rPr lang="it-IT" b="1" dirty="0"/>
              <a:t>̀ con altri sistemi di raccolta di informazioni sul fenomeno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253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747" y="365125"/>
            <a:ext cx="11340790" cy="694241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Regione Sicilia - Strategia regionale per la valorizzazione dei beni confiscati alla </a:t>
            </a:r>
            <a:r>
              <a:rPr lang="it-IT" sz="2800" b="1" dirty="0" err="1">
                <a:solidFill>
                  <a:srgbClr val="FF0000"/>
                </a:solidFill>
              </a:rPr>
              <a:t>criminalita</a:t>
            </a:r>
            <a:r>
              <a:rPr lang="it-IT" sz="2800" b="1" dirty="0">
                <a:solidFill>
                  <a:srgbClr val="FF0000"/>
                </a:solidFill>
              </a:rPr>
              <a:t>̀</a:t>
            </a: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F2B47F-A8B4-D64B-ADAB-0DBA7393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349298"/>
            <a:ext cx="10930053" cy="4827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Obiettivo specifico 2 - Sostegno alla valorizzazione dei beni immobili confiscati.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La Strategia, attraverso la valorizzazione dei beni confiscati, intende </a:t>
            </a:r>
            <a:r>
              <a:rPr lang="it-IT" b="1" dirty="0"/>
              <a:t>sostenere il percorso di riutilizzo dei beni confiscati mettendo tali beni a servizio della cittadinanza attiva e del bene comune</a:t>
            </a:r>
            <a:r>
              <a:rPr lang="it-IT" dirty="0"/>
              <a:t>, in un’ottica di valorizzazione del principio di </a:t>
            </a:r>
            <a:r>
              <a:rPr lang="it-IT" dirty="0" err="1"/>
              <a:t>sussidiarieta</a:t>
            </a:r>
            <a:r>
              <a:rPr lang="it-IT" dirty="0"/>
              <a:t>̀. A tal fine, si </a:t>
            </a:r>
            <a:r>
              <a:rPr lang="it-IT" dirty="0" err="1"/>
              <a:t>potra</a:t>
            </a:r>
            <a:r>
              <a:rPr lang="it-IT" dirty="0"/>
              <a:t>̀ istituire un </a:t>
            </a:r>
            <a:r>
              <a:rPr lang="it-IT" b="1" dirty="0"/>
              <a:t>Fondo di progettazione </a:t>
            </a:r>
            <a:r>
              <a:rPr lang="it-IT" dirty="0"/>
              <a:t>(o specifica sezione in uno dei Fondi </a:t>
            </a:r>
            <a:r>
              <a:rPr lang="it-IT" dirty="0" err="1"/>
              <a:t>gia</a:t>
            </a:r>
            <a:r>
              <a:rPr lang="it-IT" dirty="0"/>
              <a:t>̀ esistenti) </a:t>
            </a:r>
            <a:r>
              <a:rPr lang="it-IT" b="1" dirty="0"/>
              <a:t>per favorire la definizione degli interventi di valorizzazione da parte dei portatori di interesse</a:t>
            </a:r>
            <a:r>
              <a:rPr lang="it-IT" dirty="0"/>
              <a:t>. </a:t>
            </a:r>
          </a:p>
          <a:p>
            <a:r>
              <a:rPr lang="it-IT" dirty="0"/>
              <a:t>La Regione Siciliana intende intervenire a sostegno dei beni immobili confiscati alla </a:t>
            </a:r>
            <a:r>
              <a:rPr lang="it-IT" dirty="0" err="1"/>
              <a:t>criminalita</a:t>
            </a:r>
            <a:r>
              <a:rPr lang="it-IT" dirty="0"/>
              <a:t>̀ organizzata valorizzando la loro capacità di generare “</a:t>
            </a:r>
            <a:r>
              <a:rPr lang="it-IT" i="1" dirty="0"/>
              <a:t>economia legale</a:t>
            </a:r>
            <a:r>
              <a:rPr lang="it-IT" dirty="0"/>
              <a:t>” in un percorso che coinvolga i soggetti istituzionali, quali le Prefetture, e del privato sociale potenzialmente interessati nell’articolato processo di rigenerazione e valorizzazione dei beni sottratti alla </a:t>
            </a:r>
            <a:r>
              <a:rPr lang="it-IT" dirty="0" err="1"/>
              <a:t>criminalita</a:t>
            </a:r>
            <a:r>
              <a:rPr lang="it-IT" dirty="0"/>
              <a:t>̀ organizzata. La sfida che l’Amministrazione regionale intende affrontare è quella di </a:t>
            </a:r>
            <a:r>
              <a:rPr lang="it-IT" b="1" dirty="0"/>
              <a:t>sostenere gli investimenti materiali e immateriali delle cooperative sociali e altri soggetti di cui all’art. 48, c. 3 del “</a:t>
            </a:r>
            <a:r>
              <a:rPr lang="it-IT" b="1" i="1" dirty="0"/>
              <a:t>Codice Antimafia</a:t>
            </a:r>
            <a:r>
              <a:rPr lang="it-IT" b="1" dirty="0"/>
              <a:t>”, accompagnando il percorso valorizzazione dei beni immobili nel circuito dell’economia legale, favorendo l’occupazione dei soggetti svantaggiati e l’offerta di servizi da parte di soggetti del settore no profit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191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747" y="365125"/>
            <a:ext cx="11340790" cy="694241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Regione Sicilia - Strategia regionale per la valorizzazione dei beni confiscati alla </a:t>
            </a:r>
            <a:r>
              <a:rPr lang="it-IT" sz="2800" b="1" dirty="0" err="1">
                <a:solidFill>
                  <a:srgbClr val="FF0000"/>
                </a:solidFill>
              </a:rPr>
              <a:t>criminalita</a:t>
            </a:r>
            <a:r>
              <a:rPr lang="it-IT" sz="2800" b="1" dirty="0">
                <a:solidFill>
                  <a:srgbClr val="FF0000"/>
                </a:solidFill>
              </a:rPr>
              <a:t>̀</a:t>
            </a: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F2B47F-A8B4-D64B-ADAB-0DBA7393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349298"/>
            <a:ext cx="10930053" cy="48276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Obiettivo specifico 3</a:t>
            </a:r>
            <a:br>
              <a:rPr lang="it-IT" b="1" dirty="0"/>
            </a:br>
            <a:r>
              <a:rPr lang="it-IT" b="1" dirty="0"/>
              <a:t>Favorire la re-immissione nel circuito dell’economia legale delle aziende confiscate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La Regione Siciliana intende salvaguardare l’occupazione dei lavoratori di tali imprese soste- </a:t>
            </a:r>
            <a:r>
              <a:rPr lang="it-IT" dirty="0" err="1"/>
              <a:t>nendo</a:t>
            </a:r>
            <a:r>
              <a:rPr lang="it-IT" dirty="0"/>
              <a:t> la </a:t>
            </a:r>
            <a:r>
              <a:rPr lang="it-IT" dirty="0" err="1"/>
              <a:t>competitivita</a:t>
            </a:r>
            <a:r>
              <a:rPr lang="it-IT" dirty="0"/>
              <a:t>̀ delle stesse. La Regione Siciliana, inoltre, interviene a valle delle </a:t>
            </a:r>
            <a:r>
              <a:rPr lang="it-IT" dirty="0" err="1"/>
              <a:t>attivita</a:t>
            </a:r>
            <a:r>
              <a:rPr lang="it-IT" dirty="0"/>
              <a:t>̀ di gestione delle aziende sequestrate e confiscate curate dapprima dall’amministratore giudiziario nominato dal Tribunale e successivamente dall’Agenzia Nazionale per l’Amministrazione e la destinazione dei beni sequestrati e confiscati alla </a:t>
            </a:r>
            <a:r>
              <a:rPr lang="it-IT" dirty="0" err="1"/>
              <a:t>criminalita</a:t>
            </a:r>
            <a:r>
              <a:rPr lang="it-IT" dirty="0"/>
              <a:t>̀ organizzata. </a:t>
            </a:r>
          </a:p>
          <a:p>
            <a:r>
              <a:rPr lang="it-IT" dirty="0"/>
              <a:t>La sfida che l’amministrazione regionale intende affrontare è quella di </a:t>
            </a:r>
            <a:r>
              <a:rPr lang="it-IT" b="1" dirty="0"/>
              <a:t>sostenere gli investimenti materiali e immateriali dei soggetti che hanno affittato o acquisito un’azienda confiscata dalla mafia, accompagnando il percorso di re-immissione della stessa nel circuito dell’eco- </a:t>
            </a:r>
            <a:r>
              <a:rPr lang="it-IT" b="1" dirty="0" err="1"/>
              <a:t>nomia</a:t>
            </a:r>
            <a:r>
              <a:rPr lang="it-IT" b="1" dirty="0"/>
              <a:t> legale e favorendo il rafforzamento della </a:t>
            </a:r>
            <a:r>
              <a:rPr lang="it-IT" b="1" dirty="0" err="1"/>
              <a:t>competitivita</a:t>
            </a:r>
            <a:r>
              <a:rPr lang="it-IT" b="1" dirty="0"/>
              <a:t>̀</a:t>
            </a:r>
            <a:r>
              <a:rPr lang="it-IT" dirty="0"/>
              <a:t>. </a:t>
            </a:r>
          </a:p>
          <a:p>
            <a:r>
              <a:rPr lang="it-IT" dirty="0"/>
              <a:t>Al fine di incrementare significativamente il numero di imprese confiscate da far rientrare nel circuito dell’economia legale è intenzione dell’amministrazione regionale di </a:t>
            </a:r>
            <a:r>
              <a:rPr lang="it-IT" b="1" dirty="0"/>
              <a:t>rendere disponibile un supporto tecnico che favorisca il miglioramento dei programmi di ripresa o prosecuzione ovvero la collaborazione degli operatori economici del territorio con le aziende sequestrate e confiscate nel loro percorso di emersione alla </a:t>
            </a:r>
            <a:r>
              <a:rPr lang="it-IT" b="1" dirty="0" err="1"/>
              <a:t>legalita</a:t>
            </a:r>
            <a:r>
              <a:rPr lang="it-IT" dirty="0"/>
              <a:t>̀.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12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 nel Mezzogiorno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Delibera </a:t>
            </a:r>
            <a:r>
              <a:rPr lang="it-IT" b="1" dirty="0" err="1"/>
              <a:t>Cipe</a:t>
            </a:r>
            <a:r>
              <a:rPr lang="it-IT" b="1" dirty="0"/>
              <a:t> 61 del 2020 </a:t>
            </a:r>
            <a:r>
              <a:rPr lang="it-IT" dirty="0"/>
              <a:t>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994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 nel Mezzogiorno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80% al Mezzogiorno e del 20% al Centro Nord 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27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45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23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16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68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br>
              <a:rPr lang="it-IT" dirty="0"/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SICILIA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PSC Regione Sicilia - Delibera n. 32/2021 (pubblicata su GU del 9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SICILIA</a:t>
            </a:r>
            <a:r>
              <a:rPr lang="it-IT" sz="2400" b="1" u="sng" dirty="0"/>
              <a:t> € </a:t>
            </a:r>
            <a:r>
              <a:rPr lang="it-IT" sz="2400" dirty="0"/>
              <a:t>7.018,93 milioni  Delibera CIPESS n. 32 del 29/04/2021 </a:t>
            </a:r>
            <a:r>
              <a:rPr lang="it-IT" sz="2400" b="1" dirty="0">
                <a:hlinkClick r:id="rId3"/>
              </a:rPr>
              <a:t>Documenti</a:t>
            </a:r>
            <a:r>
              <a:rPr lang="it-IT" sz="2400" dirty="0"/>
              <a:t> </a:t>
            </a:r>
          </a:p>
          <a:p>
            <a:pPr marL="0" indent="0" algn="just">
              <a:buNone/>
            </a:pPr>
            <a:r>
              <a:rPr lang="it-IT" sz="2400" dirty="0"/>
              <a:t>Riorganizzazione dei precedenti Piani Operativi Nazionali e Patti per lo sviluppo territoriale,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3.840,51 milioni di euro; </a:t>
            </a:r>
          </a:p>
          <a:p>
            <a:pPr algn="just"/>
            <a:r>
              <a:rPr lang="it-IT" sz="2400" dirty="0"/>
              <a:t>FSC 2007-2013 per    952,81 milioni di euro; </a:t>
            </a:r>
          </a:p>
          <a:p>
            <a:pPr algn="just"/>
            <a:r>
              <a:rPr lang="it-IT" sz="2400" dirty="0"/>
              <a:t>FSC 2014-2020 per 2.225,61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SICILIA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Su proposta dell’amministrazione titolare responsabile del PSC, il </a:t>
            </a:r>
            <a:r>
              <a:rPr lang="it-IT" sz="2400" dirty="0" err="1"/>
              <a:t>CdS</a:t>
            </a:r>
            <a:r>
              <a:rPr lang="it-IT" sz="2400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settori d’intervento per area tematica e corrispondenti importi finanziari</a:t>
            </a:r>
          </a:p>
          <a:p>
            <a:pPr algn="just"/>
            <a:r>
              <a:rPr lang="it-IT" sz="2400" dirty="0"/>
              <a:t>obiettivi perseguiti con indicazione dei principali indicatori di realizzazione e di risultato </a:t>
            </a:r>
          </a:p>
          <a:p>
            <a:pPr algn="just"/>
            <a:r>
              <a:rPr lang="it-IT" sz="2400" dirty="0"/>
              <a:t>piano finanziario complessivo del PSC, con esplicitazione della previsione di spesa per ciascuna annualità del primo triennio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822" y="293511"/>
            <a:ext cx="10541000" cy="1072446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20 novembre 2008, n. 15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294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Misure di contrasto alla criminalità organizzata </a:t>
            </a:r>
          </a:p>
          <a:p>
            <a:pPr marL="0" indent="0" algn="just">
              <a:buNone/>
            </a:pPr>
            <a:r>
              <a:rPr lang="it-IT" sz="2400" b="1" dirty="0"/>
              <a:t>Art. 5 Fondo di rotazione</a:t>
            </a:r>
            <a:r>
              <a:rPr lang="it-IT" sz="2400" dirty="0"/>
              <a:t>. Per la riutilizzazione e la fruizione sociale dei beni confiscati alla mafia e assegnati ai comuni ai sensi della legge 31 maggio 1965, n. 575 e successive modifiche ed integrazioni, anche se da questi dati in gestione a consorzi di comuni, il 15 per cento delle risorse a valere sul fondo istituito ai sensi dell'articolo 43 della legge regionale 26 marzo 2002, n. 2 e successive modifiche ed integrazioni, è destinato per la progettazione tecnica delle opere necessarie ad adeguare tali beni agli obiettivi sociali o produttivi da perseguire.</a:t>
            </a:r>
          </a:p>
          <a:p>
            <a:pPr marL="0" indent="0" algn="just">
              <a:buNone/>
            </a:pPr>
            <a:r>
              <a:rPr lang="it-IT" sz="2400" b="1" dirty="0"/>
              <a:t>Art. 6 Concorso della Regione al pagamento degli interessi</a:t>
            </a:r>
            <a:r>
              <a:rPr lang="it-IT" sz="2400" dirty="0"/>
              <a:t>. La Regione concorre, nella misura del 50 per cento, al pagamento degli interessi a carico dei comuni per i prestiti contratti per il finanziamento degli interventi e delle opere di cui all'articolo 5. Per le finalità di cui al comma 1 è autorizzato, a decorrere dall'esercizio finanziario 2009, il limite decennale di impegno di 100 migliaia di euro. La relativa spesa trova riscontro nel bilancio pluriennale della Regione, UPB 4.2.2.8.2, accantonamento 2001.</a:t>
            </a:r>
          </a:p>
        </p:txBody>
      </p:sp>
    </p:spTree>
    <p:extLst>
      <p:ext uri="{BB962C8B-B14F-4D97-AF65-F5344CB8AC3E}">
        <p14:creationId xmlns:p14="http://schemas.microsoft.com/office/powerpoint/2010/main" val="1603017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822" y="293511"/>
            <a:ext cx="10541000" cy="1072446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20 novembre 2008, n. 15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294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Misure di contrasto alla criminalità organizzata </a:t>
            </a:r>
          </a:p>
          <a:p>
            <a:pPr marL="0" indent="0">
              <a:buNone/>
            </a:pPr>
            <a:r>
              <a:rPr lang="it-IT" sz="2400" b="1" dirty="0"/>
              <a:t>Art. 7 Concessione di fidejussioni</a:t>
            </a:r>
            <a:r>
              <a:rPr lang="it-IT" sz="2400" dirty="0"/>
              <a:t>. </a:t>
            </a:r>
            <a:r>
              <a:rPr lang="it-IT" sz="2600" dirty="0"/>
              <a:t>Al fine di favorire la migliore utilizzazione dei beni confiscati, alle cooperative sociali, alle associazioni </a:t>
            </a:r>
            <a:r>
              <a:rPr lang="it-IT" sz="2600" dirty="0" err="1"/>
              <a:t>onlus</a:t>
            </a:r>
            <a:r>
              <a:rPr lang="it-IT" sz="2600" dirty="0"/>
              <a:t>, alle comunità di recupero, alle cooperative dei lavoratori dipendenti dell'impresa confiscata e ai comuni sono accordate fidejussioni prestate dalla Regione a copertura fino al 75 per cento dei prestiti di esercizio a tasso agevolato e dei mutui richiesti dalle cooperative per le attività di progettazione e la realizzazione delle opere di adattamento.</a:t>
            </a:r>
          </a:p>
          <a:p>
            <a:pPr marL="0" indent="0">
              <a:buNone/>
            </a:pPr>
            <a:r>
              <a:rPr lang="it-IT" sz="2600" dirty="0"/>
              <a:t>Nei bandi previsti dalle misure e dai programmi di finanziamento, sia regionali che comunitari, la Regione assegna alle cooperative, alle associazioni </a:t>
            </a:r>
            <a:r>
              <a:rPr lang="it-IT" sz="2600" dirty="0" err="1"/>
              <a:t>onlus</a:t>
            </a:r>
            <a:r>
              <a:rPr lang="it-IT" sz="2600" dirty="0"/>
              <a:t>, alle comunità di recupero ed ai comuni, assegnatari di beni confiscati, un punteggio specifico per i progetti che prevedono il riutilizzo a fini sociali di tali beni.</a:t>
            </a:r>
          </a:p>
          <a:p>
            <a:pPr marL="0" indent="0" algn="just">
              <a:buNone/>
            </a:pPr>
            <a:r>
              <a:rPr lang="it-IT" sz="2400" b="1" dirty="0"/>
              <a:t>Art. 8 Semplificazione delle procedure</a:t>
            </a:r>
            <a:r>
              <a:rPr lang="it-IT" sz="2400" dirty="0"/>
              <a:t>. </a:t>
            </a:r>
            <a:r>
              <a:rPr lang="it-IT" sz="2600" dirty="0"/>
              <a:t>Per l'istruttoria e l'espletamento delle pratiche amministrative relative alle misure di cui agli articoli 5, 6 e 7, è assicurata celerità di trattamento secondo i criteri delle conferenze di servizi indette per la pronta assunzione delle decisioni necessarie.</a:t>
            </a:r>
          </a:p>
        </p:txBody>
      </p:sp>
    </p:spTree>
    <p:extLst>
      <p:ext uri="{BB962C8B-B14F-4D97-AF65-F5344CB8AC3E}">
        <p14:creationId xmlns:p14="http://schemas.microsoft.com/office/powerpoint/2010/main" val="348592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822" y="293511"/>
            <a:ext cx="10541000" cy="1072446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3 gennaio 2012, n. 3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06637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sz="2400" b="1" dirty="0"/>
              <a:t>Norme per il contrasto e la prevenzione della violenza di genere </a:t>
            </a:r>
          </a:p>
          <a:p>
            <a:pPr marL="0" indent="0" algn="just">
              <a:buNone/>
            </a:pPr>
            <a:r>
              <a:rPr lang="it-IT" sz="2400" b="1" dirty="0"/>
              <a:t>Art. 13 Contributi regionali</a:t>
            </a:r>
            <a:r>
              <a:rPr lang="it-IT" sz="2400" dirty="0"/>
              <a:t>. </a:t>
            </a:r>
            <a:r>
              <a:rPr lang="it-IT" sz="2600" dirty="0"/>
              <a:t>La Regione concede contributi per il finanziamento dei centri antiviolenza e delle case di accoglienza, nei limiti degli stanziamenti relativi agli arti coli 7 ed 8 , come stabiliti nell'articolo 16 , garantendone la diffusa e articolata presenza sul territorio regionale.</a:t>
            </a:r>
          </a:p>
          <a:p>
            <a:pPr marL="0" indent="0" algn="just">
              <a:buNone/>
            </a:pPr>
            <a:r>
              <a:rPr lang="it-IT" sz="2600" dirty="0"/>
              <a:t>I criteri e le modalità per la concessione dei contributi sono stabiliti dalla Giunta regionale, previo parere della competente commissione legislativa dell'Assemblea regionale siciliana e del Forum permanente contro le molestie e la violenza di genere. In sede di prima applicazione, dal 1° marzo 2012, i contributi sono erogati sulla base di un avviso approvato dalla Giunta regionale entro il 31 dicembre 2011. L'avviso è pubblicato nella Gazzetta Ufficiale della Regione siciliana e di esso è data la più ampia notizia negli organi di informazione.</a:t>
            </a:r>
          </a:p>
          <a:p>
            <a:pPr marL="0" indent="0" algn="just">
              <a:buNone/>
            </a:pPr>
            <a:r>
              <a:rPr lang="it-IT" sz="2600" dirty="0"/>
              <a:t>La Regione concede agli enti locali che ne fanno richiesta contributi per la ristrutturazione e l'adeguamento dei beni immobili confiscati alla mafia, da destinare ai centri antiviolenza e alle case di accoglienza. Con decreto dell'Assessore regionale per la famiglia, le politiche sociali e il lavoro sono approvati, entro 60 giorni dalla data di entrata in vigore della presente legge, gli indirizzi attuativi relativi alle azioni di contrasto alle molestie e alla violenza di genere.</a:t>
            </a:r>
          </a:p>
        </p:txBody>
      </p:sp>
    </p:spTree>
    <p:extLst>
      <p:ext uri="{BB962C8B-B14F-4D97-AF65-F5344CB8AC3E}">
        <p14:creationId xmlns:p14="http://schemas.microsoft.com/office/powerpoint/2010/main" val="1424271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273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programmazione 21-27 sono previste azioni rivolte 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Città Metropolitane e alle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Città medie del Sud - </a:t>
            </a:r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 le quali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Mazara del Vallo, Gela, Marsala, Vittoria, </a:t>
            </a:r>
            <a:r>
              <a:rPr lang="it-IT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Caltanisetta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Lentini, Niscemi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che verranno coinvolte nel ruolo di Beneficiari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progetti di rigenerazione di aree fragili, caratterizzate da disagio socio-economico e abitativo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Alle città medie del Sud sono dedicate azioni specifiche previste nelle priorità 5 e 6 . In particolare: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Priorità 6 - </a:t>
            </a:r>
            <a:r>
              <a:rPr lang="it-IT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RSO4.3. Promuovere l'inclusione socioeconomica delle </a:t>
            </a:r>
            <a:r>
              <a:rPr lang="it-IT" sz="18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comunita</a:t>
            </a:r>
            <a:r>
              <a:rPr lang="it-IT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̀ emarginate, delle famiglie a basso reddito e dei gruppi svantaggiati, incluse le persone con bisogni speciali, mediante azioni integrate riguardanti alloggi e servizi sociali 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obiettivo strategico ha lo scopo di permettere da una parte di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riqualificare immobili/spazi pubblici da destinare all’erogazione dei servizi per l’inclusione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dall’altra di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riqualificare aree particolarmente critiche permettendo una riappropriazione dei luoghi da parte della cittadinanza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azioni sono mirate ad innescare processi di partecipazione alla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dei servizi sociali ed abitativi e percorsi di manutenzione e uso collettivo degli spazi pubblici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forme di presidio della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comunita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locale per la rivitalizzazione del contesto economico e sociale e la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riappropriazione degli spazi da parte della popolazione locale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che  alimentano il senso di appartenenza, di cura e di rispetto delle regole comuni condivise.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Sono previsti</a:t>
            </a:r>
            <a:r>
              <a:rPr lang="it-IT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interventi per la 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sperimentazione di progetti di riqualificazione e rigenerazione fisica a forte componente sociale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 –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titolo indicativo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nuove forme di abitare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fondate su collaborazione,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solidarieta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e pratiche di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sostenibilita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gestione condivisa e cura di spazi collettivi, </a:t>
            </a:r>
            <a:r>
              <a:rPr lang="it-IT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cosiddetti beni comuni</a:t>
            </a:r>
            <a:r>
              <a:rPr lang="it-IT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nuovi spazi di </a:t>
            </a:r>
            <a:r>
              <a:rPr lang="it-IT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coworking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attraverso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interventi di carattere infrastrutturale sugli immobili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piu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in generale sugli spazi pubblici. </a:t>
            </a: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6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Catania, Messina, Palermo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si richiama di seguito quanto previsto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40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 PNRR 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 Missione 5 Componente 3 Interventi speciali per la coesione territoriale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111" y="1433690"/>
            <a:ext cx="11356622" cy="461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L’Avviso - </a:t>
            </a:r>
            <a:r>
              <a:rPr lang="it-IT" sz="2400" i="1" dirty="0"/>
              <a:t>pubblicato il 23 novembre 2021 e chiuso il 22 Aprile 2022</a:t>
            </a:r>
            <a:r>
              <a:rPr lang="it-IT" sz="2400" dirty="0"/>
              <a:t> – ha avuto lo scopo di individuare, mediante procedura valutativa selettiva con graduatoria, proposte progettuali finalizzate al recupero, </a:t>
            </a:r>
            <a:r>
              <a:rPr lang="it-IT" sz="2400" dirty="0" err="1"/>
              <a:t>ri</a:t>
            </a:r>
            <a:r>
              <a:rPr lang="it-IT" sz="2400" dirty="0"/>
              <a:t>-funzionalizzazione e valorizzazione di beni confiscati alla </a:t>
            </a:r>
            <a:r>
              <a:rPr lang="it-IT" sz="2400" dirty="0" err="1"/>
              <a:t>criminalita</a:t>
            </a:r>
            <a:r>
              <a:rPr lang="it-IT" sz="2400" dirty="0"/>
              <a:t>̀ organizzata, attraverso opere di demolizione e ricostruzione, di ristrutturazione e/o adeguamento per le </a:t>
            </a:r>
            <a:r>
              <a:rPr lang="it-IT" sz="2400" dirty="0" err="1"/>
              <a:t>finalita</a:t>
            </a:r>
            <a:r>
              <a:rPr lang="it-IT" sz="2400" dirty="0"/>
              <a:t>̀ prescritte nel decreto di destinazione, ex art. 47, comma 2, del </a:t>
            </a:r>
            <a:r>
              <a:rPr lang="it-IT" sz="2400" dirty="0" err="1"/>
              <a:t>D.Lgs.</a:t>
            </a:r>
            <a:r>
              <a:rPr lang="it-IT" sz="2400" dirty="0"/>
              <a:t> n. 159/2011, per la restituzione alla </a:t>
            </a:r>
            <a:r>
              <a:rPr lang="it-IT" sz="2400" dirty="0" err="1"/>
              <a:t>collettivita</a:t>
            </a:r>
            <a:r>
              <a:rPr lang="it-IT" sz="2400" dirty="0"/>
              <a:t>̀ ed il reinserimento di tali beni nel circuito legale dei territori di appartenenza. </a:t>
            </a:r>
          </a:p>
          <a:p>
            <a:pPr marL="0" indent="0" algn="just">
              <a:buNone/>
            </a:pPr>
            <a:r>
              <a:rPr lang="it-IT" sz="2400" dirty="0"/>
              <a:t>Le risorse oggetto dell’Avviso ammontano complessivamente a 250 mln di euro, da destinare alla realizzazione di almeno 200 proposte progettuali per la riqualificazione di intere aree o per la valorizzazione di beni confiscati alle mafie a beneficio della </a:t>
            </a:r>
            <a:r>
              <a:rPr lang="it-IT" sz="2400" dirty="0" err="1"/>
              <a:t>collettivita</a:t>
            </a:r>
            <a:r>
              <a:rPr lang="it-IT" sz="2400" dirty="0"/>
              <a:t>̀ e delle nuove generazioni nelle otto Regioni del Mezzogiorno (Abruzzo, Basilicata, Calabria, Campania, Molise, Puglia, Sardegna e Sicilia).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3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702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PNRR 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Missione 5 Componente 3 Interventi speciali per la coesione territoriale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433690"/>
            <a:ext cx="11362266" cy="5063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Il bando del PNRR ha consentito di elaborare nuovi progetti che qualora non riuscissero a essere immediatamente finanziati per l'esaurimento delle risorse messe a disposizione dal PNRR, potranno comunque essere ripresentati alle iniziative promosse nell'ambito della programmazione 2021-2027 dei Fondi strutturali europei o del Fondo nazionale per lo Sviluppo e la Coesione. Il decreto-legge 'PNRR 2', approvato dal Consiglio dei ministri, prevede una norma che finanzia le spese iniziali di gestione dei beni che risulteranno vincitori del presente bando.</a:t>
            </a:r>
          </a:p>
          <a:p>
            <a:pPr marL="0" indent="0" algn="l">
              <a:buNone/>
            </a:pPr>
            <a:r>
              <a:rPr lang="it-IT" sz="2400" b="0" i="0" u="none" strike="noStrike" dirty="0">
                <a:effectLst/>
              </a:rPr>
              <a:t>In totale i progetti ammessi a finanziamento a valere sull’Avviso sono stati </a:t>
            </a:r>
            <a:r>
              <a:rPr lang="it-IT" sz="2400" i="0" u="none" strike="noStrike" dirty="0">
                <a:effectLst/>
              </a:rPr>
              <a:t>242</a:t>
            </a:r>
            <a:r>
              <a:rPr lang="it-IT" sz="2400" b="0" i="0" u="none" strike="noStrike" dirty="0">
                <a:effectLst/>
              </a:rPr>
              <a:t>, sui 528 pervenuti, per un valore di </a:t>
            </a:r>
            <a:r>
              <a:rPr lang="it-IT" sz="2400" i="0" u="none" strike="noStrike" dirty="0">
                <a:effectLst/>
              </a:rPr>
              <a:t>249,5 milioni di euro</a:t>
            </a:r>
            <a:r>
              <a:rPr lang="it-IT" sz="2400" b="0" i="0" u="none" strike="noStrike" dirty="0">
                <a:effectLst/>
              </a:rPr>
              <a:t>, mentre 165 sono quelli ritenuti idonei. </a:t>
            </a:r>
            <a:br>
              <a:rPr lang="it-IT" sz="2400" b="0" i="0" u="none" strike="noStrike" dirty="0">
                <a:effectLst/>
              </a:rPr>
            </a:br>
            <a:r>
              <a:rPr lang="it-IT" sz="2400" b="0" i="0" u="none" strike="noStrike" dirty="0">
                <a:effectLst/>
              </a:rPr>
              <a:t>A questi si aggiungono altri </a:t>
            </a:r>
            <a:r>
              <a:rPr lang="it-IT" sz="2400" i="0" u="none" strike="noStrike" dirty="0">
                <a:effectLst/>
              </a:rPr>
              <a:t>12</a:t>
            </a:r>
            <a:r>
              <a:rPr lang="it-IT" sz="2400" b="0" i="0" u="none" strike="noStrike" dirty="0">
                <a:effectLst/>
              </a:rPr>
              <a:t> progetti ammessi a finanziamento tra i 60 pervenuti a valere sulla </a:t>
            </a:r>
            <a:r>
              <a:rPr lang="it-IT" sz="2400" i="0" u="none" strike="noStrike" dirty="0">
                <a:effectLst/>
              </a:rPr>
              <a:t>procedura negoziata </a:t>
            </a:r>
            <a:r>
              <a:rPr lang="it-IT" sz="2400" b="0" i="0" u="none" strike="noStrike" dirty="0">
                <a:effectLst/>
              </a:rPr>
              <a:t>per un valore di </a:t>
            </a:r>
            <a:r>
              <a:rPr lang="it-IT" sz="2400" i="0" u="none" strike="noStrike" dirty="0">
                <a:effectLst/>
              </a:rPr>
              <a:t>50,2 milioni di euro</a:t>
            </a:r>
            <a:r>
              <a:rPr lang="it-IT" sz="2400" b="0" i="0" u="none" strike="noStrike" dirty="0">
                <a:effectLst/>
              </a:rPr>
              <a:t>.</a:t>
            </a:r>
            <a:endParaRPr lang="it-IT" sz="2400" i="0" u="none" strike="noStrike" dirty="0">
              <a:solidFill>
                <a:srgbClr val="FF0000"/>
              </a:solidFill>
              <a:effectLst/>
            </a:endParaRPr>
          </a:p>
          <a:p>
            <a:pPr marL="0" indent="0" algn="l">
              <a:buNone/>
            </a:pPr>
            <a:r>
              <a:rPr lang="it-IT" sz="2400" i="0" u="none" strike="noStrike" dirty="0">
                <a:solidFill>
                  <a:srgbClr val="FF0000"/>
                </a:solidFill>
                <a:effectLst/>
              </a:rPr>
              <a:t>A fronte delle 174  proposte presentate (di cui 19 </a:t>
            </a:r>
            <a:r>
              <a:rPr lang="it-IT" sz="2400" dirty="0">
                <a:solidFill>
                  <a:srgbClr val="FF0000"/>
                </a:solidFill>
              </a:rPr>
              <a:t>per </a:t>
            </a:r>
            <a:r>
              <a:rPr lang="it-IT" sz="2400" i="0" u="none" strike="noStrike" dirty="0">
                <a:solidFill>
                  <a:srgbClr val="FF0000"/>
                </a:solidFill>
                <a:effectLst/>
              </a:rPr>
              <a:t>la procedura negoziata) </a:t>
            </a:r>
            <a:r>
              <a:rPr lang="it-IT" sz="2400" dirty="0">
                <a:solidFill>
                  <a:srgbClr val="FF0000"/>
                </a:solidFill>
              </a:rPr>
              <a:t>da parte degli Enti Siciliani </a:t>
            </a:r>
            <a:r>
              <a:rPr lang="it-IT" sz="2400" i="0" u="none" strike="noStrike" dirty="0">
                <a:solidFill>
                  <a:srgbClr val="FF0000"/>
                </a:solidFill>
                <a:effectLst/>
              </a:rPr>
              <a:t>per</a:t>
            </a:r>
            <a:r>
              <a:rPr lang="it-IT" sz="2400" b="1" i="0" u="none" strike="noStrike" dirty="0">
                <a:solidFill>
                  <a:srgbClr val="FF0000"/>
                </a:solidFill>
                <a:effectLst/>
              </a:rPr>
              <a:t> </a:t>
            </a:r>
            <a:r>
              <a:rPr lang="it-IT" sz="2400" b="0" i="0" u="none" strike="noStrike" dirty="0">
                <a:solidFill>
                  <a:srgbClr val="FF0000"/>
                </a:solidFill>
                <a:effectLst/>
              </a:rPr>
              <a:t>la riqualificazione e la valorizzazione di beni confiscati alle mafie a beneficio della collettività e delle nuove generazioni</a:t>
            </a:r>
            <a:r>
              <a:rPr lang="it-IT" sz="2400" dirty="0">
                <a:solidFill>
                  <a:srgbClr val="FF0000"/>
                </a:solidFill>
              </a:rPr>
              <a:t>,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64  progetti, che coinvolgono 44 Enti, sono stati finanziati per un valore complessivo di circa 83  milioni di euro</a:t>
            </a:r>
            <a:endParaRPr lang="it-IT" sz="2400" b="1" i="0" u="none" strike="noStrike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124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PR FESR 2021-2027 Sicilia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1124314" cy="50700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OP 4 </a:t>
            </a:r>
            <a:r>
              <a:rPr lang="it-IT" sz="22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Priorita</a:t>
            </a: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per una Sicilia </a:t>
            </a:r>
            <a:r>
              <a:rPr lang="it-IT" sz="22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piu</a:t>
            </a: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inclusiva </a:t>
            </a:r>
            <a:endParaRPr lang="it-IT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Obiettivo specifico: 4.3 Promuovere l’inclusione socioeconomica delle </a:t>
            </a:r>
            <a:r>
              <a:rPr lang="it-IT" sz="22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comunita</a:t>
            </a: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emarginate, delle famiglie a basso reddito e dei gruppi svantaggiati, incluse le persone con bisogni speciali, mediante azioni integrate riguardanti alloggi e servizi sociali </a:t>
            </a:r>
            <a:endParaRPr lang="it-IT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strategia del Programma  punta a contrastare la diffusione delle </a:t>
            </a:r>
            <a:r>
              <a:rPr lang="it-IT" sz="2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marginalita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sociali, sostenendo servizi sociali innovativi e intervenendo, pure in </a:t>
            </a:r>
            <a:r>
              <a:rPr lang="it-IT" sz="2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continuita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con il ciclo 2014-2020, su ambiti strategici quali il disagio abitativo, il contrasto alla </a:t>
            </a:r>
            <a:r>
              <a:rPr lang="it-IT" sz="2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poverta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estrema ed infantile ed i servizi per la conciliazione. </a:t>
            </a:r>
            <a:endParaRPr lang="it-IT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4.3.1 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Potenziamento e qualificazione dei servizi per la prima infanzia e per i minori, anche al fine di promuovere la </a:t>
            </a:r>
            <a:r>
              <a:rPr lang="it-IT" sz="2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parita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̀ di genere e colmare i divari territoriali e dei contesti marginali : sono previsti interventi per l’ampliamento e il potenziamento delle strutture per la prima infanzia e per l’infanzia (asili nido, centri ludici, spazi gioco, ecc.), prioritariamente </a:t>
            </a:r>
            <a:r>
              <a:rPr lang="it-IT" sz="2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mediante la realizzazione, il recupero la </a:t>
            </a:r>
            <a:r>
              <a:rPr lang="it-IT" sz="22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2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e l’adeguamento strutturale</a:t>
            </a:r>
            <a:r>
              <a:rPr lang="it-IT" sz="2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it-IT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4.3.2 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Rafforzamento dei servizi e delle reti territoriali a favore delle persone con limitazioni dell’autonomia, anche al fine di promuovere la conciliazione vita</a:t>
            </a:r>
            <a:r>
              <a:rPr lang="it-IT" sz="2200" b="1" dirty="0">
                <a:effectLst/>
                <a:ea typeface="Times New Roman" panose="02020603050405020304" pitchFamily="18" charset="0"/>
              </a:rPr>
              <a:t>-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lavoro : la strategia regionale per la programmazione FESR intende contribuire alla qualificazione ed alla piena </a:t>
            </a:r>
            <a:r>
              <a:rPr lang="it-IT" sz="2200" dirty="0" err="1">
                <a:effectLst/>
                <a:ea typeface="Times New Roman" panose="02020603050405020304" pitchFamily="18" charset="0"/>
              </a:rPr>
              <a:t>accessibilita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̀ dei servizi e delle infrastrutture di cura. Il sostegno del FESR si concentra, in particolare, sul </a:t>
            </a:r>
            <a:r>
              <a:rPr lang="it-IT" sz="2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finanziamento di interventi di adeguamento, </a:t>
            </a:r>
            <a:r>
              <a:rPr lang="it-IT" sz="22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</a:t>
            </a:r>
            <a:r>
              <a:rPr lang="it-IT" sz="2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-funzionalizzazione e ristrutturazione di edifici, compresa la fornitura di attrezzature ed arredi 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(anche in ottica di innovazione tecnologica e digitale). Tali interventi sono previsti a beneficio di anziani, persone con limitata autonomia e delle loro famiglie (con riferimento all’offerta di servizi sia in termini residenziali quali case alloggio, strutture per il “dopo di noi”, ecc., sia non residenziali quali centri diurni e semi-residenziali, spazi di accoglienza, ecc.), al fine di agevolare la </a:t>
            </a:r>
            <a:r>
              <a:rPr lang="it-IT" sz="2200" dirty="0" err="1">
                <a:effectLst/>
                <a:ea typeface="Times New Roman" panose="02020603050405020304" pitchFamily="18" charset="0"/>
              </a:rPr>
              <a:t>qualita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̀ della vita delle persone in condizione di </a:t>
            </a:r>
            <a:r>
              <a:rPr lang="it-IT" sz="2200" dirty="0" err="1">
                <a:effectLst/>
                <a:ea typeface="Times New Roman" panose="02020603050405020304" pitchFamily="18" charset="0"/>
              </a:rPr>
              <a:t>fragilita</a:t>
            </a:r>
            <a:r>
              <a:rPr lang="it-IT" sz="22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endParaRPr lang="it-IT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3963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12355</TotalTime>
  <Words>6726</Words>
  <Application>Microsoft Macintosh PowerPoint</Application>
  <PresentationFormat>Widescreen</PresentationFormat>
  <Paragraphs>227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Tema di Office</vt:lpstr>
      <vt:lpstr>         FONTI DI FINANZIAMENTO ATTIVABILI REGIONE SICILIA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Programma Nazionale Metro plus e Città medie Sud 2021-2027</vt:lpstr>
      <vt:lpstr>  PNRR  - Progetti per la valorizzazione dei beni confiscati alle mafie  -   Missione 5 Componente 3 Interventi speciali per la coesione territoriale  </vt:lpstr>
      <vt:lpstr>PNRR  - Progetti per la valorizzazione dei beni confiscati alle mafie  -  Missione 5 Componente 3 Interventi speciali per la coesione territoriale </vt:lpstr>
      <vt:lpstr>Programma Regionale PR FESR 2021-2027 Sicilia</vt:lpstr>
      <vt:lpstr>Programma Regionale PR FESR 2021-2027 Sicilia</vt:lpstr>
      <vt:lpstr>Programma Regionale PR FESR 2021-2027 Sicilia</vt:lpstr>
      <vt:lpstr>Programma Regionale PR FESR 2021-2027 Sicilia</vt:lpstr>
      <vt:lpstr>      Regione Sicilia - Strategia regionale per la valorizzazione dei beni confiscati alla criminalità      </vt:lpstr>
      <vt:lpstr>       Regione Sicilia - Strategia regionale per la valorizzazione dei beni confiscati alla criminalità   Obiettivi e priorità per la valorizzazione dei beni confiscati in Sicilia    </vt:lpstr>
      <vt:lpstr>      Regione Sicilia - Strategia regionale per la valorizzazione dei beni confiscati alla criminalità     </vt:lpstr>
      <vt:lpstr>      Regione Sicilia - Strategia regionale per la valorizzazione dei beni confiscati alla criminalità     </vt:lpstr>
      <vt:lpstr>      Regione Sicilia - Strategia regionale per la valorizzazione dei beni confiscati alla criminalità     </vt:lpstr>
      <vt:lpstr> Strategia nazionale per la valorizzazione dei beni confiscati  Piano per la valorizzazione di beni confiscati esemplari nel Mezzogiorno  </vt:lpstr>
      <vt:lpstr> Strategia nazionale per la valorizzazione dei beni confiscati  Piano per la valorizzazione di beni confiscati esemplari nel Mezzogiorno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 PIANO DI SVILUPPO E COESIONE REGIONE SICILIA </vt:lpstr>
      <vt:lpstr> PIANO DI SVILUPPO E COESIONE REGIONE SICILIA </vt:lpstr>
      <vt:lpstr>   Legge regionale 20 novembre 2008, n. 15  </vt:lpstr>
      <vt:lpstr>   Legge regionale 20 novembre 2008, n. 15  </vt:lpstr>
      <vt:lpstr>   Legge regionale 3 gennaio 2012, n. 3  </vt:lpstr>
      <vt:lpstr>  Legge di bilancio 2022 L. 234 del 30 dicembre 2021 – Articolo 1 comma 589 - Fondo per legalità e tutela degli amministratori locali vittime di atti intimidatori 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80</cp:revision>
  <cp:lastPrinted>2021-11-03T07:49:52Z</cp:lastPrinted>
  <dcterms:created xsi:type="dcterms:W3CDTF">2021-10-27T12:45:40Z</dcterms:created>
  <dcterms:modified xsi:type="dcterms:W3CDTF">2023-07-03T15:05:40Z</dcterms:modified>
</cp:coreProperties>
</file>