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02" r:id="rId3"/>
    <p:sldId id="307" r:id="rId4"/>
    <p:sldId id="317" r:id="rId5"/>
    <p:sldId id="318" r:id="rId6"/>
    <p:sldId id="305" r:id="rId7"/>
    <p:sldId id="277" r:id="rId8"/>
    <p:sldId id="280" r:id="rId9"/>
    <p:sldId id="291" r:id="rId10"/>
    <p:sldId id="290" r:id="rId11"/>
    <p:sldId id="283" r:id="rId12"/>
    <p:sldId id="284" r:id="rId13"/>
    <p:sldId id="285" r:id="rId14"/>
    <p:sldId id="286" r:id="rId15"/>
    <p:sldId id="287" r:id="rId16"/>
    <p:sldId id="264" r:id="rId17"/>
    <p:sldId id="266" r:id="rId18"/>
    <p:sldId id="259" r:id="rId19"/>
    <p:sldId id="262" r:id="rId20"/>
    <p:sldId id="282" r:id="rId21"/>
    <p:sldId id="303" r:id="rId22"/>
    <p:sldId id="276" r:id="rId23"/>
    <p:sldId id="297" r:id="rId24"/>
    <p:sldId id="298" r:id="rId25"/>
    <p:sldId id="299" r:id="rId26"/>
    <p:sldId id="301" r:id="rId27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85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224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93C4-B8F3-4DF9-BEB7-3A767FF971CB}" type="datetimeFigureOut">
              <a:rPr lang="it-IT" smtClean="0"/>
              <a:t>10/07/23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D0AE-DA94-414D-B9F7-3B7EA15E1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4969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93C4-B8F3-4DF9-BEB7-3A767FF971CB}" type="datetimeFigureOut">
              <a:rPr lang="it-IT" smtClean="0"/>
              <a:t>10/07/23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D0AE-DA94-414D-B9F7-3B7EA15E1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6915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93C4-B8F3-4DF9-BEB7-3A767FF971CB}" type="datetimeFigureOut">
              <a:rPr lang="it-IT" smtClean="0"/>
              <a:t>10/07/23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D0AE-DA94-414D-B9F7-3B7EA15E1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8573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93C4-B8F3-4DF9-BEB7-3A767FF971CB}" type="datetimeFigureOut">
              <a:rPr lang="it-IT" smtClean="0"/>
              <a:t>10/07/23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D0AE-DA94-414D-B9F7-3B7EA15E1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6184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93C4-B8F3-4DF9-BEB7-3A767FF971CB}" type="datetimeFigureOut">
              <a:rPr lang="it-IT" smtClean="0"/>
              <a:t>10/07/23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D0AE-DA94-414D-B9F7-3B7EA15E1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4617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93C4-B8F3-4DF9-BEB7-3A767FF971CB}" type="datetimeFigureOut">
              <a:rPr lang="it-IT" smtClean="0"/>
              <a:t>10/07/23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D0AE-DA94-414D-B9F7-3B7EA15E1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7668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93C4-B8F3-4DF9-BEB7-3A767FF971CB}" type="datetimeFigureOut">
              <a:rPr lang="it-IT" smtClean="0"/>
              <a:t>10/07/23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D0AE-DA94-414D-B9F7-3B7EA15E1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7654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93C4-B8F3-4DF9-BEB7-3A767FF971CB}" type="datetimeFigureOut">
              <a:rPr lang="it-IT" smtClean="0"/>
              <a:t>10/07/23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D0AE-DA94-414D-B9F7-3B7EA15E1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4735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93C4-B8F3-4DF9-BEB7-3A767FF971CB}" type="datetimeFigureOut">
              <a:rPr lang="it-IT" smtClean="0"/>
              <a:t>10/07/23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D0AE-DA94-414D-B9F7-3B7EA15E1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8638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93C4-B8F3-4DF9-BEB7-3A767FF971CB}" type="datetimeFigureOut">
              <a:rPr lang="it-IT" smtClean="0"/>
              <a:t>10/07/23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D0AE-DA94-414D-B9F7-3B7EA15E1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5808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93C4-B8F3-4DF9-BEB7-3A767FF971CB}" type="datetimeFigureOut">
              <a:rPr lang="it-IT" smtClean="0"/>
              <a:t>10/07/23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D0AE-DA94-414D-B9F7-3B7EA15E1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4590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93C4-B8F3-4DF9-BEB7-3A767FF971CB}" type="datetimeFigureOut">
              <a:rPr lang="it-IT" smtClean="0"/>
              <a:t>10/07/23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1D0AE-DA94-414D-B9F7-3B7EA15E1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8304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inistroperilsud.gov.it/it/approfondimenti/obiettivi-strategici-del-fsc-2021-2027/lavoro-e-occupabilita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opencoesione.gov.it/it/programmi/PSC_CALABRIA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raccoltanormativa.consiglio.regione.toscana.it/articolo?urndoc=urn:nir:regione.toscana:legge:2000-03-21;39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regio.anbsc.it/users/area_enti" TargetMode="External"/><Relationship Id="rId2" Type="http://schemas.openxmlformats.org/officeDocument/2006/relationships/hyperlink" Target="https://openregio.anbsc.it/statistiche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benisequestraticonfiscati.it/wp-content/uploads/2022/02/Modello_elenco_ex_art.48_co3_lett-c_CAM.xlsx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benisequestraticonfiscati.it/servizi/lagenzia-supporta-i-comuni/strategia-nazionale-per-la-valorizzazione-dei-beni-confiscati-attraverso-le-politiche-di-coesione/piani-strategici-delle-singole-regioni-2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mailto:supportoaicomuni@anbsc.i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301.regione.toscana.it/bancadati/atti/DettaglioAttiG.xml?codprat=2023DG00000000734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377244" y="2149652"/>
            <a:ext cx="9144000" cy="2387600"/>
          </a:xfrm>
        </p:spPr>
        <p:txBody>
          <a:bodyPr>
            <a:normAutofit fontScale="90000"/>
          </a:bodyPr>
          <a:lstStyle/>
          <a:p>
            <a:br>
              <a:rPr lang="it-IT" sz="4000" b="1" dirty="0">
                <a:solidFill>
                  <a:srgbClr val="FF0000"/>
                </a:solidFill>
              </a:rPr>
            </a:br>
            <a:br>
              <a:rPr lang="it-IT" sz="4000" b="1" dirty="0">
                <a:solidFill>
                  <a:srgbClr val="FF0000"/>
                </a:solidFill>
              </a:rPr>
            </a:br>
            <a:br>
              <a:rPr lang="it-IT" sz="4000" b="1" dirty="0">
                <a:solidFill>
                  <a:srgbClr val="FF0000"/>
                </a:solidFill>
              </a:rPr>
            </a:br>
            <a:br>
              <a:rPr lang="it-IT" sz="4000" b="1" dirty="0">
                <a:solidFill>
                  <a:srgbClr val="FF0000"/>
                </a:solidFill>
              </a:rPr>
            </a:br>
            <a:br>
              <a:rPr lang="it-IT" sz="4000" b="1" dirty="0">
                <a:solidFill>
                  <a:srgbClr val="FF0000"/>
                </a:solidFill>
              </a:rPr>
            </a:br>
            <a:br>
              <a:rPr lang="it-IT" sz="4000" b="1" dirty="0">
                <a:solidFill>
                  <a:srgbClr val="FF0000"/>
                </a:solidFill>
              </a:rPr>
            </a:br>
            <a:br>
              <a:rPr lang="it-IT" sz="4000" b="1" dirty="0">
                <a:solidFill>
                  <a:srgbClr val="FF0000"/>
                </a:solidFill>
              </a:rPr>
            </a:br>
            <a:br>
              <a:rPr lang="it-IT" sz="4000" b="1" dirty="0">
                <a:solidFill>
                  <a:srgbClr val="FF0000"/>
                </a:solidFill>
              </a:rPr>
            </a:br>
            <a:br>
              <a:rPr lang="it-IT" sz="4000" b="1" dirty="0">
                <a:solidFill>
                  <a:srgbClr val="FF0000"/>
                </a:solidFill>
              </a:rPr>
            </a:br>
            <a:r>
              <a:rPr lang="it-IT" sz="4400" b="1" dirty="0">
                <a:solidFill>
                  <a:srgbClr val="FF0000"/>
                </a:solidFill>
              </a:rPr>
              <a:t>PRINCIPALI</a:t>
            </a:r>
            <a:r>
              <a:rPr lang="it-IT" sz="4000" b="1" dirty="0">
                <a:solidFill>
                  <a:srgbClr val="FF0000"/>
                </a:solidFill>
              </a:rPr>
              <a:t> </a:t>
            </a:r>
            <a:r>
              <a:rPr lang="it-IT" sz="4400" b="1" dirty="0">
                <a:solidFill>
                  <a:srgbClr val="FF0000"/>
                </a:solidFill>
              </a:rPr>
              <a:t>FONTI DI FINANZIAMENTO</a:t>
            </a:r>
            <a:br>
              <a:rPr lang="it-IT" sz="4400" b="1" dirty="0">
                <a:solidFill>
                  <a:srgbClr val="FF0000"/>
                </a:solidFill>
              </a:rPr>
            </a:br>
            <a:r>
              <a:rPr lang="it-IT" sz="4400" b="1" dirty="0">
                <a:solidFill>
                  <a:srgbClr val="FF0000"/>
                </a:solidFill>
              </a:rPr>
              <a:t>ATTIVABILI REGIONE TOSCANA</a:t>
            </a:r>
            <a:br>
              <a:rPr lang="it-IT" sz="4400" b="1" dirty="0">
                <a:solidFill>
                  <a:srgbClr val="FF0000"/>
                </a:solidFill>
              </a:rPr>
            </a:br>
            <a:br>
              <a:rPr lang="it-IT" sz="4000" b="1" dirty="0">
                <a:solidFill>
                  <a:srgbClr val="FF0000"/>
                </a:solidFill>
              </a:rPr>
            </a:br>
            <a:r>
              <a:rPr lang="it-IT" sz="4400" b="1" dirty="0">
                <a:solidFill>
                  <a:srgbClr val="FF0000"/>
                </a:solidFill>
              </a:rPr>
              <a:t>ciclo di programmazione 2021-2027</a:t>
            </a:r>
          </a:p>
        </p:txBody>
      </p:sp>
      <p:pic>
        <p:nvPicPr>
          <p:cNvPr id="3" name="Immagin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3050" y="437206"/>
            <a:ext cx="259238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87797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6100" y="365125"/>
            <a:ext cx="11099800" cy="1057275"/>
          </a:xfrm>
        </p:spPr>
        <p:txBody>
          <a:bodyPr>
            <a:noAutofit/>
          </a:bodyPr>
          <a:lstStyle/>
          <a:p>
            <a:r>
              <a:rPr lang="it-IT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Il Fondo per lo Sviluppo e la Coesione (FSC) – I Piani di Sviluppo e Coesione (PSC) </a:t>
            </a:r>
            <a:endParaRPr lang="it-IT" sz="28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6100" y="1422400"/>
            <a:ext cx="10696050" cy="4858602"/>
          </a:xfrm>
        </p:spPr>
        <p:txBody>
          <a:bodyPr>
            <a:normAutofit/>
          </a:bodyPr>
          <a:lstStyle/>
          <a:p>
            <a:pPr algn="just"/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Fondo per lo Sviluppo e la Coesione (FSC) è, insieme ai Fondi strutturali europei, lo strumento finanziario principale attraverso cui vengono attuate le politiche per lo sviluppo della coesione economica, sociale e territoriale e la rimozione degli squilibri economici e sociali. </a:t>
            </a:r>
          </a:p>
          <a:p>
            <a:pPr algn="just"/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E’ il principale strumento finanziario e programmatico nazionale per le politiche di riequilibrio dei divari territoriali. A tal fine è normativamente previsto che le risorse FSC devono essere destinate per l’80% alle aree del Mezzogiorno e il 20% a quelle del Centro-Nord. </a:t>
            </a:r>
          </a:p>
          <a:p>
            <a:pPr algn="just"/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L'intervento del Fondo è destinato al finanziamento di progetti strategici, sia di carattere infrastrutturale sia di carattere immateriale, di rilievo nazionale, interregionale e regionale, aventi natura di grandi progetti o di investimenti articolati in singoli interventi tra loro funzionalmente connessi.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575886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6100" y="365125"/>
            <a:ext cx="11099800" cy="1057275"/>
          </a:xfrm>
        </p:spPr>
        <p:txBody>
          <a:bodyPr>
            <a:noAutofit/>
          </a:bodyPr>
          <a:lstStyle/>
          <a:p>
            <a:r>
              <a:rPr lang="it-IT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Il Fondo per lo Sviluppo e la Coesione (FSC) – I Piani di Sviluppo e Coesione (PSC) </a:t>
            </a:r>
            <a:endParaRPr lang="it-IT" sz="28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6100" y="1422400"/>
            <a:ext cx="10696050" cy="485860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sz="2200" spc="15" dirty="0">
                <a:solidFill>
                  <a:srgbClr val="1C2024"/>
                </a:solidFill>
                <a:effectLst/>
                <a:ea typeface="Times New Roman" panose="02020603050405020304" pitchFamily="18" charset="0"/>
              </a:rPr>
              <a:t>Le risorse del FSC 2021-2027 sono impiegate su obiettivi strategici, declinati per 12 aree tematiche:</a:t>
            </a:r>
            <a:endParaRPr lang="it-IT" sz="22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itchFamily="2" charset="2"/>
              <a:buChar char=""/>
              <a:tabLst>
                <a:tab pos="457200" algn="l"/>
              </a:tabLst>
            </a:pPr>
            <a:r>
              <a:rPr lang="it-IT" sz="2200" spc="15" dirty="0">
                <a:effectLst/>
                <a:ea typeface="Times New Roman" panose="02020603050405020304" pitchFamily="18" charset="0"/>
              </a:rPr>
              <a:t>ricerca e innovazione</a:t>
            </a:r>
            <a:endParaRPr lang="it-IT" sz="22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itchFamily="2" charset="2"/>
              <a:buChar char=""/>
              <a:tabLst>
                <a:tab pos="457200" algn="l"/>
              </a:tabLst>
            </a:pPr>
            <a:r>
              <a:rPr lang="it-IT" sz="2200" spc="15" dirty="0">
                <a:effectLst/>
                <a:ea typeface="Times New Roman" panose="02020603050405020304" pitchFamily="18" charset="0"/>
              </a:rPr>
              <a:t>digitalizzazione</a:t>
            </a:r>
            <a:endParaRPr lang="it-IT" sz="22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itchFamily="2" charset="2"/>
              <a:buChar char=""/>
              <a:tabLst>
                <a:tab pos="457200" algn="l"/>
              </a:tabLst>
            </a:pPr>
            <a:r>
              <a:rPr lang="it-IT" sz="2200" spc="15" dirty="0">
                <a:effectLst/>
                <a:ea typeface="Times New Roman" panose="02020603050405020304" pitchFamily="18" charset="0"/>
              </a:rPr>
              <a:t>competitività imprese</a:t>
            </a:r>
            <a:endParaRPr lang="it-IT" sz="22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itchFamily="2" charset="2"/>
              <a:buChar char=""/>
              <a:tabLst>
                <a:tab pos="457200" algn="l"/>
              </a:tabLst>
            </a:pPr>
            <a:r>
              <a:rPr lang="it-IT" sz="2200" spc="15" dirty="0">
                <a:effectLst/>
                <a:ea typeface="Times New Roman" panose="02020603050405020304" pitchFamily="18" charset="0"/>
              </a:rPr>
              <a:t>energia</a:t>
            </a:r>
            <a:endParaRPr lang="it-IT" sz="22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itchFamily="2" charset="2"/>
              <a:buChar char=""/>
              <a:tabLst>
                <a:tab pos="457200" algn="l"/>
              </a:tabLst>
            </a:pPr>
            <a:r>
              <a:rPr lang="it-IT" sz="2200" spc="15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ambiente e risorse naturali</a:t>
            </a:r>
            <a:endParaRPr lang="it-IT" sz="22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itchFamily="2" charset="2"/>
              <a:buChar char=""/>
              <a:tabLst>
                <a:tab pos="457200" algn="l"/>
              </a:tabLst>
            </a:pPr>
            <a:r>
              <a:rPr lang="it-IT" sz="2200" spc="15" dirty="0">
                <a:effectLst/>
                <a:ea typeface="Times New Roman" panose="02020603050405020304" pitchFamily="18" charset="0"/>
              </a:rPr>
              <a:t>cultura</a:t>
            </a:r>
            <a:endParaRPr lang="it-IT" sz="22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itchFamily="2" charset="2"/>
              <a:buChar char=""/>
              <a:tabLst>
                <a:tab pos="457200" algn="l"/>
              </a:tabLst>
            </a:pPr>
            <a:r>
              <a:rPr lang="it-IT" sz="2200" spc="15" dirty="0">
                <a:effectLst/>
                <a:ea typeface="Times New Roman" panose="02020603050405020304" pitchFamily="18" charset="0"/>
              </a:rPr>
              <a:t>trasporti e mobilità</a:t>
            </a:r>
            <a:endParaRPr lang="it-IT" sz="22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itchFamily="2" charset="2"/>
              <a:buChar char=""/>
              <a:tabLst>
                <a:tab pos="457200" algn="l"/>
              </a:tabLst>
            </a:pPr>
            <a:r>
              <a:rPr lang="it-IT" sz="2200" spc="15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riqualificazione urbana</a:t>
            </a:r>
            <a:endParaRPr lang="it-IT" sz="22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itchFamily="2" charset="2"/>
              <a:buChar char=""/>
              <a:tabLst>
                <a:tab pos="457200" algn="l"/>
              </a:tabLst>
            </a:pPr>
            <a:r>
              <a:rPr lang="it-IT" sz="2200" spc="15" dirty="0">
                <a:effectLst/>
                <a:ea typeface="Times New Roman" panose="02020603050405020304" pitchFamily="18" charset="0"/>
                <a:hlinkClick r:id="rId2" tooltip="Lavoro e occupabilità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lavoro e occupabilità</a:t>
            </a:r>
            <a:endParaRPr lang="it-IT" sz="22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itchFamily="2" charset="2"/>
              <a:buChar char=""/>
              <a:tabLst>
                <a:tab pos="457200" algn="l"/>
              </a:tabLst>
            </a:pPr>
            <a:r>
              <a:rPr lang="it-IT" sz="2200" spc="15" dirty="0">
                <a:effectLst/>
                <a:ea typeface="Times New Roman" panose="02020603050405020304" pitchFamily="18" charset="0"/>
              </a:rPr>
              <a:t>sociale e salute</a:t>
            </a:r>
            <a:endParaRPr lang="it-IT" sz="22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itchFamily="2" charset="2"/>
              <a:buChar char=""/>
              <a:tabLst>
                <a:tab pos="457200" algn="l"/>
              </a:tabLst>
            </a:pPr>
            <a:r>
              <a:rPr lang="it-IT" sz="2200" spc="15" dirty="0">
                <a:effectLst/>
                <a:ea typeface="Times New Roman" panose="02020603050405020304" pitchFamily="18" charset="0"/>
              </a:rPr>
              <a:t>istruzione e formazione</a:t>
            </a:r>
            <a:endParaRPr lang="it-IT" sz="22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itchFamily="2" charset="2"/>
              <a:buChar char=""/>
              <a:tabLst>
                <a:tab pos="457200" algn="l"/>
              </a:tabLst>
            </a:pPr>
            <a:r>
              <a:rPr lang="it-IT" sz="2200" spc="15" dirty="0">
                <a:effectLst/>
                <a:ea typeface="Times New Roman" panose="02020603050405020304" pitchFamily="18" charset="0"/>
              </a:rPr>
              <a:t>capacità amministrativa</a:t>
            </a:r>
            <a:endParaRPr lang="it-IT" sz="2200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706621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6100" y="365125"/>
            <a:ext cx="11099800" cy="1057275"/>
          </a:xfrm>
        </p:spPr>
        <p:txBody>
          <a:bodyPr>
            <a:noAutofit/>
          </a:bodyPr>
          <a:lstStyle/>
          <a:p>
            <a:r>
              <a:rPr lang="it-IT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Il Fondo per lo Sviluppo e la Coesione (FSC) – I Piani di Sviluppo e Coesione (PSC) – Aree Tematiche di rilevanza per i Beni confiscati</a:t>
            </a:r>
            <a:endParaRPr lang="it-IT" sz="28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27200"/>
            <a:ext cx="11188700" cy="4521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400" b="1" dirty="0">
                <a:effectLst/>
                <a:ea typeface="Times New Roman" panose="02020603050405020304" pitchFamily="18" charset="0"/>
              </a:rPr>
              <a:t>Riqualificazione urbana</a:t>
            </a:r>
            <a:endParaRPr lang="it-IT" sz="2400" dirty="0">
              <a:effectLst/>
              <a:ea typeface="Times New Roman" panose="02020603050405020304" pitchFamily="18" charset="0"/>
            </a:endParaRPr>
          </a:p>
          <a:p>
            <a:r>
              <a:rPr lang="it-IT" sz="2400" dirty="0">
                <a:effectLst/>
                <a:ea typeface="Times New Roman" panose="02020603050405020304" pitchFamily="18" charset="0"/>
              </a:rPr>
              <a:t>Le risorse destinate alla riqualificazione urbana sono orientate alla realizzazione di “Interventi di infrastrutturazione e riqualificazione di edifici e spazi pubblici” per l’erogazione di servizi e attività di interesse collettivo, di rigenerazione delle periferie, di miglioramento della sicurezza e legalità dei luoghi</a:t>
            </a:r>
          </a:p>
          <a:p>
            <a:pPr marL="0" indent="0">
              <a:buNone/>
            </a:pPr>
            <a:endParaRPr lang="it-IT" sz="2400" dirty="0">
              <a:effectLst/>
              <a:ea typeface="Times New Roman" panose="02020603050405020304" pitchFamily="18" charset="0"/>
            </a:endParaRPr>
          </a:p>
          <a:p>
            <a:r>
              <a:rPr lang="it-IT" sz="2400" spc="15" dirty="0">
                <a:effectLst/>
                <a:ea typeface="Times New Roman" panose="02020603050405020304" pitchFamily="18" charset="0"/>
              </a:rPr>
              <a:t>In questo contesto, gli interventi volti a 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contrastare i fenomeni di dismissione e degrado di complessi urbani di valenza dimensionale e simbolica - beni monumentali e storici, </a:t>
            </a:r>
            <a:r>
              <a:rPr lang="it-IT" sz="2400" b="1" dirty="0">
                <a:effectLst/>
                <a:ea typeface="Times New Roman" panose="02020603050405020304" pitchFamily="18" charset="0"/>
              </a:rPr>
              <a:t>beni confiscati alla </a:t>
            </a:r>
            <a:r>
              <a:rPr lang="it-IT" sz="2400" b="1" dirty="0" err="1">
                <a:effectLst/>
                <a:ea typeface="Times New Roman" panose="02020603050405020304" pitchFamily="18" charset="0"/>
              </a:rPr>
              <a:t>criminalita</a:t>
            </a:r>
            <a:r>
              <a:rPr lang="it-IT" sz="2400" b="1" dirty="0">
                <a:effectLst/>
                <a:ea typeface="Times New Roman" panose="02020603050405020304" pitchFamily="18" charset="0"/>
              </a:rPr>
              <a:t>̀ -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 assumono valenza strategica per  la creazione di infrastrutture sociali quale importante volano di sviluppo locale.</a:t>
            </a:r>
          </a:p>
          <a:p>
            <a:pPr marL="0" indent="0" algn="just">
              <a:buNone/>
            </a:pPr>
            <a:endParaRPr lang="it-IT" sz="2400" dirty="0">
              <a:effectLst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4625828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6100" y="365125"/>
            <a:ext cx="11099800" cy="1057275"/>
          </a:xfrm>
        </p:spPr>
        <p:txBody>
          <a:bodyPr>
            <a:noAutofit/>
          </a:bodyPr>
          <a:lstStyle/>
          <a:p>
            <a:r>
              <a:rPr lang="it-IT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Il Fondo per lo Sviluppo e la Coesione (FSC) – I Piani di Sviluppo e Coesione (PSC) - Aree Tematiche di rilevanza per i Beni confiscati</a:t>
            </a:r>
            <a:endParaRPr lang="it-IT" sz="28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6100" y="1422401"/>
            <a:ext cx="11099800" cy="49657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400" b="1" dirty="0">
                <a:effectLst/>
                <a:ea typeface="Times New Roman" panose="02020603050405020304" pitchFamily="18" charset="0"/>
              </a:rPr>
              <a:t>Ambiente e risorse naturali</a:t>
            </a:r>
            <a:endParaRPr lang="it-IT" sz="2400" dirty="0">
              <a:effectLst/>
              <a:ea typeface="Times New Roman" panose="02020603050405020304" pitchFamily="18" charset="0"/>
            </a:endParaRPr>
          </a:p>
          <a:p>
            <a:pPr algn="just"/>
            <a:r>
              <a:rPr lang="it-IT" sz="2400" dirty="0">
                <a:effectLst/>
                <a:ea typeface="Times New Roman" panose="02020603050405020304" pitchFamily="18" charset="0"/>
              </a:rPr>
              <a:t>L’area tematica “Ambiente e risorse naturali” prevede il finanziamento  di interventi volti a tutelare la </a:t>
            </a:r>
            <a:r>
              <a:rPr lang="it-IT" sz="2400" dirty="0" err="1">
                <a:effectLst/>
                <a:ea typeface="Times New Roman" panose="02020603050405020304" pitchFamily="18" charset="0"/>
              </a:rPr>
              <a:t>biodiversita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̀, a ridurre l’inquinamento anche attraverso bonifiche di siti inquinati, a favorire l’adattamento ai cambiamenti climatici e contrastare i rischi del territorio.</a:t>
            </a:r>
          </a:p>
          <a:p>
            <a:pPr algn="just"/>
            <a:r>
              <a:rPr lang="it-IT" sz="2400" spc="15" dirty="0">
                <a:effectLst/>
                <a:ea typeface="Times New Roman" panose="02020603050405020304" pitchFamily="18" charset="0"/>
              </a:rPr>
              <a:t>I Piani di Sviluppo e Coesione possono intervenire in  progetti di sviluppo territoriale di preminente interesse pubblico. 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Si può pertanto intervenire per </a:t>
            </a:r>
            <a:r>
              <a:rPr lang="it-IT" sz="2400" b="1" dirty="0">
                <a:effectLst/>
                <a:ea typeface="Times New Roman" panose="02020603050405020304" pitchFamily="18" charset="0"/>
              </a:rPr>
              <a:t>risanare i terreni confiscati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 offrendo  </a:t>
            </a:r>
            <a:r>
              <a:rPr lang="it-IT" sz="2400" dirty="0" err="1">
                <a:effectLst/>
                <a:ea typeface="Times New Roman" panose="02020603050405020304" pitchFamily="18" charset="0"/>
              </a:rPr>
              <a:t>opportunita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̀ a nuovi insediamenti produttivi e di servizio, senza ulteriore consumo di suolo. Oltre agli aspetti socio-sanitari, le bonifiche possono contribuire alla transizione verso una </a:t>
            </a:r>
            <a:r>
              <a:rPr lang="it-IT" sz="2400" dirty="0" err="1">
                <a:effectLst/>
                <a:ea typeface="Times New Roman" panose="02020603050405020304" pitchFamily="18" charset="0"/>
              </a:rPr>
              <a:t>bioeconomia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 circolare. In ragione della </a:t>
            </a:r>
            <a:r>
              <a:rPr lang="it-IT" sz="2400" dirty="0" err="1">
                <a:effectLst/>
                <a:ea typeface="Times New Roman" panose="02020603050405020304" pitchFamily="18" charset="0"/>
              </a:rPr>
              <a:t>complessita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̀ multi-disciplinare richiesta dagli interventi di risanamento dei siti e delle carenze di competenze tecniche e gestionali, </a:t>
            </a:r>
            <a:r>
              <a:rPr lang="it-IT" sz="2400" b="1" dirty="0">
                <a:effectLst/>
                <a:ea typeface="Times New Roman" panose="02020603050405020304" pitchFamily="18" charset="0"/>
              </a:rPr>
              <a:t>il FSC </a:t>
            </a:r>
            <a:r>
              <a:rPr lang="it-IT" sz="2400" b="1" dirty="0" err="1">
                <a:effectLst/>
                <a:ea typeface="Times New Roman" panose="02020603050405020304" pitchFamily="18" charset="0"/>
              </a:rPr>
              <a:t>puo</a:t>
            </a:r>
            <a:r>
              <a:rPr lang="it-IT" sz="2400" b="1" dirty="0">
                <a:effectLst/>
                <a:ea typeface="Times New Roman" panose="02020603050405020304" pitchFamily="18" charset="0"/>
              </a:rPr>
              <a:t>̀ inoltre sostenere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 </a:t>
            </a:r>
            <a:r>
              <a:rPr lang="it-IT" sz="2400" b="1" dirty="0">
                <a:effectLst/>
                <a:ea typeface="Times New Roman" panose="02020603050405020304" pitchFamily="18" charset="0"/>
              </a:rPr>
              <a:t>azioni immateriali di progettazione integrata 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su cui basare le azioni di bonifica e la restituzione all’uso collettivo delle aree.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7571512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6100" y="365125"/>
            <a:ext cx="11099800" cy="1057275"/>
          </a:xfrm>
        </p:spPr>
        <p:txBody>
          <a:bodyPr>
            <a:noAutofit/>
          </a:bodyPr>
          <a:lstStyle/>
          <a:p>
            <a:r>
              <a:rPr lang="it-IT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Il Fondo per lo Sviluppo e la Coesione (FSC) – I Piani di Sviluppo e Coesione (PSC) – Programmazione delle risorse</a:t>
            </a:r>
            <a:endParaRPr lang="it-IT" sz="28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6100" y="1422401"/>
            <a:ext cx="11099800" cy="49657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200" b="1" dirty="0">
                <a:effectLst/>
                <a:ea typeface="Times New Roman" panose="02020603050405020304" pitchFamily="18" charset="0"/>
              </a:rPr>
              <a:t>Le regole per la programmazione delle risorse</a:t>
            </a:r>
            <a:endParaRPr lang="it-IT" sz="2200" dirty="0">
              <a:effectLst/>
              <a:ea typeface="Times New Roman" panose="02020603050405020304" pitchFamily="18" charset="0"/>
            </a:endParaRPr>
          </a:p>
          <a:p>
            <a:pPr algn="just"/>
            <a:r>
              <a:rPr lang="it-IT" sz="2000" dirty="0">
                <a:effectLst/>
                <a:ea typeface="Times New Roman" panose="02020603050405020304" pitchFamily="18" charset="0"/>
              </a:rPr>
              <a:t>Il </a:t>
            </a:r>
            <a:r>
              <a:rPr lang="it-IT" sz="2000" b="1" dirty="0">
                <a:effectLst/>
                <a:ea typeface="Times New Roman" panose="02020603050405020304" pitchFamily="18" charset="0"/>
              </a:rPr>
              <a:t>Piano Sviluppo e Coesione </a:t>
            </a:r>
            <a:r>
              <a:rPr lang="it-IT" sz="2000" dirty="0">
                <a:effectLst/>
                <a:ea typeface="Times New Roman" panose="02020603050405020304" pitchFamily="18" charset="0"/>
              </a:rPr>
              <a:t>per ciascuna Amministrazione titolare di risorse, articolato per aree tematiche (vincolo di destinazione territoriale riparto 80% aree del Mezzogiorno e 20% aree del Centro-Nord) è approvato dal CIPESS, su proposta del Ministro per il Sud e la Coesione territoriale.</a:t>
            </a:r>
          </a:p>
          <a:p>
            <a:pPr algn="just"/>
            <a:r>
              <a:rPr lang="it-IT" sz="2000" dirty="0">
                <a:effectLst/>
                <a:ea typeface="Times New Roman" panose="02020603050405020304" pitchFamily="18" charset="0"/>
              </a:rPr>
              <a:t>Nell’ambito dei Comitati di sorveglianza (costituiti dalle Amministrazioni titolari, con rappresentanti del Dipartimento per le Politiche di Coesione, dell’Agenzia per la Coesione Territoriale, del Dipartimento per la programmazione e il coordinamento della politica economica, dei Ministeri competenti per area tematica, nonché del partenariato economico e sociale) </a:t>
            </a:r>
            <a:r>
              <a:rPr lang="it-IT" sz="2000" dirty="0" err="1">
                <a:effectLst/>
                <a:ea typeface="Times New Roman" panose="02020603050405020304" pitchFamily="18" charset="0"/>
              </a:rPr>
              <a:t>é</a:t>
            </a:r>
            <a:r>
              <a:rPr lang="it-IT" sz="2000" dirty="0">
                <a:effectLst/>
                <a:ea typeface="Times New Roman" panose="02020603050405020304" pitchFamily="18" charset="0"/>
              </a:rPr>
              <a:t> possibile proporre le misure di accelerazione, nonché contestare eventuali inadempienze di taluni attori. </a:t>
            </a:r>
          </a:p>
          <a:p>
            <a:pPr algn="just"/>
            <a:r>
              <a:rPr lang="it-IT" sz="2000" dirty="0">
                <a:solidFill>
                  <a:srgbClr val="212121"/>
                </a:solidFill>
                <a:ea typeface="Times New Roman" panose="02020603050405020304" pitchFamily="18" charset="0"/>
              </a:rPr>
              <a:t>L</a:t>
            </a:r>
            <a:r>
              <a:rPr lang="it-IT" sz="20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'impiego della dotazione del FSC per obiettivi strategici </a:t>
            </a:r>
            <a:r>
              <a:rPr lang="it-IT" sz="2000" dirty="0" err="1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é</a:t>
            </a:r>
            <a:r>
              <a:rPr lang="it-IT" sz="20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 disposto in coerenza con gli obiettivi e le strategie dei Fondi strutturali e di investimento europei per il periodo di programmazione 2021-2027, nonché con le politiche settoriali e le politiche di investimento e di riforma previste nel Piano nazionale per la ripresa e la resilienza (PNRR), secondo principi di complementarietà e </a:t>
            </a:r>
            <a:r>
              <a:rPr lang="it-IT" sz="2000" dirty="0" err="1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addizionalità</a:t>
            </a:r>
            <a:r>
              <a:rPr lang="it-IT" sz="20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 delle risorse.</a:t>
            </a:r>
            <a:endParaRPr lang="it-IT" sz="20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317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6100" y="365125"/>
            <a:ext cx="11099800" cy="1057275"/>
          </a:xfrm>
        </p:spPr>
        <p:txBody>
          <a:bodyPr>
            <a:noAutofit/>
          </a:bodyPr>
          <a:lstStyle/>
          <a:p>
            <a:r>
              <a:rPr lang="it-IT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Il Fondo per lo Sviluppo e la Coesione (FSC) – I Piani di Sviluppo e Coesione (PSC) – Bilancio di previsione 2022-2024</a:t>
            </a:r>
            <a:endParaRPr lang="it-IT" sz="28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6100" y="1422401"/>
            <a:ext cx="11099800" cy="49657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it-IT" sz="2200" b="1" dirty="0">
              <a:effectLst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it-IT" sz="2400" b="1" dirty="0">
                <a:effectLst/>
                <a:ea typeface="Times New Roman" panose="02020603050405020304" pitchFamily="18" charset="0"/>
              </a:rPr>
              <a:t>Le regole per la programmazione delle risorse</a:t>
            </a:r>
          </a:p>
          <a:p>
            <a:pPr marL="0" indent="0" algn="just">
              <a:buNone/>
            </a:pPr>
            <a:endParaRPr lang="it-IT" sz="2400" dirty="0">
              <a:effectLst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it-IT" sz="24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Riguardo alle </a:t>
            </a:r>
            <a:r>
              <a:rPr lang="it-IT" sz="2400" dirty="0" err="1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disponibilita</a:t>
            </a:r>
            <a:r>
              <a:rPr lang="it-IT" sz="24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̀ finanziarie, nel </a:t>
            </a:r>
            <a:r>
              <a:rPr lang="it-IT" sz="2400" b="1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bilancio di previsione per il triennio 2022-2024 </a:t>
            </a:r>
            <a:r>
              <a:rPr lang="it-IT" sz="24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(legge n. 234/2021 e relativo D.M. Economia 31 dicembre 2021 di ripartizione delle dotazioni dei singoli programmi di spesa in capitoli), il Fondo Sviluppo e Coesione - iscritto al capitolo 8000 dello stato di previsione del Ministero dell'economia - presenta una dotazione per il </a:t>
            </a:r>
            <a:r>
              <a:rPr lang="it-IT" sz="2400" b="1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triennio </a:t>
            </a:r>
            <a:r>
              <a:rPr lang="it-IT" sz="24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pari a </a:t>
            </a:r>
            <a:r>
              <a:rPr lang="it-IT" sz="2400" b="1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15,2 miliardi nel 2022, </a:t>
            </a:r>
            <a:r>
              <a:rPr lang="it-IT" sz="24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a </a:t>
            </a:r>
            <a:r>
              <a:rPr lang="it-IT" sz="2400" b="1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13 miliardi nel 2023 </a:t>
            </a:r>
            <a:r>
              <a:rPr lang="it-IT" sz="24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e a </a:t>
            </a:r>
            <a:r>
              <a:rPr lang="it-IT" sz="2400" b="1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15,3 miliardi nel 2024. </a:t>
            </a:r>
            <a:r>
              <a:rPr lang="it-IT" sz="24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Tale dotazione è riferita alle risorse autorizzate per i due </a:t>
            </a:r>
            <a:r>
              <a:rPr lang="it-IT" sz="2400" b="1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cicli </a:t>
            </a:r>
            <a:r>
              <a:rPr lang="it-IT" sz="24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di programmazione </a:t>
            </a:r>
            <a:r>
              <a:rPr lang="it-IT" sz="2400" b="1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2014-2020 </a:t>
            </a:r>
            <a:r>
              <a:rPr lang="it-IT" sz="24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e </a:t>
            </a:r>
            <a:r>
              <a:rPr lang="it-IT" sz="2400" b="1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2021-2027</a:t>
            </a:r>
            <a:r>
              <a:rPr lang="it-IT" sz="24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, rispettivamente, dalla legge di stabilità 2014 (</a:t>
            </a:r>
            <a:r>
              <a:rPr lang="it-IT" sz="2400" dirty="0">
                <a:solidFill>
                  <a:srgbClr val="4272A0"/>
                </a:solidFill>
                <a:effectLst/>
                <a:ea typeface="Times New Roman" panose="02020603050405020304" pitchFamily="18" charset="0"/>
              </a:rPr>
              <a:t>art. 1, co. 6, L. 147/2013) </a:t>
            </a:r>
            <a:r>
              <a:rPr lang="it-IT" sz="24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e dalla legge di bilancio 2020 (art. 1, co. 178, L. n. 178/2020). </a:t>
            </a:r>
            <a:endParaRPr lang="it-IT" sz="2400" dirty="0">
              <a:effectLst/>
              <a:ea typeface="Times New Roman" panose="02020603050405020304" pitchFamily="18" charset="0"/>
            </a:endParaRPr>
          </a:p>
          <a:p>
            <a:pPr algn="just"/>
            <a:endParaRPr lang="it-IT" sz="20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8061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392" y="365125"/>
            <a:ext cx="10724408" cy="1325563"/>
          </a:xfrm>
        </p:spPr>
        <p:txBody>
          <a:bodyPr>
            <a:noAutofit/>
          </a:bodyPr>
          <a:lstStyle/>
          <a:p>
            <a:br>
              <a:rPr lang="it-IT" sz="2800" dirty="0"/>
            </a:br>
            <a:r>
              <a:rPr lang="it-IT" b="1" dirty="0"/>
              <a:t> </a:t>
            </a:r>
            <a:r>
              <a:rPr lang="it-IT" sz="2800" b="1" dirty="0">
                <a:solidFill>
                  <a:srgbClr val="FF0000"/>
                </a:solidFill>
              </a:rPr>
              <a:t>PIANO DI SVILUPPO E COESIONE REGIONE TOSCANA</a:t>
            </a:r>
            <a:br>
              <a:rPr lang="it-IT" dirty="0"/>
            </a:b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26550" y="1929664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dirty="0"/>
              <a:t>PSC Regione TOSCANA - Delibera n. 26 /2021 (pubblicata su GU del 17 Agosto 2021)</a:t>
            </a:r>
          </a:p>
          <a:p>
            <a:pPr marL="0" indent="0" algn="just">
              <a:buNone/>
            </a:pPr>
            <a:r>
              <a:rPr lang="it-IT" sz="2400" b="1" dirty="0">
                <a:hlinkClick r:id="rId2"/>
              </a:rPr>
              <a:t>PSC REGIONE </a:t>
            </a:r>
            <a:r>
              <a:rPr lang="it-IT" sz="2400" b="1" dirty="0"/>
              <a:t>TOSCANA</a:t>
            </a:r>
            <a:r>
              <a:rPr lang="it-IT" sz="2400" b="1" u="sng" dirty="0"/>
              <a:t> € </a:t>
            </a:r>
            <a:r>
              <a:rPr lang="it-IT" b="1" dirty="0"/>
              <a:t>1.350,62</a:t>
            </a:r>
            <a:r>
              <a:rPr lang="it-IT" sz="2400" b="1" u="sng" dirty="0"/>
              <a:t> milioni</a:t>
            </a:r>
            <a:r>
              <a:rPr lang="it-IT" sz="2400" dirty="0"/>
              <a:t> Delibera CIPESS n. 26 del 29/04/2021 </a:t>
            </a:r>
          </a:p>
          <a:p>
            <a:pPr marL="0" indent="0" algn="just">
              <a:buNone/>
            </a:pPr>
            <a:r>
              <a:rPr lang="it-IT" sz="2400" dirty="0"/>
              <a:t>Riorganizzazione delle risorse assegnate ai precedenti Strumenti  di programmazione: Polo Industriale di Piombino, Programma attuativo Regionale (PAR) Toscana, Museo delle Terme di </a:t>
            </a:r>
            <a:r>
              <a:rPr lang="it-IT" sz="2400" dirty="0" err="1"/>
              <a:t>montecatini</a:t>
            </a:r>
            <a:r>
              <a:rPr lang="it-IT" sz="2400" dirty="0"/>
              <a:t>, Intesa Toscana, a valere sul Fondo sviluppo e coesione. </a:t>
            </a:r>
          </a:p>
          <a:p>
            <a:pPr marL="0" indent="0" algn="just">
              <a:buNone/>
            </a:pPr>
            <a:r>
              <a:rPr lang="it-IT" sz="2400" dirty="0"/>
              <a:t>Provenienza contabile delle risorse: </a:t>
            </a:r>
          </a:p>
          <a:p>
            <a:pPr algn="just"/>
            <a:r>
              <a:rPr lang="it-IT" sz="2400" dirty="0"/>
              <a:t>FSC 2000-2006 per  504,18  milioni di euro; </a:t>
            </a:r>
          </a:p>
          <a:p>
            <a:pPr algn="just"/>
            <a:r>
              <a:rPr lang="it-IT" sz="2400" dirty="0"/>
              <a:t>FSC 2007-2013 per  535,71  milioni di euro; </a:t>
            </a:r>
          </a:p>
          <a:p>
            <a:pPr algn="just"/>
            <a:r>
              <a:rPr lang="it-IT" sz="2400" dirty="0"/>
              <a:t>FSC 2014-2020 per  310,73  milioni di euro.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066756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it-IT" sz="2800" dirty="0"/>
            </a:br>
            <a:r>
              <a:rPr lang="it-IT" sz="2800" b="1" dirty="0">
                <a:solidFill>
                  <a:srgbClr val="FF0000"/>
                </a:solidFill>
              </a:rPr>
              <a:t>PIANO DI SVILUPPO E COESIONE REGIONE TOSCANA</a:t>
            </a:r>
            <a:br>
              <a:rPr lang="it-IT" dirty="0"/>
            </a:b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20032" y="1690688"/>
            <a:ext cx="10633767" cy="4033218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it-IT" dirty="0"/>
              <a:t>Su proposta dell’amministrazione titolare responsabile del PSC, il </a:t>
            </a:r>
            <a:r>
              <a:rPr lang="it-IT" dirty="0" err="1"/>
              <a:t>CdS</a:t>
            </a:r>
            <a:r>
              <a:rPr lang="it-IT" dirty="0"/>
              <a:t> provvede, entro il 31 dicembre di ogni anno, a integrare il PSC con: </a:t>
            </a:r>
          </a:p>
          <a:p>
            <a:pPr marL="0" indent="0" algn="just">
              <a:buNone/>
            </a:pPr>
            <a:endParaRPr lang="it-IT" dirty="0"/>
          </a:p>
          <a:p>
            <a:pPr algn="just"/>
            <a:r>
              <a:rPr lang="it-IT" dirty="0"/>
              <a:t>settori d’intervento per area tematica e corrispondenti importi finanziari</a:t>
            </a:r>
          </a:p>
          <a:p>
            <a:pPr algn="just"/>
            <a:r>
              <a:rPr lang="it-IT" dirty="0"/>
              <a:t>obiettivi perseguiti con indicazione dei principali indicatori di realizzazione e di risultato </a:t>
            </a:r>
          </a:p>
          <a:p>
            <a:pPr algn="just"/>
            <a:r>
              <a:rPr lang="it-IT" dirty="0"/>
              <a:t>piano finanziario complessivo del PSC, con esplicitazione della previsione di spesa per ciascuna annualità del primo triennio</a:t>
            </a:r>
          </a:p>
          <a:p>
            <a:pPr marL="0" indent="0" algn="just">
              <a:buNone/>
            </a:pPr>
            <a:r>
              <a:rPr lang="it-IT" dirty="0"/>
              <a:t>Al fine di accelerare la realizzazione e la spesa degli interventi di cui al comma 7, lettera </a:t>
            </a:r>
            <a:r>
              <a:rPr lang="it-IT" i="1" dirty="0"/>
              <a:t>b)</a:t>
            </a:r>
            <a:r>
              <a:rPr lang="it-IT" dirty="0"/>
              <a:t>, art. 44 del decreto-legge </a:t>
            </a:r>
            <a:r>
              <a:rPr lang="it-IT" dirty="0" err="1"/>
              <a:t>n</a:t>
            </a:r>
            <a:r>
              <a:rPr lang="it-IT" dirty="0"/>
              <a:t> 34 del 2019, il Dipartimento per le politiche di coesione, l’Agenzia per la coesione territoriale e la Struttura per la progettazione di beni ed edifici pubblici, per quanto di rispettiva competenza, possono disporre, anche nell’ambito di convenzioni </a:t>
            </a:r>
            <a:r>
              <a:rPr lang="it-IT" dirty="0" err="1"/>
              <a:t>gia</a:t>
            </a:r>
            <a:r>
              <a:rPr lang="it-IT" dirty="0"/>
              <a:t>̀ esistenti con </a:t>
            </a:r>
            <a:r>
              <a:rPr lang="it-IT" dirty="0" err="1"/>
              <a:t>societa</a:t>
            </a:r>
            <a:r>
              <a:rPr lang="it-IT" dirty="0"/>
              <a:t>̀ </a:t>
            </a:r>
            <a:r>
              <a:rPr lang="it-IT" i="1" dirty="0"/>
              <a:t>in </a:t>
            </a:r>
            <a:r>
              <a:rPr lang="it-IT" i="1" dirty="0" err="1"/>
              <a:t>house</a:t>
            </a:r>
            <a:r>
              <a:rPr lang="it-IT" dirty="0"/>
              <a:t>, misure di accompagnamento alla progettazione e attuazione, su richiesta della Regione responsabile del PSC in oggetto. </a:t>
            </a:r>
          </a:p>
          <a:p>
            <a:pPr algn="just"/>
            <a:endParaRPr lang="it-IT" sz="2400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476297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it-IT" sz="2800" dirty="0"/>
            </a:br>
            <a:r>
              <a:rPr lang="it-IT" sz="2800" b="1" dirty="0">
                <a:solidFill>
                  <a:srgbClr val="FF0000"/>
                </a:solidFill>
              </a:rPr>
              <a:t>Strategia nazionale per la valorizzazione dei beni confiscati </a:t>
            </a:r>
            <a:br>
              <a:rPr lang="it-IT" sz="2800" b="1" dirty="0">
                <a:solidFill>
                  <a:srgbClr val="FF0000"/>
                </a:solidFill>
              </a:rPr>
            </a:br>
            <a:r>
              <a:rPr lang="it-IT" sz="2800" b="1" dirty="0">
                <a:solidFill>
                  <a:srgbClr val="FF0000"/>
                </a:solidFill>
              </a:rPr>
              <a:t>Piano per la valorizzazione di beni confiscati esemplari</a:t>
            </a:r>
            <a:br>
              <a:rPr lang="it-IT" sz="2800" b="1" dirty="0">
                <a:solidFill>
                  <a:srgbClr val="FF0000"/>
                </a:solidFill>
              </a:rPr>
            </a:b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it-IT" dirty="0"/>
              <a:t>Delibera </a:t>
            </a:r>
            <a:r>
              <a:rPr lang="it-IT" dirty="0" err="1"/>
              <a:t>Cipe</a:t>
            </a:r>
            <a:r>
              <a:rPr lang="it-IT" dirty="0"/>
              <a:t> 61 del 2020 : assegnazione di risorse FSC 2014-2020 </a:t>
            </a:r>
          </a:p>
          <a:p>
            <a:pPr marL="0" indent="0" algn="just">
              <a:buNone/>
            </a:pPr>
            <a:r>
              <a:rPr lang="it-IT" dirty="0"/>
              <a:t>Prima assegnazione dell’importo di 10 milioni di euro: 5 milioni di euro per l’</a:t>
            </a:r>
            <a:r>
              <a:rPr lang="it-IT" dirty="0" err="1"/>
              <a:t>annualita</a:t>
            </a:r>
            <a:r>
              <a:rPr lang="it-IT" dirty="0"/>
              <a:t>̀ 2021; 5 milioni di euro per l’</a:t>
            </a:r>
            <a:r>
              <a:rPr lang="it-IT" dirty="0" err="1"/>
              <a:t>annualita</a:t>
            </a:r>
            <a:r>
              <a:rPr lang="it-IT" dirty="0"/>
              <a:t>̀ 2022 </a:t>
            </a:r>
          </a:p>
          <a:p>
            <a:pPr marL="0" indent="0" algn="just">
              <a:buNone/>
            </a:pPr>
            <a:r>
              <a:rPr lang="it-IT" sz="3000" dirty="0"/>
              <a:t>Risorse </a:t>
            </a:r>
            <a:r>
              <a:rPr lang="it-IT" dirty="0"/>
              <a:t>attribuite all’Agenzia per la coesione territoriale per il finanziamento, nell’ambito del «Piano per la valorizzazione di beni confiscati esemplari nel Mezzogiorno» di uno specifico asse destinato al </a:t>
            </a:r>
            <a:r>
              <a:rPr lang="it-IT" b="1" dirty="0"/>
              <a:t>sostegno dell’</a:t>
            </a:r>
            <a:r>
              <a:rPr lang="it-IT" b="1" dirty="0" err="1"/>
              <a:t>attivita</a:t>
            </a:r>
            <a:r>
              <a:rPr lang="it-IT" b="1" dirty="0"/>
              <a:t>̀ progettuale in favore di enti pubblici</a:t>
            </a:r>
            <a:r>
              <a:rPr lang="it-IT" dirty="0"/>
              <a:t> impegnati a definire, per i beni in confisca definitiva ubicati nel Mezzogiorno e qualificati come esemplari, progetti di valorizzazione, declinati in: </a:t>
            </a:r>
          </a:p>
          <a:p>
            <a:pPr marL="0" indent="0" algn="just">
              <a:buNone/>
            </a:pPr>
            <a:r>
              <a:rPr lang="it-IT" i="1" dirty="0"/>
              <a:t> a) </a:t>
            </a:r>
            <a:r>
              <a:rPr lang="it-IT" dirty="0"/>
              <a:t>indizione di concorsi di idee; </a:t>
            </a:r>
          </a:p>
          <a:p>
            <a:pPr marL="0" indent="0" algn="just">
              <a:buNone/>
            </a:pPr>
            <a:r>
              <a:rPr lang="it-IT" i="1" dirty="0"/>
              <a:t> b) </a:t>
            </a:r>
            <a:r>
              <a:rPr lang="it-IT" dirty="0"/>
              <a:t>definizione di piani di gestione; </a:t>
            </a:r>
          </a:p>
          <a:p>
            <a:pPr marL="0" indent="0" algn="just">
              <a:buNone/>
              <a:tabLst>
                <a:tab pos="122238" algn="l"/>
              </a:tabLst>
            </a:pPr>
            <a:r>
              <a:rPr lang="it-IT" i="1" dirty="0"/>
              <a:t> c) </a:t>
            </a:r>
            <a:r>
              <a:rPr lang="it-IT" dirty="0"/>
              <a:t>elaborazione di progetti definitivi o esecutivi, a partire dai progetti di </a:t>
            </a:r>
            <a:r>
              <a:rPr lang="it-IT" dirty="0" err="1"/>
              <a:t>fattibilita</a:t>
            </a:r>
            <a:r>
              <a:rPr lang="it-IT" dirty="0"/>
              <a:t>̀        tecnica ed economica e atti propedeutici.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123940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it-IT" sz="2800" dirty="0"/>
            </a:br>
            <a:r>
              <a:rPr lang="it-IT" sz="2800" b="1" dirty="0">
                <a:solidFill>
                  <a:srgbClr val="FF0000"/>
                </a:solidFill>
              </a:rPr>
              <a:t>Strategia nazionale per la valorizzazione dei beni confiscati </a:t>
            </a:r>
            <a:br>
              <a:rPr lang="it-IT" sz="2800" b="1" dirty="0">
                <a:solidFill>
                  <a:srgbClr val="FF0000"/>
                </a:solidFill>
              </a:rPr>
            </a:br>
            <a:r>
              <a:rPr lang="it-IT" sz="2800" b="1" dirty="0">
                <a:solidFill>
                  <a:srgbClr val="FF0000"/>
                </a:solidFill>
              </a:rPr>
              <a:t>Piano per la valorizzazione di beni confiscati esemplari</a:t>
            </a:r>
            <a:br>
              <a:rPr lang="it-IT" sz="2800" b="1" dirty="0">
                <a:solidFill>
                  <a:srgbClr val="FF0000"/>
                </a:solidFill>
              </a:rPr>
            </a:b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6911" y="2141537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dirty="0"/>
              <a:t>La dotazione complessiva del «Piano per la valorizzazione dei beni confiscati esemplari nel Mezzogiorno» è affidata all’Agenzia per la coesione territoriale. </a:t>
            </a:r>
          </a:p>
          <a:p>
            <a:pPr marL="0" indent="0" algn="just">
              <a:buNone/>
            </a:pPr>
            <a:endParaRPr lang="it-IT" sz="2400" dirty="0"/>
          </a:p>
          <a:p>
            <a:pPr marL="0" indent="0" algn="just">
              <a:buNone/>
            </a:pPr>
            <a:r>
              <a:rPr lang="it-IT" sz="2400" dirty="0"/>
              <a:t>Le </a:t>
            </a:r>
            <a:r>
              <a:rPr lang="it-IT" sz="2400" dirty="0" err="1"/>
              <a:t>modalita</a:t>
            </a:r>
            <a:r>
              <a:rPr lang="it-IT" sz="2400" dirty="0"/>
              <a:t>̀ di successive assegnazioni finanziarie saranno determinate all’atto dell’approvazione dello stesso ad esito di una ricognizione svolta dal Tavolo di indirizzo e verifica della strategia nazionale per la valorizzazione dei beni confiscati attraverso le politiche di coesione, nel rispetto del criterio normativo di riparto percentuale </a:t>
            </a:r>
            <a:r>
              <a:rPr lang="it-IT" sz="2400" dirty="0">
                <a:solidFill>
                  <a:srgbClr val="FF0000"/>
                </a:solidFill>
              </a:rPr>
              <a:t>80% al Mezzogiorno </a:t>
            </a:r>
            <a:r>
              <a:rPr lang="it-IT" sz="2400" dirty="0"/>
              <a:t>e del </a:t>
            </a:r>
            <a:r>
              <a:rPr lang="it-IT" sz="2400" dirty="0">
                <a:solidFill>
                  <a:srgbClr val="FF0000"/>
                </a:solidFill>
              </a:rPr>
              <a:t>20% al Centro Nord </a:t>
            </a:r>
            <a:r>
              <a:rPr lang="it-IT" sz="2400" dirty="0"/>
              <a:t>in relazione alla dotazione complessiva del FSC 2014-2020.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81594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82DFF7-E303-9A44-8A8D-6E1231DFD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200" y="365125"/>
            <a:ext cx="11023600" cy="955675"/>
          </a:xfrm>
        </p:spPr>
        <p:txBody>
          <a:bodyPr>
            <a:normAutofit/>
          </a:bodyPr>
          <a:lstStyle/>
          <a:p>
            <a:r>
              <a:rPr lang="it-IT" sz="28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Beni Confiscati - Le risorse disponibili nel ciclo di programmazione 2021-27</a:t>
            </a:r>
            <a:endParaRPr lang="it-IT" sz="28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B01FD9A-86BF-834A-AEBA-555B067BE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200" y="1320800"/>
            <a:ext cx="11125200" cy="48006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it-IT" sz="2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Le risorse finanziarie provenienti dall’Europa e dai fondi nazionali per il ciclo di programmazione 2021-2027 permettono di accelerare l’azione degli Enti locali per l’utilizzo sociale dei beni confiscati.</a:t>
            </a:r>
            <a:r>
              <a:rPr lang="it-IT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La realizzazione di interventi per il reimpiego dei beni sottratti alla criminalità organizzata a beneficio delle comunità locali, viene fortemente sostenuta dagli obiettivi strategici previsti dai principali strumenti finanziari disponibili in ambito nazionale, regionale e locale. </a:t>
            </a:r>
          </a:p>
          <a:p>
            <a:pPr marL="0" indent="0" algn="just">
              <a:buNone/>
            </a:pPr>
            <a:r>
              <a:rPr lang="it-IT" sz="2400" dirty="0">
                <a:effectLst/>
                <a:ea typeface="Times New Roman" panose="02020603050405020304" pitchFamily="18" charset="0"/>
              </a:rPr>
              <a:t>Le risorse UE e nazionali assegnate alla programmazione 2021-2027  rappresentano, quindi, concrete opportunità per creare l’interazione necessaria sui territori e definire un programma d’azione per la valorizzazione dei beni confiscati alla criminalità organizzata. </a:t>
            </a:r>
          </a:p>
          <a:p>
            <a:pPr marL="0" indent="0" algn="just">
              <a:buNone/>
            </a:pPr>
            <a:r>
              <a:rPr lang="it-IT" sz="2400" b="1" dirty="0">
                <a:effectLst/>
                <a:ea typeface="Times New Roman" panose="02020603050405020304" pitchFamily="18" charset="0"/>
              </a:rPr>
              <a:t>L’Accordo di Partenariato pone al centro degli Obiettivi di Policy OP4 (una Europa più sociale e inclusiva) e OP5 (una Europa più vicina ai cittadini), soluzioni di sviluppo che favoriscono l’uso sociale dei beni confiscati alla </a:t>
            </a:r>
            <a:r>
              <a:rPr lang="it-IT" sz="2400" b="1" dirty="0" err="1">
                <a:effectLst/>
                <a:ea typeface="Times New Roman" panose="02020603050405020304" pitchFamily="18" charset="0"/>
              </a:rPr>
              <a:t>criminalita</a:t>
            </a:r>
            <a:r>
              <a:rPr lang="it-IT" sz="2400" b="1" dirty="0">
                <a:effectLst/>
                <a:ea typeface="Times New Roman" panose="02020603050405020304" pitchFamily="18" charset="0"/>
              </a:rPr>
              <a:t>̀ organizzata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: nei territori a maggiore concentrazione di beni confiscati alla </a:t>
            </a:r>
            <a:r>
              <a:rPr lang="it-IT" sz="2400" dirty="0" err="1">
                <a:effectLst/>
                <a:ea typeface="Times New Roman" panose="02020603050405020304" pitchFamily="18" charset="0"/>
              </a:rPr>
              <a:t>criminalita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̀, si auspica infatti la definizione di percorsi di rilancio sociale e  produttivo attraverso la valorizzazione di immobili significativi per </a:t>
            </a:r>
            <a:r>
              <a:rPr lang="it-IT" sz="2400" dirty="0" err="1">
                <a:effectLst/>
                <a:ea typeface="Times New Roman" panose="02020603050405020304" pitchFamily="18" charset="0"/>
              </a:rPr>
              <a:t>potenzialita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̀ economiche e </a:t>
            </a:r>
            <a:r>
              <a:rPr lang="it-IT" sz="2400" dirty="0" err="1">
                <a:effectLst/>
                <a:ea typeface="Times New Roman" panose="02020603050405020304" pitchFamily="18" charset="0"/>
              </a:rPr>
              <a:t>simbolicita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̀. </a:t>
            </a:r>
          </a:p>
          <a:p>
            <a:pPr marL="0" indent="0" algn="just">
              <a:buNone/>
            </a:pPr>
            <a:r>
              <a:rPr lang="it-IT" sz="24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La</a:t>
            </a:r>
            <a:r>
              <a:rPr lang="it-IT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it-IT" sz="2400" b="1" dirty="0" err="1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centralita</a:t>
            </a:r>
            <a:r>
              <a:rPr lang="it-IT" sz="24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̀ della tematica “Beni Confiscati”</a:t>
            </a:r>
            <a:r>
              <a:rPr lang="it-IT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it-IT" sz="24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può essere declinata in diverse tipologie di intervento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, nell’ambito delle politiche sociali e sociosanitarie, della rigenerazione urbana, dello sviluppo turistico, agricolo e agroalimentare, culturale ed educativo, della tutela dell’ambiente e dei territori, in coerenza </a:t>
            </a:r>
            <a:r>
              <a:rPr lang="it-IT" sz="24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con le strategie definite dai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 </a:t>
            </a:r>
            <a:r>
              <a:rPr lang="it-IT" sz="24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Programmi Nazionali e Regionali previsti dall’Accordo di </a:t>
            </a:r>
            <a:r>
              <a:rPr lang="it-IT" sz="2400" b="1" dirty="0" err="1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Partnenariato</a:t>
            </a:r>
            <a:r>
              <a:rPr lang="it-IT" sz="24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 e dai Piani di Sviluppo e Coesione (PSC) messi a punto dal Fondo per lo Sviluppo e la Coesione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. </a:t>
            </a:r>
          </a:p>
          <a:p>
            <a:endParaRPr lang="it-IT" sz="2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620747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9387" y="365125"/>
            <a:ext cx="11269683" cy="1460500"/>
          </a:xfrm>
        </p:spPr>
        <p:txBody>
          <a:bodyPr>
            <a:noAutofit/>
          </a:bodyPr>
          <a:lstStyle/>
          <a:p>
            <a:br>
              <a:rPr lang="it-IT" sz="3600" b="1" dirty="0">
                <a:solidFill>
                  <a:srgbClr val="FF0000"/>
                </a:solidFill>
              </a:rPr>
            </a:br>
            <a:br>
              <a:rPr lang="it-IT" sz="3600" b="1" dirty="0">
                <a:solidFill>
                  <a:srgbClr val="FF0000"/>
                </a:solidFill>
              </a:rPr>
            </a:br>
            <a:r>
              <a:rPr lang="it-IT" sz="3200" b="1" dirty="0">
                <a:solidFill>
                  <a:srgbClr val="FF0000"/>
                </a:solidFill>
              </a:rPr>
              <a:t>Legge di bilancio 2022 L. 234 del 30 dicembre 2021 – Articolo 1 comma 589 - </a:t>
            </a:r>
            <a:r>
              <a:rPr lang="it-IT" sz="3600" b="1" i="1" dirty="0">
                <a:solidFill>
                  <a:srgbClr val="FF0000"/>
                </a:solidFill>
              </a:rPr>
              <a:t>Fondo per legalità e tutela degli amministratori locali vittime di atti intimidatori</a:t>
            </a:r>
            <a:br>
              <a:rPr lang="it-IT" sz="2800" dirty="0"/>
            </a:br>
            <a:br>
              <a:rPr lang="it-IT" sz="2800" dirty="0"/>
            </a:b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70016" y="2042556"/>
            <a:ext cx="10783784" cy="43006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/>
              <a:t>Legge di bilancio 2022 </a:t>
            </a:r>
            <a:r>
              <a:rPr lang="it-IT" dirty="0"/>
              <a:t>L. 234 del 30 dicembre 2021 – Articolo 1 comma 589- </a:t>
            </a:r>
            <a:r>
              <a:rPr lang="it-IT" b="1" dirty="0"/>
              <a:t>Fondo per legalità e tutela degli amministratori locali vittime di atti intimidatori</a:t>
            </a:r>
            <a:br>
              <a:rPr lang="it-IT" dirty="0"/>
            </a:br>
            <a:r>
              <a:rPr lang="it-IT" dirty="0"/>
              <a:t>Al fine di consentire agli enti locali l’</a:t>
            </a:r>
            <a:r>
              <a:rPr lang="it-IT" b="1" dirty="0"/>
              <a:t>adozione di iniziative per la promozione della legalità</a:t>
            </a:r>
            <a:r>
              <a:rPr lang="it-IT" dirty="0"/>
              <a:t>, nonché di </a:t>
            </a:r>
            <a:r>
              <a:rPr lang="it-IT" b="1" dirty="0"/>
              <a:t>misure di ristoro del patrimonio dell’ente </a:t>
            </a:r>
            <a:r>
              <a:rPr lang="it-IT" dirty="0"/>
              <a:t>o in favore degli amministratori locali che hanno subito episodi di intimidazione connessi all’esercizio delle funzioni istituzionali esercitate, nello stato di previsione del </a:t>
            </a:r>
            <a:r>
              <a:rPr lang="it-IT" b="1" dirty="0"/>
              <a:t>Ministero dell’interno è istituito un fondo con una dotazione finanziaria pari a 5 milioni di euro per ciascuno degli anni dal 2022 al 2024</a:t>
            </a:r>
            <a:r>
              <a:rPr lang="it-IT" dirty="0"/>
              <a:t>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652735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3200" y="293511"/>
            <a:ext cx="11541495" cy="955426"/>
          </a:xfrm>
        </p:spPr>
        <p:txBody>
          <a:bodyPr>
            <a:noAutofit/>
          </a:bodyPr>
          <a:lstStyle/>
          <a:p>
            <a:pPr fontAlgn="base"/>
            <a:br>
              <a:rPr lang="it-IT" sz="2800" dirty="0"/>
            </a:br>
            <a:r>
              <a:rPr lang="it-IT" sz="2800" b="1" dirty="0">
                <a:solidFill>
                  <a:srgbClr val="FF0000"/>
                </a:solidFill>
                <a:latin typeface="+mn-lt"/>
              </a:rPr>
              <a:t>Legge regionale 31 ottobre 2018 n. 58 </a:t>
            </a:r>
            <a:br>
              <a:rPr lang="it-IT" sz="2800" b="1" dirty="0">
                <a:solidFill>
                  <a:srgbClr val="FF0000"/>
                </a:solidFill>
                <a:latin typeface="+mn-lt"/>
              </a:rPr>
            </a:br>
            <a:r>
              <a:rPr lang="it-IT" sz="2800" b="1" dirty="0">
                <a:solidFill>
                  <a:srgbClr val="FF0000"/>
                </a:solidFill>
                <a:latin typeface="+mn-lt"/>
              </a:rPr>
              <a:t>Norme per la cooperazione sociale in Toscana</a:t>
            </a:r>
            <a:br>
              <a:rPr lang="it-IT" b="1" dirty="0"/>
            </a:br>
            <a:endParaRPr lang="it-IT" sz="2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3200" y="1248936"/>
            <a:ext cx="11142133" cy="550812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1800" dirty="0"/>
              <a:t>La Regione Toscana riconosce, valorizza e promuove il ruolo e la funzione delle cooperative sociali che operano con carattere di mutualità e solidarietà per perseguire l'interesse generale della comunità alla promozione umana, al benessere, alla salute e all'integrazione sociale dei cittadini.</a:t>
            </a:r>
          </a:p>
          <a:p>
            <a:pPr marL="0" indent="0" algn="just">
              <a:buNone/>
            </a:pPr>
            <a:r>
              <a:rPr lang="it-IT" sz="1800" dirty="0"/>
              <a:t>La Regione e i suoi enti dipendenti, le aziende e gli enti del servizio sanitario regionale, gli enti locali singoli o associati in attuazione del principio di sussidiarietà orizzontale di cui all'articolo 118, comma quarto, della Costituzione riconoscono la rilevanza sociale dell'attività svolta dalle cooperative sociali e promuovono azioni per il loro sostegno e qualificazione.</a:t>
            </a:r>
          </a:p>
          <a:p>
            <a:pPr marL="0" indent="0" algn="just">
              <a:buNone/>
            </a:pPr>
            <a:r>
              <a:rPr lang="it-IT" sz="1800" dirty="0"/>
              <a:t>La Regione promuove, sostiene e sviluppa la cooperazione sociale nel territorio regionale anche mediante l'integrazione delle esigenze sociali della comunità con le politiche pubbliche nel rispetto delle prerogative degli enti competenti e delle relative discipline di settore.</a:t>
            </a:r>
          </a:p>
          <a:p>
            <a:pPr marL="0" indent="0" algn="just">
              <a:buNone/>
            </a:pPr>
            <a:r>
              <a:rPr lang="it-IT" sz="1800" dirty="0"/>
              <a:t>La presente legge, in attuazione dell'articolo 9 della legge 8 novembre 1991, n. 381 (Disciplina delle cooperative sociali), detta norme: per la disciplina dell'albo regionale delle cooperative sociali; per la determinazione delle modalità di raccordo delle attività delle cooperative sociali con le attività dei servizi pubblici socio sanitari, socio assistenziali e educativi negli atti di programmazione regionale; per l‘individuazione dei criteri e delle modalità di erogazione dei servizi da parte delle cooperative sociali; per la disciplina della </a:t>
            </a:r>
            <a:r>
              <a:rPr lang="it-IT" sz="1800" dirty="0" err="1"/>
              <a:t>coprogrammazione</a:t>
            </a:r>
            <a:r>
              <a:rPr lang="it-IT" sz="1800" dirty="0"/>
              <a:t> e </a:t>
            </a:r>
            <a:r>
              <a:rPr lang="it-IT" sz="1800" dirty="0" err="1"/>
              <a:t>coprogettazione</a:t>
            </a:r>
            <a:r>
              <a:rPr lang="it-IT" sz="1800" dirty="0"/>
              <a:t> con le cooperative sociali; per la disciplina della Consulta regionale per la cooperazione sociale.</a:t>
            </a:r>
          </a:p>
          <a:p>
            <a:pPr marL="0" indent="0" algn="just">
              <a:buNone/>
            </a:pPr>
            <a:r>
              <a:rPr lang="it-IT" sz="1800" b="1" dirty="0"/>
              <a:t>Sono iscritte nella sezione A o nella sezione B dell'albo regionale rispettivamente le cooperative sociali di tipo A o B, che svolgono le attività di interesse generale di cui all'articolo 2, comma 1, lettere </a:t>
            </a:r>
            <a:r>
              <a:rPr lang="it-IT" sz="1800" b="1" dirty="0" err="1"/>
              <a:t>r</a:t>
            </a:r>
            <a:r>
              <a:rPr lang="it-IT" sz="1800" b="1" dirty="0"/>
              <a:t>), t) e v), del d.lgs. 112/2017 , aventi ad oggetto l’accoglienza umanitaria e l’integrazione sociale dei migranti, l’agricoltura sociale e la riqualificazione di beni confiscati alla criminalità organizzata.</a:t>
            </a:r>
          </a:p>
          <a:p>
            <a:endParaRPr lang="it-IT" sz="2000" dirty="0"/>
          </a:p>
          <a:p>
            <a:pPr marL="0" indent="0" algn="just">
              <a:buNone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0629612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3200" y="293511"/>
            <a:ext cx="11541495" cy="775268"/>
          </a:xfrm>
        </p:spPr>
        <p:txBody>
          <a:bodyPr>
            <a:noAutofit/>
          </a:bodyPr>
          <a:lstStyle/>
          <a:p>
            <a:br>
              <a:rPr lang="it-IT" sz="2800" dirty="0"/>
            </a:br>
            <a:r>
              <a:rPr lang="it-IT" sz="2800" dirty="0"/>
              <a:t> </a:t>
            </a:r>
            <a:r>
              <a:rPr lang="it-IT" sz="2800" b="1" dirty="0">
                <a:solidFill>
                  <a:srgbClr val="FF0000"/>
                </a:solidFill>
                <a:latin typeface="+mn-lt"/>
              </a:rPr>
              <a:t>Legge regionale 27 dicembre 2004 n. 77</a:t>
            </a:r>
            <a:br>
              <a:rPr lang="it-IT" dirty="0">
                <a:latin typeface="+mn-lt"/>
              </a:rPr>
            </a:br>
            <a:endParaRPr lang="it-IT" sz="2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3201" y="1248937"/>
            <a:ext cx="11142132" cy="480747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b="1" dirty="0"/>
              <a:t>Demanio e patrimonio della Regione Toscana. Modifiche alla </a:t>
            </a:r>
            <a:r>
              <a:rPr lang="it-IT" sz="2400" b="1" dirty="0">
                <a:hlinkClick r:id="rId2"/>
              </a:rPr>
              <a:t>legge regionale 21 marzo 2000, n. 39</a:t>
            </a:r>
            <a:r>
              <a:rPr lang="it-IT" sz="2400" b="1" dirty="0"/>
              <a:t> (Legge forestale della Toscana).</a:t>
            </a:r>
            <a:endParaRPr lang="it-IT" sz="2400" dirty="0"/>
          </a:p>
          <a:p>
            <a:pPr marL="0" indent="0" algn="just">
              <a:buNone/>
            </a:pPr>
            <a:endParaRPr lang="it-IT" sz="2400" dirty="0"/>
          </a:p>
          <a:p>
            <a:pPr marL="0" indent="0" algn="just">
              <a:buNone/>
            </a:pPr>
            <a:r>
              <a:rPr lang="it-IT" sz="2400" b="1" dirty="0"/>
              <a:t>Art. 12 bis - Immobili confiscati</a:t>
            </a:r>
          </a:p>
          <a:p>
            <a:pPr marL="0" indent="0" algn="just">
              <a:buNone/>
            </a:pPr>
            <a:r>
              <a:rPr lang="it-IT" sz="2400" dirty="0"/>
              <a:t>La Regione, in applicazione dell’articolo 48 del decreto legislativo 6 settembre 2011, n. 159 (Codice delle leggi antimafia e delle misure di prevenzione, nonché nuove disposizioni in materia di documentazione antimafia, a norma degli articoli 1 e 2 della legge 13 agosto 2010, n. 136), utilizza per finalità di pubblico interesse beni immobili confiscati alla criminalità organizzata.</a:t>
            </a:r>
          </a:p>
          <a:p>
            <a:pPr marL="0" indent="0" algn="just">
              <a:buNone/>
            </a:pPr>
            <a:r>
              <a:rPr lang="it-IT" sz="2400" dirty="0"/>
              <a:t>Ai fini del miglior utilizzo dei beni confiscati ai sensi del d.lgs. 159/2011, la Regione promuove accordi con gli enti locali e i soggetti del Terzo settore.</a:t>
            </a:r>
          </a:p>
          <a:p>
            <a:pPr marL="0" indent="0">
              <a:buNone/>
            </a:pPr>
            <a:endParaRPr lang="it-IT" sz="2600" dirty="0"/>
          </a:p>
          <a:p>
            <a:endParaRPr lang="it-IT" sz="2400" dirty="0"/>
          </a:p>
          <a:p>
            <a:pPr marL="0" indent="0" algn="just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7027215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3200" y="293511"/>
            <a:ext cx="11541495" cy="775268"/>
          </a:xfrm>
        </p:spPr>
        <p:txBody>
          <a:bodyPr>
            <a:noAutofit/>
          </a:bodyPr>
          <a:lstStyle/>
          <a:p>
            <a:pPr algn="ctr"/>
            <a:r>
              <a:rPr lang="it-IT" sz="3600" b="1" dirty="0">
                <a:solidFill>
                  <a:srgbClr val="FF0000"/>
                </a:solidFill>
              </a:rPr>
              <a:t>L’Agenzia Supporta i Comuni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3200" y="1068779"/>
            <a:ext cx="11734800" cy="549571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it-IT" sz="8000" b="1" dirty="0"/>
              <a:t>Modelli e format</a:t>
            </a:r>
            <a:endParaRPr lang="it-IT" sz="8000" dirty="0"/>
          </a:p>
          <a:p>
            <a:pPr marL="0" indent="0">
              <a:buNone/>
            </a:pPr>
            <a:r>
              <a:rPr lang="it-IT" sz="8000" dirty="0"/>
              <a:t>Nella sezione sono proposti alcuni Modelli e Format, di immediato utilizzo, in grado di guidare le amministrazioni nella elaborazione di  Bandi (</a:t>
            </a:r>
            <a:r>
              <a:rPr lang="it-IT" sz="8000" b="1" i="1" dirty="0" err="1">
                <a:solidFill>
                  <a:srgbClr val="0070C0"/>
                </a:solidFill>
              </a:rPr>
              <a:t>https</a:t>
            </a:r>
            <a:r>
              <a:rPr lang="it-IT" sz="8000" b="1" i="1" dirty="0">
                <a:solidFill>
                  <a:srgbClr val="0070C0"/>
                </a:solidFill>
              </a:rPr>
              <a:t>://</a:t>
            </a:r>
            <a:r>
              <a:rPr lang="it-IT" sz="8000" b="1" i="1" dirty="0" err="1">
                <a:solidFill>
                  <a:srgbClr val="0070C0"/>
                </a:solidFill>
              </a:rPr>
              <a:t>benisequestraticonfiscati.it</a:t>
            </a:r>
            <a:r>
              <a:rPr lang="it-IT" sz="8000" b="1" i="1" dirty="0">
                <a:solidFill>
                  <a:srgbClr val="0070C0"/>
                </a:solidFill>
              </a:rPr>
              <a:t>/servizi/</a:t>
            </a:r>
            <a:r>
              <a:rPr lang="it-IT" sz="8000" b="1" i="1" dirty="0" err="1">
                <a:solidFill>
                  <a:srgbClr val="0070C0"/>
                </a:solidFill>
              </a:rPr>
              <a:t>lagenzia</a:t>
            </a:r>
            <a:r>
              <a:rPr lang="it-IT" sz="8000" b="1" i="1" dirty="0">
                <a:solidFill>
                  <a:srgbClr val="0070C0"/>
                </a:solidFill>
              </a:rPr>
              <a:t>-supporta-i-comuni/modelli-e-format/bando-tipo/</a:t>
            </a:r>
            <a:r>
              <a:rPr lang="it-IT" sz="8000" dirty="0"/>
              <a:t>), negli adempimenti in materia di trasparenza e pubblicazione dei dati sui beni confiscati trasferiti al patrimonio del Comune </a:t>
            </a:r>
          </a:p>
          <a:p>
            <a:pPr marL="0" indent="0">
              <a:buNone/>
              <a:tabLst>
                <a:tab pos="6708775" algn="l"/>
              </a:tabLst>
            </a:pPr>
            <a:r>
              <a:rPr lang="it-IT" sz="8000" dirty="0"/>
              <a:t>Sono inclusi </a:t>
            </a:r>
            <a:r>
              <a:rPr lang="it-IT" sz="8000" b="1" dirty="0"/>
              <a:t>Format per l’ottenimento delle credenziali per l’accesso alla piattaforma Open Regio</a:t>
            </a:r>
            <a:r>
              <a:rPr lang="it-IT" sz="8000" dirty="0"/>
              <a:t>, </a:t>
            </a:r>
            <a:r>
              <a:rPr lang="it-IT" sz="8000" dirty="0" err="1">
                <a:solidFill>
                  <a:srgbClr val="FF0000"/>
                </a:solidFill>
              </a:rPr>
              <a:t>tool</a:t>
            </a:r>
            <a:r>
              <a:rPr lang="it-IT" sz="8000" dirty="0"/>
              <a:t> </a:t>
            </a:r>
            <a:r>
              <a:rPr lang="it-IT" sz="8000" dirty="0">
                <a:solidFill>
                  <a:srgbClr val="FF0000"/>
                </a:solidFill>
              </a:rPr>
              <a:t>specifici interattivi per la valutazione dello stato del Bene e della sua potenziale </a:t>
            </a:r>
            <a:r>
              <a:rPr lang="it-IT" sz="8000" dirty="0" err="1">
                <a:solidFill>
                  <a:srgbClr val="FF0000"/>
                </a:solidFill>
              </a:rPr>
              <a:t>destinabilità</a:t>
            </a:r>
            <a:r>
              <a:rPr lang="it-IT" sz="8000" b="1" dirty="0">
                <a:solidFill>
                  <a:srgbClr val="FF0000"/>
                </a:solidFill>
              </a:rPr>
              <a:t>: </a:t>
            </a:r>
            <a:r>
              <a:rPr lang="it-IT" sz="8000" b="0" u="none" strike="noStrike" dirty="0">
                <a:solidFill>
                  <a:srgbClr val="19191A"/>
                </a:solidFill>
                <a:effectLst/>
              </a:rPr>
              <a:t>scheda sintetica che consente di censire tutte le principali caratteristiche del bene, sia in termini dell’individuazione sotto il profilo catastale e tecnico-urbanistico sia per quanto attiene alla valutazione delle possibili progettualità collegate alle ipotesi di riuso. L</a:t>
            </a:r>
            <a:r>
              <a:rPr lang="it-IT" sz="8000" dirty="0">
                <a:solidFill>
                  <a:srgbClr val="19191A"/>
                </a:solidFill>
              </a:rPr>
              <a:t>a scheda include </a:t>
            </a:r>
            <a:r>
              <a:rPr lang="it-IT" sz="8000" b="0" u="none" strike="noStrike" dirty="0">
                <a:solidFill>
                  <a:srgbClr val="19191A"/>
                </a:solidFill>
                <a:effectLst/>
              </a:rPr>
              <a:t>foglio di calcolo già predisposto per una quantificazione di massima dei costi di intervento/manutenzione da sostenere per il reimpiego del bene: </a:t>
            </a:r>
            <a:r>
              <a:rPr lang="it-IT" sz="8000" b="1" i="1" u="none" strike="noStrike" dirty="0" err="1">
                <a:solidFill>
                  <a:srgbClr val="0070C0"/>
                </a:solidFill>
                <a:effectLst/>
              </a:rPr>
              <a:t>https</a:t>
            </a:r>
            <a:r>
              <a:rPr lang="it-IT" sz="8000" b="1" i="1" u="none" strike="noStrike" dirty="0">
                <a:solidFill>
                  <a:srgbClr val="0070C0"/>
                </a:solidFill>
                <a:effectLst/>
              </a:rPr>
              <a:t>://</a:t>
            </a:r>
            <a:r>
              <a:rPr lang="it-IT" sz="8000" b="1" i="1" u="none" strike="noStrike" dirty="0" err="1">
                <a:solidFill>
                  <a:srgbClr val="0070C0"/>
                </a:solidFill>
                <a:effectLst/>
              </a:rPr>
              <a:t>benisequestraticonfiscati.it</a:t>
            </a:r>
            <a:r>
              <a:rPr lang="it-IT" sz="8000" b="1" i="1" u="none" strike="noStrike" dirty="0">
                <a:solidFill>
                  <a:srgbClr val="0070C0"/>
                </a:solidFill>
                <a:effectLst/>
              </a:rPr>
              <a:t>/servizi/</a:t>
            </a:r>
            <a:r>
              <a:rPr lang="it-IT" sz="8000" b="1" i="1" u="none" strike="noStrike" dirty="0" err="1">
                <a:solidFill>
                  <a:srgbClr val="0070C0"/>
                </a:solidFill>
                <a:effectLst/>
              </a:rPr>
              <a:t>lagenzia</a:t>
            </a:r>
            <a:r>
              <a:rPr lang="it-IT" sz="8000" b="1" i="1" u="none" strike="noStrike" dirty="0">
                <a:solidFill>
                  <a:srgbClr val="0070C0"/>
                </a:solidFill>
                <a:effectLst/>
              </a:rPr>
              <a:t>-supporta-i-comuni/modelli-e-format/elaborazione-costi-di-riuso-immobile/</a:t>
            </a:r>
            <a:endParaRPr lang="it-IT" sz="80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it-IT" sz="8000" dirty="0"/>
              <a:t>I modelli e i format proposti costituiscono un riferimento non vincolante, dal quale le Amministrazioni possono ovviamente discostarsi, anche tenuto conto della propria organizzazione e delle specifiche peculiarità dei diversi territori.</a:t>
            </a:r>
            <a:endParaRPr lang="it-IT" sz="8000" b="1" dirty="0"/>
          </a:p>
          <a:p>
            <a:pPr marL="0" indent="0">
              <a:buNone/>
            </a:pPr>
            <a:r>
              <a:rPr lang="it-IT" sz="8000" b="1" dirty="0"/>
              <a:t>Accreditamento</a:t>
            </a:r>
          </a:p>
          <a:p>
            <a:pPr marL="0" indent="0">
              <a:buNone/>
            </a:pPr>
            <a:r>
              <a:rPr lang="it-IT" sz="8000" dirty="0"/>
              <a:t>Nella sezione del sito istituzionale denominata “OPEN RE.G.I.O., sarà possibile consultare una serie di dati e reportistica disponibili nella sottosezione “</a:t>
            </a:r>
            <a:r>
              <a:rPr lang="it-IT" sz="8000" dirty="0" err="1"/>
              <a:t>Infoweb</a:t>
            </a:r>
            <a:r>
              <a:rPr lang="it-IT" sz="8000" dirty="0"/>
              <a:t> beni confiscati”</a:t>
            </a:r>
            <a:br>
              <a:rPr lang="it-IT" sz="5400" dirty="0"/>
            </a:br>
            <a:r>
              <a:rPr lang="it-IT" sz="5600" b="1" dirty="0"/>
              <a:t>al seguente link:</a:t>
            </a:r>
            <a:r>
              <a:rPr lang="it-IT" sz="5600" dirty="0"/>
              <a:t> </a:t>
            </a:r>
            <a:r>
              <a:rPr lang="it-IT" sz="5600" b="1" dirty="0">
                <a:hlinkClick r:id="rId2"/>
              </a:rPr>
              <a:t>https://openregio.anbsc.it/statistiche</a:t>
            </a:r>
            <a:r>
              <a:rPr lang="it-IT" sz="5600" b="1" dirty="0"/>
              <a:t>.</a:t>
            </a:r>
            <a:br>
              <a:rPr lang="it-IT" sz="5600" b="1" dirty="0"/>
            </a:br>
            <a:r>
              <a:rPr lang="it-IT" sz="5600" dirty="0"/>
              <a:t>Inoltre, i Comuni, accedendo alla sottosezione “Area Enti e P.A.” di cui</a:t>
            </a:r>
            <a:br>
              <a:rPr lang="it-IT" sz="5600" dirty="0"/>
            </a:br>
            <a:r>
              <a:rPr lang="it-IT" sz="5600" b="1" dirty="0"/>
              <a:t>al seguente link:</a:t>
            </a:r>
            <a:r>
              <a:rPr lang="it-IT" sz="5600" dirty="0"/>
              <a:t> </a:t>
            </a:r>
            <a:r>
              <a:rPr lang="it-IT" sz="5600" b="1" dirty="0">
                <a:hlinkClick r:id="rId3"/>
              </a:rPr>
              <a:t>https://openregio.anbsc.it/users/area_enti</a:t>
            </a:r>
            <a:r>
              <a:rPr lang="it-IT" sz="5600" dirty="0"/>
              <a:t>, potranno accreditarsi alla piattaforma per poter visualizzare ulteriori e specifiche informazioni afferenti le procedure e i beni presenti sul territorio amministrato.</a:t>
            </a:r>
            <a:br>
              <a:rPr lang="it-IT" sz="5400" dirty="0"/>
            </a:br>
            <a:endParaRPr lang="it-IT" sz="2400" dirty="0"/>
          </a:p>
          <a:p>
            <a:pPr algn="just"/>
            <a:endParaRPr lang="it-IT" sz="2200" b="1" dirty="0"/>
          </a:p>
          <a:p>
            <a:endParaRPr lang="it-IT" sz="2000" dirty="0"/>
          </a:p>
          <a:p>
            <a:pPr marL="0" indent="0" algn="just">
              <a:buNone/>
            </a:pPr>
            <a:endParaRPr lang="it-IT" sz="2400" dirty="0"/>
          </a:p>
          <a:p>
            <a:pPr marL="0" indent="0">
              <a:buNone/>
            </a:pPr>
            <a:endParaRPr lang="it-IT" sz="2600" dirty="0"/>
          </a:p>
          <a:p>
            <a:endParaRPr lang="it-IT" sz="2400" dirty="0"/>
          </a:p>
          <a:p>
            <a:pPr marL="0" indent="0" algn="just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078714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3200" y="293511"/>
            <a:ext cx="11541495" cy="775268"/>
          </a:xfrm>
        </p:spPr>
        <p:txBody>
          <a:bodyPr>
            <a:noAutofit/>
          </a:bodyPr>
          <a:lstStyle/>
          <a:p>
            <a:pPr algn="ctr"/>
            <a:r>
              <a:rPr lang="it-IT" sz="3600" b="1" dirty="0">
                <a:solidFill>
                  <a:srgbClr val="FF0000"/>
                </a:solidFill>
              </a:rPr>
              <a:t>L’Agenzia Supporta i Comuni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3200" y="1068779"/>
            <a:ext cx="11667066" cy="567068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it-IT" sz="9600" b="1" dirty="0"/>
              <a:t>Trasparenza</a:t>
            </a:r>
          </a:p>
          <a:p>
            <a:pPr marL="0" indent="0">
              <a:buNone/>
            </a:pPr>
            <a:r>
              <a:rPr lang="it-IT" sz="9600" dirty="0"/>
              <a:t>Il </a:t>
            </a:r>
            <a:r>
              <a:rPr lang="it-IT" sz="9600" dirty="0" err="1"/>
              <a:t>D.Lgs.</a:t>
            </a:r>
            <a:r>
              <a:rPr lang="it-IT" sz="9600" dirty="0"/>
              <a:t> n. 159/2011, istitutivo del Codice Antimafia, all’art. 48 dispone che i beni immobili confiscati alla criminalità organizzata sono trasferiti dall’ANBSC – per finalità istituzionali o sociali ovvero economiche, con vincolo di reimpiego dei proventi per finalità sociali – in via prioritaria, al patrimonio indisponibile del Comune ove l’immobile è sito, ovvero al patrimonio indisponibile della Provincia, della Città Metropolitana o della Regione.</a:t>
            </a:r>
          </a:p>
          <a:p>
            <a:pPr marL="0" indent="0">
              <a:buNone/>
            </a:pPr>
            <a:r>
              <a:rPr lang="it-IT" sz="9600" b="1" dirty="0"/>
              <a:t>Gli enti assegnatari dei beni sono tenut</a:t>
            </a:r>
            <a:r>
              <a:rPr lang="it-IT" sz="9600" dirty="0"/>
              <a:t>i, ai sensi dell’art. 48, comma 3, </a:t>
            </a:r>
            <a:r>
              <a:rPr lang="it-IT" sz="9600" dirty="0" err="1"/>
              <a:t>lett</a:t>
            </a:r>
            <a:r>
              <a:rPr lang="it-IT" sz="9600" dirty="0"/>
              <a:t>. c, </a:t>
            </a:r>
            <a:r>
              <a:rPr lang="it-IT" sz="9600" b="1" dirty="0"/>
              <a:t>a formare un apposito elenco dei beni confiscati ad essi trasferiti da rendere pubblico con adeguate forme e in modo permanente nel sito internet istituzionale dell’Ente</a:t>
            </a:r>
            <a:r>
              <a:rPr lang="it-IT" sz="9600" dirty="0"/>
              <a:t>. L’elenco deve contenere i dati concernenti la consistenza, la destinazione e l’utilizzazione dei beni nonché, in caso di assegnazione a terzi, i dati identificativi del concessionario e gli estremi, l’oggetto e la durata dell’atto di concessione.</a:t>
            </a:r>
          </a:p>
          <a:p>
            <a:pPr marL="0" indent="0">
              <a:buNone/>
            </a:pPr>
            <a:r>
              <a:rPr lang="it-IT" sz="9600" b="1" dirty="0"/>
              <a:t>La mancata pubblicazione comporta responsabilità dirigenziale ai sensi dell’articolo 46 del </a:t>
            </a:r>
            <a:r>
              <a:rPr lang="it-IT" sz="9600" b="1" dirty="0" err="1"/>
              <a:t>D.Lgs</a:t>
            </a:r>
            <a:r>
              <a:rPr lang="it-IT" sz="9600" b="1" dirty="0"/>
              <a:t> 14 marzo 2013, n. 33 </a:t>
            </a:r>
            <a:r>
              <a:rPr lang="it-IT" sz="9600" dirty="0"/>
              <a:t>“Riordino della disciplina riguardante il diritto di accesso civico e gli obblighi di pubblicità, trasparenza e diffusione di informazioni da parte delle pubbliche amministrazioni.” Nel richiamare i principi di pertinenza, completezza e non eccedenza per il trattamento dei dati da pubblicare e il bilanciamento dell’obbligo di pubblicazione con le ragioni di sicurezza eventualmente correlate alla tipologia di utilizzazione del bene (es. case rifugio), </a:t>
            </a:r>
            <a:r>
              <a:rPr lang="it-IT" sz="9600" b="1" dirty="0"/>
              <a:t>si mette a disposizione un modello/schema personalizzabile e utilizzabile per la formazione dei predetti elenchi</a:t>
            </a:r>
            <a:r>
              <a:rPr lang="it-IT" sz="9600" dirty="0"/>
              <a:t>. </a:t>
            </a:r>
            <a:r>
              <a:rPr lang="it-IT" sz="9600" dirty="0">
                <a:hlinkClick r:id="rId2"/>
              </a:rPr>
              <a:t>Modello_elenco_ex_art.48_co3_lett c_CAM</a:t>
            </a:r>
            <a:endParaRPr lang="it-IT" sz="9600" dirty="0"/>
          </a:p>
          <a:p>
            <a:pPr marL="0" indent="0">
              <a:buNone/>
            </a:pPr>
            <a:endParaRPr lang="it-IT" sz="9600" dirty="0"/>
          </a:p>
          <a:p>
            <a:pPr marL="0" indent="0">
              <a:buNone/>
            </a:pPr>
            <a:endParaRPr lang="it-IT" sz="9600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br>
              <a:rPr lang="it-IT" dirty="0"/>
            </a:br>
            <a:endParaRPr lang="it-IT" dirty="0"/>
          </a:p>
          <a:p>
            <a:pPr marL="0" indent="0">
              <a:buNone/>
            </a:pPr>
            <a:endParaRPr lang="it-IT" sz="2000" dirty="0"/>
          </a:p>
          <a:p>
            <a:pPr marL="0" indent="0" algn="just">
              <a:buNone/>
            </a:pPr>
            <a:endParaRPr lang="it-IT" sz="2400" dirty="0"/>
          </a:p>
          <a:p>
            <a:pPr marL="0" indent="0">
              <a:buNone/>
            </a:pPr>
            <a:endParaRPr lang="it-IT" sz="2600" dirty="0"/>
          </a:p>
          <a:p>
            <a:endParaRPr lang="it-IT" sz="2400" dirty="0"/>
          </a:p>
          <a:p>
            <a:pPr marL="0" indent="0" algn="just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1010101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3200" y="293511"/>
            <a:ext cx="11541495" cy="775268"/>
          </a:xfrm>
        </p:spPr>
        <p:txBody>
          <a:bodyPr>
            <a:noAutofit/>
          </a:bodyPr>
          <a:lstStyle/>
          <a:p>
            <a:pPr algn="ctr"/>
            <a:r>
              <a:rPr lang="it-IT" sz="3600" b="1" dirty="0">
                <a:solidFill>
                  <a:srgbClr val="FF0000"/>
                </a:solidFill>
              </a:rPr>
              <a:t>L’Agenzia Supporta i Comuni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3201" y="1068780"/>
            <a:ext cx="11785600" cy="567068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it-IT" sz="4400" b="1" dirty="0"/>
              <a:t>Aspetti normativi e giurisprudenziali</a:t>
            </a:r>
          </a:p>
          <a:p>
            <a:pPr marL="0" indent="0">
              <a:buNone/>
            </a:pPr>
            <a:r>
              <a:rPr lang="it-IT" sz="4400" dirty="0"/>
              <a:t>La sezione include informazioni e riferimenti normativi di particolare interesse per gli Enti locali, nonché le leggi regionali per la valorizzazione e il riutilizzo dei beni confiscati alla </a:t>
            </a:r>
            <a:r>
              <a:rPr lang="it-IT" sz="4400" dirty="0" err="1"/>
              <a:t>criminalita</a:t>
            </a:r>
            <a:r>
              <a:rPr lang="it-IT" sz="4400" dirty="0"/>
              <a:t>̀ organizzata. Contiene altresì contributi tecnici suscettibili di guidare e semplificare l’operato dell’amministrazione su temi e problematiche di interesse in tema di riutilizzo di immobili confiscati</a:t>
            </a:r>
          </a:p>
          <a:p>
            <a:pPr marL="0" indent="0">
              <a:buNone/>
            </a:pPr>
            <a:r>
              <a:rPr lang="it-IT" sz="4400" b="1" dirty="0"/>
              <a:t>Risorse finanziarie regionali nazionali ed europee</a:t>
            </a:r>
          </a:p>
          <a:p>
            <a:pPr marL="0" indent="0">
              <a:buNone/>
            </a:pPr>
            <a:r>
              <a:rPr lang="it-IT" sz="4400" dirty="0"/>
              <a:t>La sezione include informazioni sui finanziamenti disponibili in ambito locale/regionale (bandi, avvisi), nazionale ed europeo </a:t>
            </a:r>
          </a:p>
          <a:p>
            <a:pPr marL="0" indent="0">
              <a:buNone/>
            </a:pPr>
            <a:r>
              <a:rPr lang="it-IT" sz="4400" b="1" dirty="0"/>
              <a:t>Strategia Nazionale per la Valorizzazione dei Beni Confiscati attraverso le Politiche di Coesione</a:t>
            </a:r>
          </a:p>
          <a:p>
            <a:pPr marL="0" indent="0">
              <a:buNone/>
            </a:pPr>
            <a:r>
              <a:rPr lang="it-IT" sz="4400" dirty="0"/>
              <a:t>L’Agenzia Nazionale per i Beni Sequestrati e Confiscati ha definito in collaborazione con il Dipartimento per le politiche di coesione della Presidenza del Consiglio dei Ministri una strategia nazionale per la valorizzazione dei beni e delle aziende confiscate alla </a:t>
            </a:r>
            <a:r>
              <a:rPr lang="it-IT" sz="4400" dirty="0" err="1"/>
              <a:t>criminalita</a:t>
            </a:r>
            <a:r>
              <a:rPr lang="it-IT" sz="4400" dirty="0"/>
              <a:t>̀ organizzata, approvata dal CIPE e dalla Conferenza permanente Stato – Regioni.  I soggetti titolari di programmi cofinanziati dai Fondi comunitari  in coerenza con la citata strategia, pianificano, di concerto con l’ANBSC specifiche azioni volte alla valorizzazione dei beni nell’ambito dei POR Regionali e PON Nazionali.</a:t>
            </a:r>
          </a:p>
          <a:p>
            <a:pPr marL="0" indent="0">
              <a:buNone/>
            </a:pPr>
            <a:r>
              <a:rPr lang="it-IT" sz="5100" dirty="0"/>
              <a:t>La sezione include documenti di riferimento per l’attuazione  della Strategia nazionale e i </a:t>
            </a:r>
            <a:r>
              <a:rPr lang="it-IT" sz="5100" b="1" dirty="0">
                <a:hlinkClick r:id="rId2"/>
              </a:rPr>
              <a:t>Piani strategici delle singole Regioni </a:t>
            </a:r>
            <a:endParaRPr lang="it-IT" sz="5100" dirty="0"/>
          </a:p>
          <a:p>
            <a:pPr marL="0" indent="0">
              <a:buNone/>
            </a:pPr>
            <a:br>
              <a:rPr lang="it-IT" sz="4400" dirty="0"/>
            </a:br>
            <a:endParaRPr lang="it-IT" sz="4400" dirty="0"/>
          </a:p>
          <a:p>
            <a:pPr marL="0" indent="0">
              <a:buNone/>
            </a:pPr>
            <a:endParaRPr lang="it-IT" sz="2000" dirty="0"/>
          </a:p>
          <a:p>
            <a:pPr marL="0" indent="0" algn="just">
              <a:buNone/>
            </a:pPr>
            <a:endParaRPr lang="it-IT" sz="2400" dirty="0"/>
          </a:p>
          <a:p>
            <a:pPr marL="0" indent="0">
              <a:buNone/>
            </a:pPr>
            <a:endParaRPr lang="it-IT" sz="2600" dirty="0"/>
          </a:p>
          <a:p>
            <a:endParaRPr lang="it-IT" sz="2400" dirty="0"/>
          </a:p>
          <a:p>
            <a:pPr marL="0" indent="0" algn="just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3041377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3200" y="293511"/>
            <a:ext cx="11541495" cy="775268"/>
          </a:xfrm>
        </p:spPr>
        <p:txBody>
          <a:bodyPr>
            <a:noAutofit/>
          </a:bodyPr>
          <a:lstStyle/>
          <a:p>
            <a:pPr algn="ctr"/>
            <a:r>
              <a:rPr lang="it-IT" sz="3600" b="1" dirty="0">
                <a:solidFill>
                  <a:srgbClr val="FF0000"/>
                </a:solidFill>
              </a:rPr>
              <a:t>L’Agenzia Supporta i Comuni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3201" y="1068780"/>
            <a:ext cx="11785600" cy="549570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it-IT" b="1" dirty="0"/>
              <a:t>PNRR</a:t>
            </a:r>
          </a:p>
          <a:p>
            <a:pPr marL="0" indent="0">
              <a:buNone/>
            </a:pPr>
            <a:r>
              <a:rPr lang="it-IT" dirty="0"/>
              <a:t>Rassegna  dei Bandi e Avvisi  di interesse per  la </a:t>
            </a:r>
            <a:r>
              <a:rPr lang="it-IT" dirty="0" err="1"/>
              <a:t>ri</a:t>
            </a:r>
            <a:r>
              <a:rPr lang="it-IT" dirty="0"/>
              <a:t>-funzionalizzazione ed utilizzo dei beni confiscati e delle  Misure e Investimenti di interesse per gli Enti Locali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/>
              <a:t>FAQ</a:t>
            </a:r>
          </a:p>
          <a:p>
            <a:pPr marL="0" indent="0">
              <a:buNone/>
            </a:pPr>
            <a:r>
              <a:rPr lang="it-IT" dirty="0"/>
              <a:t>I Comuni possono rivolgere quesiti e proporre approfondimenti relativi alle competenze dell’Agenzia sulle procedure di sequestro e confisca, nonché di destinazione e riuso dei beni, utilizzando il seguente indirizzo di posta elettronica: </a:t>
            </a:r>
            <a:r>
              <a:rPr lang="it-IT" dirty="0">
                <a:hlinkClick r:id="rId2"/>
              </a:rPr>
              <a:t>supportoaicomuni@anbsc.it</a:t>
            </a:r>
            <a:endParaRPr lang="it-IT" dirty="0"/>
          </a:p>
          <a:p>
            <a:pPr marL="0" indent="0">
              <a:buNone/>
            </a:pPr>
            <a:br>
              <a:rPr lang="it-IT" dirty="0"/>
            </a:br>
            <a:br>
              <a:rPr lang="it-IT" dirty="0"/>
            </a:br>
            <a:r>
              <a:rPr lang="it-IT" b="1" dirty="0"/>
              <a:t>Best </a:t>
            </a:r>
            <a:r>
              <a:rPr lang="it-IT" b="1" dirty="0" err="1"/>
              <a:t>practices</a:t>
            </a:r>
            <a:endParaRPr lang="it-IT" b="1" dirty="0"/>
          </a:p>
          <a:p>
            <a:pPr marL="0" indent="0">
              <a:buNone/>
            </a:pPr>
            <a:r>
              <a:rPr lang="it-IT" dirty="0"/>
              <a:t>Notizie e informazioni su buone pratiche di valorizzazione e gestione dei beni confiscati </a:t>
            </a:r>
          </a:p>
          <a:p>
            <a:pPr marL="0" indent="0">
              <a:buNone/>
            </a:pPr>
            <a:br>
              <a:rPr lang="it-IT" sz="4400" dirty="0"/>
            </a:br>
            <a:endParaRPr lang="it-IT" sz="4400" dirty="0"/>
          </a:p>
          <a:p>
            <a:pPr marL="0" indent="0">
              <a:buNone/>
            </a:pPr>
            <a:endParaRPr lang="it-IT" sz="2000" dirty="0"/>
          </a:p>
          <a:p>
            <a:pPr marL="0" indent="0" algn="just">
              <a:buNone/>
            </a:pPr>
            <a:endParaRPr lang="it-IT" sz="2400" dirty="0"/>
          </a:p>
          <a:p>
            <a:pPr marL="0" indent="0">
              <a:buNone/>
            </a:pPr>
            <a:endParaRPr lang="it-IT" sz="2600" dirty="0"/>
          </a:p>
          <a:p>
            <a:endParaRPr lang="it-IT" sz="2400" dirty="0"/>
          </a:p>
          <a:p>
            <a:pPr marL="0" indent="0" algn="just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520685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980EDD5-70B4-5D4E-86D4-EF7CA95B3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714" y="412627"/>
            <a:ext cx="11685320" cy="964911"/>
          </a:xfrm>
        </p:spPr>
        <p:txBody>
          <a:bodyPr>
            <a:normAutofit/>
          </a:bodyPr>
          <a:lstStyle/>
          <a:p>
            <a:r>
              <a:rPr lang="it-IT" sz="2800" b="1" dirty="0">
                <a:solidFill>
                  <a:srgbClr val="FF0000"/>
                </a:solidFill>
              </a:rPr>
              <a:t>Risorse finanziarie delle politiche di coesione per il periodo di programmazione 2021-2027</a:t>
            </a:r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2FBDB3E1-DF2D-CC41-B28C-BC1E7A0BE9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6242" y="1548581"/>
            <a:ext cx="11878187" cy="489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691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82DFF7-E303-9A44-8A8D-6E1231DFD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833" y="290698"/>
            <a:ext cx="10782300" cy="690386"/>
          </a:xfrm>
        </p:spPr>
        <p:txBody>
          <a:bodyPr>
            <a:normAutofit/>
          </a:bodyPr>
          <a:lstStyle/>
          <a:p>
            <a:r>
              <a:rPr lang="it-IT" sz="28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Programma </a:t>
            </a:r>
            <a:r>
              <a:rPr lang="it-IT" sz="28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Nazionale Inclusione e lotta alla povertà 2021-2027</a:t>
            </a: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B01FD9A-86BF-834A-AEBA-555B067BE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833" y="1055512"/>
            <a:ext cx="11249246" cy="5511790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it-IT" sz="2900" b="1" dirty="0">
                <a:solidFill>
                  <a:srgbClr val="1C2024"/>
                </a:solidFill>
                <a:effectLst/>
                <a:ea typeface="Times New Roman" panose="02020603050405020304" pitchFamily="18" charset="0"/>
              </a:rPr>
              <a:t>Il Programma Nazionale Inclusione e lotta alla povertà 2021-2027</a:t>
            </a:r>
            <a:r>
              <a:rPr lang="it-IT" sz="2900" dirty="0">
                <a:solidFill>
                  <a:srgbClr val="1C2024"/>
                </a:solidFill>
                <a:effectLst/>
                <a:ea typeface="Times New Roman" panose="02020603050405020304" pitchFamily="18" charset="0"/>
              </a:rPr>
              <a:t>, </a:t>
            </a:r>
            <a:r>
              <a:rPr lang="it-IT" sz="2900" i="1" dirty="0">
                <a:solidFill>
                  <a:srgbClr val="1C2024"/>
                </a:solidFill>
                <a:effectLst/>
                <a:ea typeface="Times New Roman" panose="02020603050405020304" pitchFamily="18" charset="0"/>
              </a:rPr>
              <a:t>a titolarità del Ministero del Lavoro e delle Politiche sociali</a:t>
            </a:r>
            <a:r>
              <a:rPr lang="it-IT" sz="2900" dirty="0">
                <a:solidFill>
                  <a:srgbClr val="1C2024"/>
                </a:solidFill>
                <a:effectLst/>
                <a:ea typeface="Times New Roman" panose="02020603050405020304" pitchFamily="18" charset="0"/>
              </a:rPr>
              <a:t>, prevede misure riguardanti gli </a:t>
            </a:r>
            <a:r>
              <a:rPr lang="it-IT" sz="2900" dirty="0">
                <a:effectLst/>
                <a:ea typeface="Times New Roman" panose="02020603050405020304" pitchFamily="18" charset="0"/>
              </a:rPr>
              <a:t>alloggi e servizi di assistenza sociale correlati. </a:t>
            </a:r>
          </a:p>
          <a:p>
            <a:pPr marL="0" indent="0">
              <a:buNone/>
            </a:pPr>
            <a:r>
              <a:rPr lang="it-IT" sz="29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Operazioni pianificate di importanza strategica : percorsi di adattamento degli spazi per favorire l’autonomia di persone con disabilità </a:t>
            </a:r>
            <a:endParaRPr lang="it-IT" sz="2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29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Data inizio</a:t>
            </a:r>
            <a:r>
              <a:rPr lang="it-IT" sz="29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: Attivazione nel secondo semestre 2023 - Data fine: Dicembre 2028.  Budget previsto: 40 </a:t>
            </a:r>
            <a:r>
              <a:rPr lang="it-IT" sz="29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Meuro</a:t>
            </a:r>
            <a:r>
              <a:rPr lang="it-IT" sz="29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it-IT" sz="2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29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Priorita</a:t>
            </a:r>
            <a:r>
              <a:rPr lang="it-IT" sz="29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̀ 4. Interventi Infrastrutturali per l'inclusione socio-economica - Obiettivo specifico: RSO4.3 </a:t>
            </a:r>
            <a:endParaRPr lang="it-IT" sz="2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2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Gli interventi previsti riguarderanno:</a:t>
            </a:r>
            <a:endParaRPr lang="it-IT" sz="2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itchFamily="2" charset="2"/>
              <a:buChar char=""/>
              <a:tabLst>
                <a:tab pos="180340" algn="ctr"/>
              </a:tabLst>
            </a:pPr>
            <a:r>
              <a:rPr lang="it-IT" sz="29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Interventi infrastrutturali a favore dell’autonomia delle persone non autosufficienti</a:t>
            </a:r>
            <a:r>
              <a:rPr lang="it-IT" sz="2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con particolare riferimento alle persone anziane: riconversione e ristrutturazione di immobili, attraverso strutture alloggiative e dotazioni strumentali innovative (servizi accessori), </a:t>
            </a:r>
            <a:r>
              <a:rPr lang="it-IT" sz="2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creazione di soluzioni diffuse sul territorio destinate a individui o piccoli gruppi, anche attraverso il coinvolgimento di enti pubblici e/o privati</a:t>
            </a:r>
            <a:endParaRPr lang="it-IT" sz="2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itchFamily="2" charset="2"/>
              <a:buChar char=""/>
              <a:tabLst>
                <a:tab pos="180340" algn="ctr"/>
              </a:tabLst>
            </a:pPr>
            <a:r>
              <a:rPr lang="it-IT" sz="2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Interventi di </a:t>
            </a:r>
            <a:r>
              <a:rPr lang="it-IT" sz="2900" b="1" i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housing</a:t>
            </a:r>
            <a:r>
              <a:rPr lang="it-IT" sz="2900" b="1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first </a:t>
            </a:r>
            <a:r>
              <a:rPr lang="it-IT" sz="2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per il contrasto alla grave emarginazione adulta e alla condizione dei senza dimora e interventi di </a:t>
            </a:r>
            <a:r>
              <a:rPr lang="it-IT" sz="2900" b="1" i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housing</a:t>
            </a:r>
            <a:r>
              <a:rPr lang="it-IT" sz="2900" b="1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temporaneo </a:t>
            </a:r>
            <a:r>
              <a:rPr lang="it-IT" sz="2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per situazioni di emergenza </a:t>
            </a:r>
            <a:endParaRPr lang="it-IT" sz="2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itchFamily="2" charset="2"/>
              <a:buChar char=""/>
              <a:tabLst>
                <a:tab pos="180340" algn="ctr"/>
              </a:tabLst>
            </a:pPr>
            <a:r>
              <a:rPr lang="it-IT" sz="29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Interventi di riqualificazione di immobili da adibire ad assistenza alloggiativa di ampio respiro</a:t>
            </a:r>
            <a:r>
              <a:rPr lang="it-IT" sz="2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per i nuclei familiari in difficoltà estrema che non possono immediatamente accedere all'edilizia residenziale pubblica e che necessitino di una presa in carico continuativa</a:t>
            </a:r>
            <a:endParaRPr lang="it-IT" sz="2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itchFamily="2" charset="2"/>
              <a:buChar char=""/>
              <a:tabLst>
                <a:tab pos="180340" algn="ctr"/>
              </a:tabLst>
            </a:pPr>
            <a:r>
              <a:rPr lang="it-IT" sz="2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Costituzione e potenziamento di </a:t>
            </a:r>
            <a:r>
              <a:rPr lang="it-IT" sz="29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Centri di servizio per il contrasto alla </a:t>
            </a:r>
            <a:r>
              <a:rPr lang="it-IT" sz="2900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poverta</a:t>
            </a:r>
            <a:r>
              <a:rPr lang="it-IT" sz="29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̀ a livello territoriale</a:t>
            </a:r>
            <a:r>
              <a:rPr lang="it-IT" sz="2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per l’accoglienza di breve e brevissimo periodo: presidio sociale, di ristorazione, di domiciliazione (rafforzamento del sistema di accoglienza per le persone e i nuclei familiari in condizione di elevata </a:t>
            </a:r>
            <a:r>
              <a:rPr lang="it-IT" sz="29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marginalita</a:t>
            </a:r>
            <a:r>
              <a:rPr lang="it-IT" sz="2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̀ sociale)</a:t>
            </a:r>
            <a:endParaRPr lang="it-IT" sz="2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itchFamily="2" charset="2"/>
              <a:buChar char=""/>
              <a:tabLst>
                <a:tab pos="180340" algn="ctr"/>
              </a:tabLst>
            </a:pPr>
            <a:r>
              <a:rPr lang="it-IT" sz="2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Interventi di riqualificazione degli insediamenti e di </a:t>
            </a:r>
            <a:r>
              <a:rPr lang="it-IT" sz="29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pianificazione/attuazione di soluzioni alloggiative dignitose, in collaborazione con gli enti locali</a:t>
            </a:r>
            <a:r>
              <a:rPr lang="it-IT" sz="2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e mediante l’attivazione di percorsi di integrazione alloggiativa per coloro che si muovono sul territorio italiano in base alla </a:t>
            </a:r>
            <a:r>
              <a:rPr lang="it-IT" sz="29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stagionalita</a:t>
            </a:r>
            <a:r>
              <a:rPr lang="it-IT" sz="2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̀ delle colture. </a:t>
            </a:r>
            <a:endParaRPr lang="it-IT" sz="2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sz="2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0023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82DFF7-E303-9A44-8A8D-6E1231DFD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833" y="290698"/>
            <a:ext cx="10782300" cy="690386"/>
          </a:xfrm>
        </p:spPr>
        <p:txBody>
          <a:bodyPr>
            <a:normAutofit/>
          </a:bodyPr>
          <a:lstStyle/>
          <a:p>
            <a:r>
              <a:rPr lang="it-IT" sz="28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Programma </a:t>
            </a:r>
            <a:r>
              <a:rPr lang="it-IT" sz="28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Nazionale Metro plus e Città medie Sud 2021-2027</a:t>
            </a: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B01FD9A-86BF-834A-AEBA-555B067BE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833" y="1055512"/>
            <a:ext cx="11249246" cy="5511790"/>
          </a:xfrm>
        </p:spPr>
        <p:txBody>
          <a:bodyPr>
            <a:normAutofit lnSpcReduction="10000"/>
          </a:bodyPr>
          <a:lstStyle/>
          <a:p>
            <a:pPr marL="0" indent="0" algn="just">
              <a:spcAft>
                <a:spcPts val="900"/>
              </a:spcAft>
              <a:buNone/>
            </a:pPr>
            <a: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Nella programmazione 21-27 sono previste azioni rivolte a</a:t>
            </a: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Città Metropolitane </a:t>
            </a: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 alle Città medie del Sud</a:t>
            </a:r>
            <a:r>
              <a:rPr lang="it-IT" sz="18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Alle città metropolitane sono dedicate azioni specifiche previste nelle priorità 4 e 7 di interesse per la </a:t>
            </a:r>
            <a:r>
              <a:rPr lang="it-IT"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ri</a:t>
            </a:r>
            <a: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-funzionalizzazione di immobili confiscati.</a:t>
            </a: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 particolare per i territori della Città Metropolitana di Firenze</a:t>
            </a: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si richiama di seguito quanto previsto dalla Priorità 7:</a:t>
            </a:r>
            <a:endParaRPr lang="it-IT" sz="1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900"/>
              </a:spcAft>
              <a:buNone/>
            </a:pPr>
            <a:r>
              <a:rPr lang="it-IT" sz="1800" b="1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RSO5.1. Promuovere lo sviluppo sociale, economico e ambientale integrato e inclusivo, la cultura, il patrimonio naturale, il turismo sostenibile e la sicurezza nelle aree urbane </a:t>
            </a:r>
          </a:p>
          <a:p>
            <a:pPr marL="0" indent="0" algn="just">
              <a:spcAft>
                <a:spcPts val="900"/>
              </a:spcAft>
              <a:buNone/>
            </a:pPr>
            <a:r>
              <a:rPr lang="it-IT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Interventi dedicati alle tematiche dell’ OP5 ovvero riqualificazione materiale e aumento della sicurezza degli spazi pubblici. </a:t>
            </a:r>
            <a:r>
              <a:rPr lang="it-IT" sz="1800" dirty="0">
                <a:effectLst/>
                <a:ea typeface="Times New Roman" panose="02020603050405020304" pitchFamily="18" charset="0"/>
              </a:rPr>
              <a:t>L’</a:t>
            </a:r>
            <a:r>
              <a:rPr lang="it-IT" sz="1800" dirty="0" err="1">
                <a:effectLst/>
                <a:ea typeface="Times New Roman" panose="02020603050405020304" pitchFamily="18" charset="0"/>
              </a:rPr>
              <a:t>attivita</a:t>
            </a:r>
            <a:r>
              <a:rPr lang="it-IT" sz="1800" dirty="0">
                <a:effectLst/>
                <a:ea typeface="Times New Roman" panose="02020603050405020304" pitchFamily="18" charset="0"/>
              </a:rPr>
              <a:t>̀ riguarda il miglioramento dell’uso da parte delle </a:t>
            </a:r>
            <a:r>
              <a:rPr lang="it-IT" sz="1800" dirty="0" err="1">
                <a:effectLst/>
                <a:ea typeface="Times New Roman" panose="02020603050405020304" pitchFamily="18" charset="0"/>
              </a:rPr>
              <a:t>comunita</a:t>
            </a:r>
            <a:r>
              <a:rPr lang="it-IT" sz="1800" dirty="0">
                <a:effectLst/>
                <a:ea typeface="Times New Roman" panose="02020603050405020304" pitchFamily="18" charset="0"/>
              </a:rPr>
              <a:t>̀ locali del patrimonio culturale urbano consolidato e da consolidare:  </a:t>
            </a:r>
            <a:r>
              <a:rPr lang="it-IT" sz="1800" b="1" i="1" dirty="0">
                <a:effectLst/>
                <a:ea typeface="Times New Roman" panose="02020603050405020304" pitchFamily="18" charset="0"/>
              </a:rPr>
              <a:t>spazi e manufatti pubblici o di interesse collettivo, anche dismessi e/o sottoutilizzati, ma a forte </a:t>
            </a:r>
            <a:r>
              <a:rPr lang="it-IT" sz="1800" b="1" i="1" dirty="0" err="1">
                <a:effectLst/>
                <a:ea typeface="Times New Roman" panose="02020603050405020304" pitchFamily="18" charset="0"/>
              </a:rPr>
              <a:t>identita</a:t>
            </a:r>
            <a:r>
              <a:rPr lang="it-IT" sz="1800" b="1" i="1" dirty="0">
                <a:effectLst/>
                <a:ea typeface="Times New Roman" panose="02020603050405020304" pitchFamily="18" charset="0"/>
              </a:rPr>
              <a:t>̀ a livello locale e urbano, attraverso interventi mirati di recupero dei luoghi in forma collaborativa per </a:t>
            </a:r>
            <a:r>
              <a:rPr lang="it-IT" sz="1800" b="1" i="1" dirty="0" err="1">
                <a:effectLst/>
                <a:ea typeface="Times New Roman" panose="02020603050405020304" pitchFamily="18" charset="0"/>
              </a:rPr>
              <a:t>attivita</a:t>
            </a:r>
            <a:r>
              <a:rPr lang="it-IT" sz="1800" b="1" i="1" dirty="0">
                <a:effectLst/>
                <a:ea typeface="Times New Roman" panose="02020603050405020304" pitchFamily="18" charset="0"/>
              </a:rPr>
              <a:t>̀ culturali e sociali finalizzate a creare nuove </a:t>
            </a:r>
            <a:r>
              <a:rPr lang="it-IT" sz="1800" b="1" i="1" dirty="0" err="1">
                <a:effectLst/>
                <a:ea typeface="Times New Roman" panose="02020603050405020304" pitchFamily="18" charset="0"/>
              </a:rPr>
              <a:t>centralita</a:t>
            </a:r>
            <a:r>
              <a:rPr lang="it-IT" sz="1800" b="1" i="1" dirty="0">
                <a:effectLst/>
                <a:ea typeface="Times New Roman" panose="02020603050405020304" pitchFamily="18" charset="0"/>
              </a:rPr>
              <a:t>̀</a:t>
            </a:r>
            <a:r>
              <a:rPr lang="it-IT" sz="1800" dirty="0">
                <a:effectLst/>
                <a:ea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it-IT" sz="1800" b="1" dirty="0">
                <a:effectLst/>
                <a:ea typeface="Times New Roman" panose="02020603050405020304" pitchFamily="18" charset="0"/>
              </a:rPr>
              <a:t>Progetti di territorio (</a:t>
            </a:r>
            <a:r>
              <a:rPr lang="it-IT" sz="1800" b="1" dirty="0" err="1">
                <a:effectLst/>
                <a:ea typeface="Times New Roman" panose="02020603050405020304" pitchFamily="18" charset="0"/>
              </a:rPr>
              <a:t>PdT</a:t>
            </a:r>
            <a:r>
              <a:rPr lang="it-IT" sz="1800" b="1" dirty="0">
                <a:effectLst/>
                <a:ea typeface="Times New Roman" panose="02020603050405020304" pitchFamily="18" charset="0"/>
              </a:rPr>
              <a:t>) </a:t>
            </a:r>
            <a:r>
              <a:rPr lang="it-IT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Questa tipologia di intervento promuove la rigenerazione integrata di aree “bersaglio”, centrali o periferiche, contemplando sia la riqualificazione fisica dell’ambiente costruito e naturale attraverso il recupero degli spazi degradati, sia azioni immateriali e servizi ritenuti necessari per affrontare le problematiche della specifica area (</a:t>
            </a:r>
            <a:r>
              <a:rPr lang="it-IT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place-based</a:t>
            </a:r>
            <a:r>
              <a:rPr lang="it-IT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approach</a:t>
            </a:r>
            <a:r>
              <a:rPr lang="it-IT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), tenendo in considerazione le </a:t>
            </a:r>
            <a:r>
              <a:rPr lang="it-IT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specificita</a:t>
            </a:r>
            <a:r>
              <a:rPr lang="it-IT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̀ locali (</a:t>
            </a:r>
            <a:r>
              <a:rPr lang="it-IT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people-oriented</a:t>
            </a:r>
            <a:r>
              <a:rPr lang="it-IT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approach</a:t>
            </a:r>
            <a:r>
              <a:rPr lang="it-IT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</a:p>
          <a:p>
            <a:pPr marL="0" indent="0">
              <a:buNone/>
              <a:tabLst>
                <a:tab pos="180340" algn="ctr"/>
              </a:tabLst>
            </a:pPr>
            <a:r>
              <a:rPr lang="it-IT" sz="1800" b="1" dirty="0">
                <a:effectLst/>
                <a:ea typeface="Times New Roman" panose="02020603050405020304" pitchFamily="18" charset="0"/>
              </a:rPr>
              <a:t>Con i </a:t>
            </a:r>
            <a:r>
              <a:rPr lang="it-IT" sz="1800" b="1" dirty="0" err="1">
                <a:effectLst/>
                <a:ea typeface="Times New Roman" panose="02020603050405020304" pitchFamily="18" charset="0"/>
              </a:rPr>
              <a:t>PdT</a:t>
            </a:r>
            <a:r>
              <a:rPr lang="it-IT" sz="1800" b="1" dirty="0">
                <a:effectLst/>
                <a:ea typeface="Times New Roman" panose="02020603050405020304" pitchFamily="18" charset="0"/>
              </a:rPr>
              <a:t> si può sostenere la gestione collaborativa per il recupero dei beni:</a:t>
            </a:r>
            <a:endParaRPr lang="it-IT" sz="1800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  <a:tabLst>
                <a:tab pos="180340" algn="ctr"/>
              </a:tabLst>
            </a:pPr>
            <a:r>
              <a:rPr lang="it-IT" sz="1800" dirty="0">
                <a:effectLst/>
                <a:ea typeface="Times New Roman" panose="02020603050405020304" pitchFamily="18" charset="0"/>
              </a:rPr>
              <a:t>I progetti di territorio riguardano specifici ambiti di intervento, localizzati all’interno dell’area metropolitana, appositamente individuati dai singoli territori in coerenza con la propria strategia territoriale. </a:t>
            </a:r>
          </a:p>
          <a:p>
            <a:pPr marL="0" lvl="0" indent="0">
              <a:buNone/>
              <a:tabLst>
                <a:tab pos="180340" algn="ctr"/>
              </a:tabLst>
            </a:pPr>
            <a:endParaRPr lang="it-IT" sz="2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sz="2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08667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3200" y="293511"/>
            <a:ext cx="11541495" cy="955426"/>
          </a:xfrm>
        </p:spPr>
        <p:txBody>
          <a:bodyPr>
            <a:noAutofit/>
          </a:bodyPr>
          <a:lstStyle/>
          <a:p>
            <a:pPr fontAlgn="base"/>
            <a:br>
              <a:rPr lang="it-IT" sz="2800" dirty="0"/>
            </a:br>
            <a:br>
              <a:rPr lang="it-IT" sz="2800" dirty="0"/>
            </a:br>
            <a:r>
              <a:rPr lang="it-IT" sz="2800" b="1" i="0" u="none" strike="noStrike" dirty="0">
                <a:solidFill>
                  <a:srgbClr val="FF0000"/>
                </a:solidFill>
                <a:effectLst/>
              </a:rPr>
              <a:t>Contributi agli enti locali sui beni confiscati – Legge regionale 29 Novembre 2021 n. 44</a:t>
            </a:r>
            <a:br>
              <a:rPr lang="it-IT" b="0" i="0" u="none" strike="noStrike" dirty="0">
                <a:solidFill>
                  <a:srgbClr val="333333"/>
                </a:solidFill>
                <a:effectLst/>
                <a:latin typeface="Libre Franklin" pitchFamily="2" charset="77"/>
              </a:rPr>
            </a:br>
            <a:br>
              <a:rPr lang="it-IT" b="1" dirty="0"/>
            </a:br>
            <a:endParaRPr lang="it-IT" sz="2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3200" y="1248936"/>
            <a:ext cx="11142133" cy="5508123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it-IT" sz="2000" b="1" dirty="0">
                <a:effectLst/>
                <a:ea typeface="Times New Roman" panose="02020603050405020304" pitchFamily="18" charset="0"/>
              </a:rPr>
              <a:t>Art. 31</a:t>
            </a:r>
            <a:r>
              <a:rPr lang="it-IT" sz="2000" b="1" dirty="0">
                <a:ea typeface="Times New Roman" panose="02020603050405020304" pitchFamily="18" charset="0"/>
              </a:rPr>
              <a:t> </a:t>
            </a:r>
            <a:r>
              <a:rPr lang="it-IT" sz="2000" b="1" dirty="0">
                <a:effectLst/>
                <a:ea typeface="Times New Roman" panose="02020603050405020304" pitchFamily="18" charset="0"/>
              </a:rPr>
              <a:t>Contributi agli enti locali per il recupero e la ristrutturazione di beni immobili confiscati alla criminalità organizzata</a:t>
            </a:r>
          </a:p>
          <a:p>
            <a:pPr marL="371475" indent="-285750" algn="just" fontAlgn="base">
              <a:buFont typeface="Wingdings" pitchFamily="2" charset="2"/>
              <a:buChar char="v"/>
            </a:pPr>
            <a:r>
              <a:rPr lang="it-IT" sz="1800" dirty="0">
                <a:effectLst/>
                <a:ea typeface="Times New Roman" panose="02020603050405020304" pitchFamily="18" charset="0"/>
              </a:rPr>
              <a:t>Gli Enti </a:t>
            </a:r>
            <a:r>
              <a:rPr lang="it-IT" sz="1800" dirty="0">
                <a:ea typeface="Times New Roman" panose="02020603050405020304" pitchFamily="18" charset="0"/>
              </a:rPr>
              <a:t>L</a:t>
            </a:r>
            <a:r>
              <a:rPr lang="it-IT" sz="1800" dirty="0">
                <a:effectLst/>
                <a:ea typeface="Times New Roman" panose="02020603050405020304" pitchFamily="18" charset="0"/>
              </a:rPr>
              <a:t>ocali cui sono stati trasferiti beni immobili confiscati ai sensi del DL 6 settembre 2011, n. 159 possono richiedere alla Regione contributi per interventi di investimento, finalizzati al recupero e alla ristrutturazione di immobili da utilizzare per finalità istituzionali o sociali, a norma </a:t>
            </a:r>
            <a:r>
              <a:rPr lang="it-IT" sz="1800" i="1" dirty="0">
                <a:effectLst/>
                <a:ea typeface="Times New Roman" panose="02020603050405020304" pitchFamily="18" charset="0"/>
              </a:rPr>
              <a:t>dell’articolo 48, comma 3 (3), lettera c) del medesimo d. </a:t>
            </a:r>
            <a:r>
              <a:rPr lang="it-IT" sz="1800" i="1" dirty="0" err="1">
                <a:effectLst/>
                <a:ea typeface="Times New Roman" panose="02020603050405020304" pitchFamily="18" charset="0"/>
              </a:rPr>
              <a:t>lgs</a:t>
            </a:r>
            <a:endParaRPr lang="it-IT" sz="1800" dirty="0">
              <a:effectLst/>
              <a:ea typeface="Times New Roman" panose="02020603050405020304" pitchFamily="18" charset="0"/>
            </a:endParaRPr>
          </a:p>
          <a:p>
            <a:pPr marL="371475" indent="-285750" algn="just" fontAlgn="base">
              <a:buFont typeface="Wingdings" pitchFamily="2" charset="2"/>
              <a:buChar char="v"/>
            </a:pPr>
            <a:r>
              <a:rPr lang="it-IT" sz="1800" dirty="0">
                <a:effectLst/>
                <a:ea typeface="Times New Roman" panose="02020603050405020304" pitchFamily="18" charset="0"/>
              </a:rPr>
              <a:t>Entro il 31 gennaio di ogni anno gli enti locali destinatari dei beni di cui al comma 1 presentano alla Giunta regionale dichiarazione di interesse al conseguimento del contributo</a:t>
            </a:r>
          </a:p>
          <a:p>
            <a:pPr marL="371475" indent="-285750" algn="just" fontAlgn="base">
              <a:buFont typeface="Wingdings" pitchFamily="2" charset="2"/>
              <a:buChar char="v"/>
            </a:pPr>
            <a:r>
              <a:rPr lang="it-IT" sz="1800" dirty="0">
                <a:effectLst/>
                <a:ea typeface="Times New Roman" panose="02020603050405020304" pitchFamily="18" charset="0"/>
              </a:rPr>
              <a:t>La Giunta regionale, previa istruttoria tecnica della direzione competente in materia di opere pubbliche, individua con propria deliberazione gli interventi che sono da considerare prioritari nell’ambito delle risorse disponibili, e quelli che, per mancanza di elementi sufficienti di valutazione o per eccesso di spesa prevista, sono da considerare esclusi. L’intervento escluso può essere riproposto l’anno successivo, alle condizioni indicate dalla deliberazione della Giunta regionale.</a:t>
            </a:r>
          </a:p>
          <a:p>
            <a:pPr marL="371475" indent="-285750" algn="just" fontAlgn="base">
              <a:buFont typeface="Wingdings" pitchFamily="2" charset="2"/>
              <a:buChar char="v"/>
            </a:pPr>
            <a:r>
              <a:rPr lang="it-IT" sz="1800" dirty="0">
                <a:effectLst/>
                <a:ea typeface="Times New Roman" panose="02020603050405020304" pitchFamily="18" charset="0"/>
              </a:rPr>
              <a:t>Per gli interventi considerati prioritari, la Giunta regionale stipula con l’ente locale proponente uno specifico accordo che disciplina le modalità di assegnazione del contributo e di rendicontazione dell’intervento.</a:t>
            </a:r>
          </a:p>
          <a:p>
            <a:pPr marL="371475" indent="-285750" algn="just" fontAlgn="base">
              <a:buFont typeface="Wingdings" pitchFamily="2" charset="2"/>
              <a:buChar char="v"/>
            </a:pPr>
            <a:r>
              <a:rPr lang="it-IT" sz="1800" dirty="0">
                <a:effectLst/>
                <a:ea typeface="Times New Roman" panose="02020603050405020304" pitchFamily="18" charset="0"/>
              </a:rPr>
              <a:t>La Giunta regionale opera affinché anche gli interventi che, pur non essendo esclusi, non sono stati individuati come prioritari possano formare oggetto di accordi, anche preliminari o parziali, finalizzati a consentirne la realizzazione nel corso dell’anno corrente o dell’anno immediatamente successivo, nei limiti degli stanziamenti di bilancio.</a:t>
            </a:r>
          </a:p>
          <a:p>
            <a:pPr marL="0" indent="0" algn="just">
              <a:buNone/>
            </a:pPr>
            <a:endParaRPr lang="it-IT" sz="1800" b="1" dirty="0"/>
          </a:p>
          <a:p>
            <a:endParaRPr lang="it-IT" sz="2000" dirty="0"/>
          </a:p>
          <a:p>
            <a:pPr marL="0" indent="0" algn="just">
              <a:buNone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043776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3200" y="293511"/>
            <a:ext cx="11541495" cy="955426"/>
          </a:xfrm>
        </p:spPr>
        <p:txBody>
          <a:bodyPr>
            <a:noAutofit/>
          </a:bodyPr>
          <a:lstStyle/>
          <a:p>
            <a:pPr fontAlgn="base"/>
            <a:br>
              <a:rPr lang="it-IT" sz="2800" dirty="0"/>
            </a:br>
            <a:br>
              <a:rPr lang="it-IT" sz="2800" dirty="0"/>
            </a:br>
            <a:br>
              <a:rPr lang="it-IT" sz="2800" dirty="0"/>
            </a:br>
            <a:r>
              <a:rPr lang="it-IT" sz="2800" b="1" i="0" u="none" strike="noStrike" dirty="0">
                <a:solidFill>
                  <a:srgbClr val="FF0000"/>
                </a:solidFill>
                <a:effectLst/>
              </a:rPr>
              <a:t>Contributi agli enti locali sui beni confiscati - bilancio di previsione finanziario 2022 – 2024</a:t>
            </a:r>
            <a:br>
              <a:rPr lang="it-IT" b="0" i="0" u="none" strike="noStrike" dirty="0">
                <a:solidFill>
                  <a:srgbClr val="333333"/>
                </a:solidFill>
                <a:effectLst/>
                <a:latin typeface="Libre Franklin" pitchFamily="2" charset="77"/>
              </a:rPr>
            </a:br>
            <a:br>
              <a:rPr lang="it-IT" b="1" dirty="0"/>
            </a:br>
            <a:endParaRPr lang="it-IT" sz="2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3200" y="1542448"/>
            <a:ext cx="11208987" cy="434771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000" b="0" i="0" u="none" strike="noStrike" dirty="0">
                <a:solidFill>
                  <a:srgbClr val="222222"/>
                </a:solidFill>
                <a:effectLst/>
              </a:rPr>
              <a:t>La Regione Toscana favorisce il pieno riutilizzo dei beni confiscati alla criminalità organizzata, nel rispetto di quanto determinato dalla normativa vigente in materia, e a tal fine sostiene gli enti locali che intervengono per restituire alla comunità il patrimonio sottratto alle mafie, come strumento di prevenzione e contrasto dei fenomeni criminali, promozione dei principi di legalità, solidarietà ed inclusione sociale, occasione per un modello di sviluppo territoriale sostenibile ed inclusivo. </a:t>
            </a:r>
            <a:r>
              <a:rPr lang="it-IT" sz="2000" dirty="0">
                <a:effectLst/>
              </a:rPr>
              <a:t>Per il triennio 2022-2024 sono stati concessi (</a:t>
            </a:r>
            <a:r>
              <a:rPr lang="it-IT" sz="2000" i="1" dirty="0">
                <a:effectLst/>
              </a:rPr>
              <a:t>info 2^ forum Beni confiscati - </a:t>
            </a:r>
            <a:r>
              <a:rPr lang="it-IT" sz="2000" i="1" dirty="0"/>
              <a:t>Napoli </a:t>
            </a:r>
            <a:r>
              <a:rPr lang="it-IT" sz="2000" i="1" dirty="0">
                <a:effectLst/>
              </a:rPr>
              <a:t>Aprile 2023</a:t>
            </a:r>
            <a:r>
              <a:rPr lang="it-IT" sz="2000" dirty="0">
                <a:effectLst/>
              </a:rPr>
              <a:t>)  2.663.650 euro a 5 </a:t>
            </a:r>
            <a:r>
              <a:rPr lang="it-IT" sz="2000" dirty="0"/>
              <a:t>C</a:t>
            </a:r>
            <a:r>
              <a:rPr lang="it-IT" sz="2000" dirty="0">
                <a:effectLst/>
              </a:rPr>
              <a:t>omuni per la riqualificazione di sei beni confiscati. </a:t>
            </a:r>
          </a:p>
          <a:p>
            <a:pPr marL="0" indent="0" algn="just">
              <a:buNone/>
            </a:pPr>
            <a:endParaRPr lang="it-IT" sz="2000" b="0" i="0" u="none" strike="noStrike" dirty="0">
              <a:solidFill>
                <a:srgbClr val="222222"/>
              </a:solidFill>
              <a:effectLst/>
            </a:endParaRPr>
          </a:p>
          <a:p>
            <a:pPr marL="0" indent="0">
              <a:buNone/>
            </a:pPr>
            <a:r>
              <a:rPr lang="it-IT" sz="2000" b="1" i="0" u="none" strike="noStrike" dirty="0">
                <a:solidFill>
                  <a:srgbClr val="333333"/>
                </a:solidFill>
                <a:effectLst/>
              </a:rPr>
              <a:t>Contributi anno 2023</a:t>
            </a:r>
            <a:r>
              <a:rPr lang="it-IT" sz="2000" dirty="0">
                <a:solidFill>
                  <a:srgbClr val="333333"/>
                </a:solidFill>
              </a:rPr>
              <a:t> - </a:t>
            </a:r>
            <a:r>
              <a:rPr lang="it-IT" sz="2000" b="0" i="0" u="sng" strike="noStrike" dirty="0">
                <a:solidFill>
                  <a:srgbClr val="D02123"/>
                </a:solidFill>
                <a:effectLst/>
                <a:hlinkClick r:id="rId2"/>
              </a:rPr>
              <a:t>Delibera del 22 maggio 2023, n.573</a:t>
            </a:r>
            <a:br>
              <a:rPr lang="it-IT" sz="2000" b="0" i="0" u="none" strike="noStrike" dirty="0">
                <a:solidFill>
                  <a:srgbClr val="222222"/>
                </a:solidFill>
                <a:effectLst/>
              </a:rPr>
            </a:br>
            <a:r>
              <a:rPr lang="it-IT" sz="2000" b="0" i="0" u="none" strike="noStrike" dirty="0">
                <a:solidFill>
                  <a:srgbClr val="222222"/>
                </a:solidFill>
                <a:effectLst/>
              </a:rPr>
              <a:t>Individuazione degli interventi prioritari dei comuni che hanno manifestato interesse a conseguire il contributo regionale per il recupero e la ristrutturazione di beni immobili confiscati alla criminalità organizzata, a norma dell’articolo 31, comma 3, della </a:t>
            </a:r>
            <a:r>
              <a:rPr lang="it-IT" sz="2000" b="0" i="0" u="none" strike="noStrike" dirty="0" err="1">
                <a:solidFill>
                  <a:srgbClr val="222222"/>
                </a:solidFill>
                <a:effectLst/>
              </a:rPr>
              <a:t>l.r</a:t>
            </a:r>
            <a:r>
              <a:rPr lang="it-IT" sz="2000" b="0" i="0" u="none" strike="noStrike" dirty="0">
                <a:solidFill>
                  <a:srgbClr val="222222"/>
                </a:solidFill>
                <a:effectLst/>
              </a:rPr>
              <a:t>. 44/2021. </a:t>
            </a:r>
            <a:r>
              <a:rPr lang="it-IT" sz="2000" b="1" i="0" u="none" strike="noStrike" dirty="0">
                <a:solidFill>
                  <a:srgbClr val="222222"/>
                </a:solidFill>
              </a:rPr>
              <a:t>S</a:t>
            </a:r>
            <a:r>
              <a:rPr lang="it-IT" sz="2000" b="1" dirty="0">
                <a:effectLst/>
              </a:rPr>
              <a:t>pese relative a 2  interventi per complessivi euro 423.480,00 </a:t>
            </a:r>
            <a:endParaRPr lang="it-IT" sz="2000" b="1" dirty="0"/>
          </a:p>
          <a:p>
            <a:pPr marL="0" indent="0" algn="l">
              <a:buNone/>
            </a:pPr>
            <a:endParaRPr lang="it-IT" sz="2000" b="0" i="0" u="none" strike="noStrike" dirty="0">
              <a:solidFill>
                <a:srgbClr val="222222"/>
              </a:solidFill>
              <a:effectLst/>
            </a:endParaRPr>
          </a:p>
          <a:p>
            <a:pPr marL="0" indent="0" algn="l">
              <a:buNone/>
            </a:pPr>
            <a:endParaRPr lang="it-IT" sz="2000" b="0" i="0" u="none" strike="noStrike" dirty="0">
              <a:solidFill>
                <a:srgbClr val="222222"/>
              </a:solidFill>
              <a:effectLst/>
            </a:endParaRPr>
          </a:p>
          <a:p>
            <a:pPr marL="0" indent="0">
              <a:buNone/>
            </a:pPr>
            <a:endParaRPr lang="it-IT" sz="2000" dirty="0"/>
          </a:p>
          <a:p>
            <a:pPr marL="0" indent="0" algn="just">
              <a:buNone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795630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6265" y="365125"/>
            <a:ext cx="10807535" cy="964911"/>
          </a:xfrm>
        </p:spPr>
        <p:txBody>
          <a:bodyPr>
            <a:noAutofit/>
          </a:bodyPr>
          <a:lstStyle/>
          <a:p>
            <a:br>
              <a:rPr lang="it-IT" sz="28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</a:br>
            <a:br>
              <a:rPr lang="it-IT" sz="28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it-IT" sz="28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Regione Toscana – Programma Regionale FESR 2021-2027 </a:t>
            </a:r>
            <a:br>
              <a:rPr lang="it-IT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2800" b="1" dirty="0">
                <a:solidFill>
                  <a:srgbClr val="FF0000"/>
                </a:solidFill>
              </a:rPr>
            </a:b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6265" y="1330036"/>
            <a:ext cx="10957551" cy="51628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dirty="0">
                <a:effectLst/>
                <a:ea typeface="Times New Roman" panose="02020603050405020304" pitchFamily="18" charset="0"/>
              </a:rPr>
              <a:t>Il Programma Regionale FESR 2021-2027 della Toscana contribuisce al perseguimento degli obiettivi UE ed </a:t>
            </a:r>
            <a:r>
              <a:rPr lang="it-IT" sz="2000" dirty="0" err="1">
                <a:effectLst/>
                <a:ea typeface="Times New Roman" panose="02020603050405020304" pitchFamily="18" charset="0"/>
              </a:rPr>
              <a:t>é</a:t>
            </a:r>
            <a:r>
              <a:rPr lang="it-IT" sz="2000" dirty="0">
                <a:effectLst/>
                <a:ea typeface="Times New Roman" panose="02020603050405020304" pitchFamily="18" charset="0"/>
              </a:rPr>
              <a:t> orientato ad eliminare le disuguaglianze, promuovere parità̀ di genere e la lotta alle discriminazioni. </a:t>
            </a:r>
          </a:p>
          <a:p>
            <a:pPr marL="0" indent="0">
              <a:buNone/>
            </a:pPr>
            <a:r>
              <a:rPr lang="it-IT" sz="2000" dirty="0">
                <a:effectLst/>
                <a:ea typeface="Times New Roman" panose="02020603050405020304" pitchFamily="18" charset="0"/>
              </a:rPr>
              <a:t>La strategia delineata per il PR persegue tre importanti sfide afferenti alla Crescita intelligente, alla Transizione ecologica e alla </a:t>
            </a:r>
            <a:r>
              <a:rPr lang="it-IT" sz="2000" b="1" dirty="0">
                <a:effectLst/>
                <a:ea typeface="Times New Roman" panose="02020603050405020304" pitchFamily="18" charset="0"/>
              </a:rPr>
              <a:t>Coesione territoriale </a:t>
            </a:r>
            <a:r>
              <a:rPr lang="it-IT" sz="2000" dirty="0">
                <a:effectLst/>
                <a:ea typeface="Times New Roman" panose="02020603050405020304" pitchFamily="18" charset="0"/>
              </a:rPr>
              <a:t>ed attiva interventi e forme di sostegno coerenti con l’Accordo di Partenariato Italia. </a:t>
            </a:r>
          </a:p>
          <a:p>
            <a:pPr marL="0" indent="0">
              <a:buNone/>
            </a:pPr>
            <a:r>
              <a:rPr lang="it-IT" sz="2000" dirty="0">
                <a:effectLst/>
                <a:ea typeface="Times New Roman" panose="02020603050405020304" pitchFamily="18" charset="0"/>
              </a:rPr>
              <a:t>La sfida della “Coesione territoriale” viene principalmente perseguita con l’attivazione dell’Obiettivo Strategico 5 “</a:t>
            </a:r>
            <a:r>
              <a:rPr lang="it-IT" sz="2000" i="1" dirty="0">
                <a:effectLst/>
                <a:ea typeface="Times New Roman" panose="02020603050405020304" pitchFamily="18" charset="0"/>
              </a:rPr>
              <a:t>Un’Europa </a:t>
            </a:r>
            <a:r>
              <a:rPr lang="it-IT" sz="2000" i="1" dirty="0" err="1">
                <a:effectLst/>
                <a:ea typeface="Times New Roman" panose="02020603050405020304" pitchFamily="18" charset="0"/>
              </a:rPr>
              <a:t>piu</a:t>
            </a:r>
            <a:r>
              <a:rPr lang="it-IT" sz="2000" i="1" dirty="0">
                <a:effectLst/>
                <a:ea typeface="Times New Roman" panose="02020603050405020304" pitchFamily="18" charset="0"/>
              </a:rPr>
              <a:t>̀ vicina ai cittadini</a:t>
            </a:r>
            <a:r>
              <a:rPr lang="it-IT" sz="2000" dirty="0">
                <a:effectLst/>
                <a:ea typeface="Times New Roman" panose="02020603050405020304" pitchFamily="18" charset="0"/>
              </a:rPr>
              <a:t>”:</a:t>
            </a:r>
            <a:r>
              <a:rPr lang="it-IT" sz="2000" dirty="0">
                <a:ea typeface="Times New Roman" panose="02020603050405020304" pitchFamily="18" charset="0"/>
              </a:rPr>
              <a:t> </a:t>
            </a:r>
            <a:r>
              <a:rPr lang="it-IT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Un'Europa </a:t>
            </a:r>
            <a:r>
              <a:rPr lang="it-IT" sz="20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piu</a:t>
            </a:r>
            <a:r>
              <a:rPr lang="it-IT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̀ vicina ai cittadini attraverso la promozione dello sviluppo sostenibile e integrato di tutti i tipi di territorio e delle iniziative locali . </a:t>
            </a:r>
            <a:endParaRPr lang="it-IT" sz="2000" dirty="0"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2000" b="1" dirty="0" err="1">
                <a:effectLst/>
              </a:rPr>
              <a:t>Priorita</a:t>
            </a:r>
            <a:r>
              <a:rPr lang="it-IT" sz="2000" b="1" dirty="0">
                <a:effectLst/>
              </a:rPr>
              <a:t>̀: 4. Coesione territoriale e sviluppo locale integrato </a:t>
            </a:r>
            <a:endParaRPr lang="it-IT" sz="2000" b="1" dirty="0"/>
          </a:p>
          <a:p>
            <a:pPr marL="0" indent="0">
              <a:buNone/>
            </a:pPr>
            <a:r>
              <a:rPr lang="it-IT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Obiettivi specifici </a:t>
            </a:r>
            <a:r>
              <a:rPr lang="it-IT" sz="2000" dirty="0">
                <a:effectLst/>
              </a:rPr>
              <a:t>:</a:t>
            </a:r>
            <a:endParaRPr lang="it-IT" sz="2000" dirty="0"/>
          </a:p>
          <a:p>
            <a:r>
              <a:rPr lang="it-IT" sz="2000" dirty="0">
                <a:effectLst/>
              </a:rPr>
              <a:t>RSO5.1 </a:t>
            </a:r>
            <a:r>
              <a:rPr lang="it-IT" sz="2000" i="1" dirty="0">
                <a:effectLst/>
                <a:ea typeface="Times New Roman" panose="02020603050405020304" pitchFamily="18" charset="0"/>
              </a:rPr>
              <a:t>Promuovere lo sviluppo sociale, economico e ambientale integrato e inclusivo, la cultura, il patrimonio naturale, il turismo sostenibile e la sicurezza nelle aree urbane</a:t>
            </a:r>
            <a:r>
              <a:rPr lang="it-IT" sz="2000" dirty="0">
                <a:effectLst/>
                <a:ea typeface="Times New Roman" panose="02020603050405020304" pitchFamily="18" charset="0"/>
              </a:rPr>
              <a:t>” </a:t>
            </a:r>
          </a:p>
          <a:p>
            <a:r>
              <a:rPr lang="it-IT" sz="2000" dirty="0">
                <a:effectLst/>
              </a:rPr>
              <a:t>RSO5.2 </a:t>
            </a:r>
            <a:r>
              <a:rPr lang="it-IT" sz="2000" i="1" dirty="0">
                <a:effectLst/>
                <a:ea typeface="Times New Roman" panose="02020603050405020304" pitchFamily="18" charset="0"/>
              </a:rPr>
              <a:t>Promuovere lo sviluppo locale integrato e inclusivo sociale, economico e ambientale, la cultura, il patrimonio naturale, il turismo sostenibile e la sicurezza, in aree diverse dalle aree urbane</a:t>
            </a:r>
            <a:r>
              <a:rPr lang="it-IT" sz="2000" dirty="0">
                <a:effectLst/>
                <a:ea typeface="Times New Roman" panose="02020603050405020304" pitchFamily="18" charset="0"/>
              </a:rPr>
              <a:t>”</a:t>
            </a:r>
          </a:p>
          <a:p>
            <a:pPr algn="l"/>
            <a:endParaRPr lang="it-IT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91224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32509" y="296883"/>
            <a:ext cx="11021291" cy="724395"/>
          </a:xfrm>
        </p:spPr>
        <p:txBody>
          <a:bodyPr>
            <a:noAutofit/>
          </a:bodyPr>
          <a:lstStyle/>
          <a:p>
            <a:br>
              <a:rPr lang="it-IT" sz="2800" dirty="0"/>
            </a:br>
            <a:br>
              <a:rPr lang="it-IT" sz="2800" dirty="0"/>
            </a:br>
            <a:br>
              <a:rPr lang="it-IT" sz="2800" dirty="0"/>
            </a:br>
            <a:br>
              <a:rPr lang="it-IT" sz="2800" dirty="0"/>
            </a:br>
            <a:r>
              <a:rPr lang="it-IT" sz="28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Regione Toscana – Programma Regionale FESR 2021-2027 </a:t>
            </a:r>
            <a:br>
              <a:rPr lang="it-IT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2800" b="1" dirty="0">
                <a:solidFill>
                  <a:srgbClr val="FF0000"/>
                </a:solidFill>
              </a:rPr>
            </a:br>
            <a:br>
              <a:rPr lang="it-IT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2800" b="1" dirty="0">
                <a:solidFill>
                  <a:srgbClr val="FF0000"/>
                </a:solidFill>
              </a:rPr>
            </a:b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32509" y="1021278"/>
            <a:ext cx="11174681" cy="55398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b="1" dirty="0">
                <a:effectLst/>
                <a:latin typeface="TimesNewRomanPSMT"/>
              </a:rPr>
              <a:t>RSO5.1 </a:t>
            </a:r>
            <a:r>
              <a:rPr lang="it-IT" sz="2000" b="1" dirty="0">
                <a:effectLst/>
                <a:ea typeface="Times New Roman" panose="02020603050405020304" pitchFamily="18" charset="0"/>
              </a:rPr>
              <a:t>Promuovere lo sviluppo sociale, economico e ambientale integrato e inclusivo, la cultura, il patrimonio naturale, il turismo sostenibile e la sicurezza nelle aree urbane</a:t>
            </a:r>
            <a:endParaRPr lang="it-IT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it-IT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Saranno sostenute strategie territoriali integrate</a:t>
            </a:r>
            <a:r>
              <a:rPr lang="it-IT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costituite da un insieme coordinato di interventi infrastrutturali a carattere multisettoriale e dimensione complessiva significativa, </a:t>
            </a:r>
            <a:r>
              <a:rPr lang="it-IT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al fine di recuperare e valorizzare spazi urbani da destinare a </a:t>
            </a:r>
            <a:r>
              <a:rPr lang="it-IT" sz="20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finalita</a:t>
            </a:r>
            <a:r>
              <a:rPr lang="it-IT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̀ sociali</a:t>
            </a:r>
            <a:r>
              <a:rPr lang="it-IT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e di fruizione dei luoghi della cultura,  ridurre le emissioni nell’ambiente anche mediante il sostegno all’</a:t>
            </a:r>
            <a:r>
              <a:rPr lang="it-IT" sz="2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efficientamento</a:t>
            </a:r>
            <a:r>
              <a:rPr lang="it-IT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energetico del patrimonio edilizio pubblico e ad interventi di potenziamento dei servizi </a:t>
            </a:r>
            <a:r>
              <a:rPr lang="it-IT" sz="2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ecosistemici</a:t>
            </a:r>
            <a:r>
              <a:rPr lang="it-IT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in ambito urbano. </a:t>
            </a:r>
            <a:endParaRPr lang="it-IT" sz="2000" dirty="0"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it-IT" sz="20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RSO5.2. Promuovere lo sviluppo sociale, economico e ambientale integrato e inclusivo a livello locale, la cultura, il patrimonio naturale, il turismo sostenibile e la sicurezza nelle aree diverse da quelle urbane </a:t>
            </a:r>
            <a:endParaRPr lang="it-IT" sz="2000" b="1" dirty="0">
              <a:effectLst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it-IT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L’obiettivo fondamentale della strategia regionale aree interne è di rafforzare l’approccio delle strategie territoriali quali strumenti di </a:t>
            </a:r>
            <a:r>
              <a:rPr lang="it-IT" sz="2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governance</a:t>
            </a:r>
            <a:r>
              <a:rPr lang="it-IT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multilivello sviluppate attraverso intese locali che coinvolgano attivamente gli attori del territorio. Oltre a proseguire il sostegno alle strategie approvate, rafforzandole con nuove </a:t>
            </a:r>
            <a:r>
              <a:rPr lang="it-IT" sz="2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opportunita</a:t>
            </a:r>
            <a:r>
              <a:rPr lang="it-IT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̀, </a:t>
            </a:r>
            <a:r>
              <a:rPr lang="it-IT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saranno attivate nuove strategie </a:t>
            </a:r>
            <a:r>
              <a:rPr lang="it-IT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su altre aree, intervenendo </a:t>
            </a:r>
            <a:r>
              <a:rPr lang="it-IT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 azioni integrate per</a:t>
            </a:r>
            <a:r>
              <a:rPr lang="it-IT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il recupero dei borghi, l’incremento dei servizi, </a:t>
            </a:r>
            <a:r>
              <a:rPr lang="it-IT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la</a:t>
            </a:r>
            <a:r>
              <a:rPr lang="it-IT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riqualificazione del patrimonio destinato all’edilizia residenziale sociale</a:t>
            </a:r>
            <a:r>
              <a:rPr lang="it-IT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il </a:t>
            </a:r>
            <a:r>
              <a:rPr lang="it-IT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recupero di spazi ed immobili </a:t>
            </a:r>
            <a:r>
              <a:rPr lang="it-IT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per il reinsediamento produttivo e commerciale, </a:t>
            </a:r>
            <a:r>
              <a:rPr lang="it-IT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per </a:t>
            </a:r>
            <a:r>
              <a:rPr lang="it-IT" sz="20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finalita</a:t>
            </a:r>
            <a:r>
              <a:rPr lang="it-IT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̀ culturali e sociali </a:t>
            </a:r>
            <a:r>
              <a:rPr lang="it-IT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intervenendo </a:t>
            </a:r>
            <a:r>
              <a:rPr lang="it-IT" sz="2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altresi</a:t>
            </a:r>
            <a:r>
              <a:rPr lang="it-IT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̀ nel patrimonio culturale- storico-artistico e nel miglioramento dell’</a:t>
            </a:r>
            <a:r>
              <a:rPr lang="it-IT" sz="2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accessibilita</a:t>
            </a:r>
            <a:r>
              <a:rPr lang="it-IT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̀ e della sicurezza dei collegamenti.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7863267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5118</TotalTime>
  <Words>4875</Words>
  <Application>Microsoft Macintosh PowerPoint</Application>
  <PresentationFormat>Widescreen</PresentationFormat>
  <Paragraphs>181</Paragraphs>
  <Slides>26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26</vt:i4>
      </vt:variant>
    </vt:vector>
  </HeadingPairs>
  <TitlesOfParts>
    <vt:vector size="33" baseType="lpstr">
      <vt:lpstr>Arial</vt:lpstr>
      <vt:lpstr>Calibri</vt:lpstr>
      <vt:lpstr>Calibri Light</vt:lpstr>
      <vt:lpstr>Libre Franklin</vt:lpstr>
      <vt:lpstr>TimesNewRomanPSMT</vt:lpstr>
      <vt:lpstr>Wingdings</vt:lpstr>
      <vt:lpstr>Tema di Office</vt:lpstr>
      <vt:lpstr>         PRINCIPALI FONTI DI FINANZIAMENTO ATTIVABILI REGIONE TOSCANA  ciclo di programmazione 2021-2027</vt:lpstr>
      <vt:lpstr>Beni Confiscati - Le risorse disponibili nel ciclo di programmazione 2021-27</vt:lpstr>
      <vt:lpstr>Risorse finanziarie delle politiche di coesione per il periodo di programmazione 2021-2027</vt:lpstr>
      <vt:lpstr>Programma Nazionale Inclusione e lotta alla povertà 2021-2027</vt:lpstr>
      <vt:lpstr>Programma Nazionale Metro plus e Città medie Sud 2021-2027</vt:lpstr>
      <vt:lpstr>  Contributi agli enti locali sui beni confiscati – Legge regionale 29 Novembre 2021 n. 44  </vt:lpstr>
      <vt:lpstr>   Contributi agli enti locali sui beni confiscati - bilancio di previsione finanziario 2022 – 2024  </vt:lpstr>
      <vt:lpstr>  Regione Toscana – Programma Regionale FESR 2021-2027   </vt:lpstr>
      <vt:lpstr>    Regione Toscana – Programma Regionale FESR 2021-2027     </vt:lpstr>
      <vt:lpstr>Il Fondo per lo Sviluppo e la Coesione (FSC) – I Piani di Sviluppo e Coesione (PSC) </vt:lpstr>
      <vt:lpstr>Il Fondo per lo Sviluppo e la Coesione (FSC) – I Piani di Sviluppo e Coesione (PSC) </vt:lpstr>
      <vt:lpstr>Il Fondo per lo Sviluppo e la Coesione (FSC) – I Piani di Sviluppo e Coesione (PSC) – Aree Tematiche di rilevanza per i Beni confiscati</vt:lpstr>
      <vt:lpstr>Il Fondo per lo Sviluppo e la Coesione (FSC) – I Piani di Sviluppo e Coesione (PSC) - Aree Tematiche di rilevanza per i Beni confiscati</vt:lpstr>
      <vt:lpstr>Il Fondo per lo Sviluppo e la Coesione (FSC) – I Piani di Sviluppo e Coesione (PSC) – Programmazione delle risorse</vt:lpstr>
      <vt:lpstr>Il Fondo per lo Sviluppo e la Coesione (FSC) – I Piani di Sviluppo e Coesione (PSC) – Bilancio di previsione 2022-2024</vt:lpstr>
      <vt:lpstr>  PIANO DI SVILUPPO E COESIONE REGIONE TOSCANA </vt:lpstr>
      <vt:lpstr> PIANO DI SVILUPPO E COESIONE REGIONE TOSCANA </vt:lpstr>
      <vt:lpstr> Strategia nazionale per la valorizzazione dei beni confiscati  Piano per la valorizzazione di beni confiscati esemplari </vt:lpstr>
      <vt:lpstr> Strategia nazionale per la valorizzazione dei beni confiscati  Piano per la valorizzazione di beni confiscati esemplari </vt:lpstr>
      <vt:lpstr>  Legge di bilancio 2022 L. 234 del 30 dicembre 2021 – Articolo 1 comma 589 - Fondo per legalità e tutela degli amministratori locali vittime di atti intimidatori  </vt:lpstr>
      <vt:lpstr> Legge regionale 31 ottobre 2018 n. 58  Norme per la cooperazione sociale in Toscana </vt:lpstr>
      <vt:lpstr>  Legge regionale 27 dicembre 2004 n. 77 </vt:lpstr>
      <vt:lpstr>L’Agenzia Supporta i Comuni</vt:lpstr>
      <vt:lpstr>L’Agenzia Supporta i Comuni</vt:lpstr>
      <vt:lpstr>L’Agenzia Supporta i Comuni</vt:lpstr>
      <vt:lpstr>L’Agenzia Supporta i Comuni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CONFERENZA SERVIZI CALABRIA</dc:title>
  <dc:creator>Giuseppa Pedà</dc:creator>
  <cp:lastModifiedBy>tina ranieri</cp:lastModifiedBy>
  <cp:revision>69</cp:revision>
  <cp:lastPrinted>2021-11-03T07:49:52Z</cp:lastPrinted>
  <dcterms:created xsi:type="dcterms:W3CDTF">2021-10-27T12:45:40Z</dcterms:created>
  <dcterms:modified xsi:type="dcterms:W3CDTF">2023-07-10T14:27:27Z</dcterms:modified>
</cp:coreProperties>
</file>