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8" r:id="rId3"/>
    <p:sldId id="314" r:id="rId4"/>
    <p:sldId id="317" r:id="rId5"/>
    <p:sldId id="329" r:id="rId6"/>
    <p:sldId id="289" r:id="rId7"/>
    <p:sldId id="283" r:id="rId8"/>
    <p:sldId id="284" r:id="rId9"/>
    <p:sldId id="285" r:id="rId10"/>
    <p:sldId id="286" r:id="rId11"/>
    <p:sldId id="287" r:id="rId12"/>
    <p:sldId id="264" r:id="rId13"/>
    <p:sldId id="266" r:id="rId14"/>
    <p:sldId id="282" r:id="rId15"/>
    <p:sldId id="274" r:id="rId16"/>
    <p:sldId id="276" r:id="rId17"/>
    <p:sldId id="277" r:id="rId18"/>
    <p:sldId id="297" r:id="rId19"/>
    <p:sldId id="298" r:id="rId20"/>
    <p:sldId id="299" r:id="rId21"/>
    <p:sldId id="301" r:id="rId22"/>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57" autoAdjust="0"/>
    <p:restoredTop sz="94660"/>
  </p:normalViewPr>
  <p:slideViewPr>
    <p:cSldViewPr snapToGrid="0">
      <p:cViewPr varScale="1">
        <p:scale>
          <a:sx n="108" d="100"/>
          <a:sy n="108" d="100"/>
        </p:scale>
        <p:origin x="224"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06/07/23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06/07/23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06/07/23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06/07/23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openregio.anbsc.it/users/area_enti" TargetMode="External"/><Relationship Id="rId2" Type="http://schemas.openxmlformats.org/officeDocument/2006/relationships/hyperlink" Target="https://openregio.anbsc.it/statistich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benisequestraticonfiscati.it/wp-content/uploads/2022/02/Modello_elenco_ex_art.48_co3_lett-c_CAM.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benisequestraticonfiscati.it/servizi/lagenzia-supporta-i-comuni/strategia-nazionale-per-la-valorizzazione-dei-beni-confiscati-attraverso-le-politiche-di-coesione/piani-strategici-delle-singole-regioni-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supportoaicomuni@anbsc.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inistroperilsud.gov.it/it/approfondimenti/obiettivi-strategici-del-fsc-2021-2027/lavoro-e-occupabili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r>
              <a:rPr lang="it-IT" sz="4400" b="1" dirty="0">
                <a:solidFill>
                  <a:srgbClr val="FF0000"/>
                </a:solidFill>
              </a:rPr>
              <a:t>PRINCIPALI</a:t>
            </a:r>
            <a:r>
              <a:rPr lang="it-IT" sz="4000" b="1" dirty="0">
                <a:solidFill>
                  <a:srgbClr val="FF0000"/>
                </a:solidFill>
              </a:rPr>
              <a:t> </a:t>
            </a: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VALLE D’AOSTA</a:t>
            </a:r>
            <a:br>
              <a:rPr lang="it-IT" sz="4400" b="1" dirty="0">
                <a:solidFill>
                  <a:srgbClr val="FF0000"/>
                </a:solidFill>
              </a:rPr>
            </a:b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Programmazione delle risorse</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200" b="1" dirty="0">
                <a:effectLst/>
                <a:ea typeface="Times New Roman" panose="02020603050405020304" pitchFamily="18" charset="0"/>
              </a:rPr>
              <a:t>Le regole per la programmazione delle risorse</a:t>
            </a:r>
            <a:endParaRPr lang="it-IT" sz="2200" dirty="0">
              <a:effectLst/>
              <a:ea typeface="Times New Roman" panose="02020603050405020304" pitchFamily="18" charset="0"/>
            </a:endParaRPr>
          </a:p>
          <a:p>
            <a:pPr algn="just"/>
            <a:r>
              <a:rPr lang="it-IT" sz="2000" dirty="0">
                <a:effectLst/>
                <a:ea typeface="Times New Roman" panose="02020603050405020304" pitchFamily="18" charset="0"/>
              </a:rPr>
              <a:t>Il </a:t>
            </a:r>
            <a:r>
              <a:rPr lang="it-IT" sz="2000" b="1" dirty="0">
                <a:effectLst/>
                <a:ea typeface="Times New Roman" panose="02020603050405020304" pitchFamily="18" charset="0"/>
              </a:rPr>
              <a:t>Piano Sviluppo e Coesione </a:t>
            </a:r>
            <a:r>
              <a:rPr lang="it-IT" sz="2000" dirty="0">
                <a:effectLst/>
                <a:ea typeface="Times New Roman" panose="02020603050405020304" pitchFamily="18" charset="0"/>
              </a:rPr>
              <a:t>per ciascuna Amministrazione titolare di risorse è articolato per aree tematiche (vincolo di destinazione territoriale riparto 80% aree del Mezzogiorno e 20% aree del Centro-Nord), è approvato dal CIPESS, su proposta del Ministro per il Sud e la Coesione territoriale.</a:t>
            </a:r>
          </a:p>
          <a:p>
            <a:pPr algn="just"/>
            <a:r>
              <a:rPr lang="it-IT" sz="2000" dirty="0">
                <a:effectLst/>
                <a:ea typeface="Times New Roman" panose="02020603050405020304" pitchFamily="18" charset="0"/>
              </a:rPr>
              <a:t>Nell’ambito dei Comitati di sorveglianza (costituiti dalle Amministrazioni titolari, con rappresentanti del Dipartimento per le Politiche di Coesione, del Dipartimento per la programmazione e il coordinamento della politica economica, dei Ministeri competenti per area tematica, nonché del partenariato economico e sociale) </a:t>
            </a:r>
            <a:r>
              <a:rPr lang="it-IT" sz="2000" dirty="0" err="1">
                <a:effectLst/>
                <a:ea typeface="Times New Roman" panose="02020603050405020304" pitchFamily="18" charset="0"/>
              </a:rPr>
              <a:t>é</a:t>
            </a:r>
            <a:r>
              <a:rPr lang="it-IT" sz="2000" dirty="0">
                <a:effectLst/>
                <a:ea typeface="Times New Roman" panose="02020603050405020304" pitchFamily="18" charset="0"/>
              </a:rPr>
              <a:t> possibile proporre le misure di accelerazione, nonché contestare eventuali inadempienze di taluni attori. </a:t>
            </a:r>
          </a:p>
          <a:p>
            <a:pPr algn="just"/>
            <a:r>
              <a:rPr lang="it-IT" sz="2000" dirty="0">
                <a:solidFill>
                  <a:srgbClr val="212121"/>
                </a:solidFill>
                <a:ea typeface="Times New Roman" panose="02020603050405020304" pitchFamily="18" charset="0"/>
              </a:rPr>
              <a:t>L</a:t>
            </a:r>
            <a:r>
              <a:rPr lang="it-IT" sz="2000" dirty="0">
                <a:solidFill>
                  <a:srgbClr val="212121"/>
                </a:solidFill>
                <a:effectLst/>
                <a:ea typeface="Times New Roman" panose="02020603050405020304" pitchFamily="18" charset="0"/>
              </a:rPr>
              <a:t>'impiego della dotazione del FSC per obiettivi strategici </a:t>
            </a:r>
            <a:r>
              <a:rPr lang="it-IT" sz="2000" dirty="0" err="1">
                <a:solidFill>
                  <a:srgbClr val="212121"/>
                </a:solidFill>
                <a:effectLst/>
                <a:ea typeface="Times New Roman" panose="02020603050405020304" pitchFamily="18" charset="0"/>
              </a:rPr>
              <a:t>é</a:t>
            </a:r>
            <a:r>
              <a:rPr lang="it-IT" sz="2000" dirty="0">
                <a:solidFill>
                  <a:srgbClr val="212121"/>
                </a:solidFill>
                <a:effectLst/>
                <a:ea typeface="Times New Roman" panose="02020603050405020304" pitchFamily="18" charset="0"/>
              </a:rPr>
              <a:t> disposto in coerenza con gli obiettivi e le strategie dei Fondi strutturali e di investimento europei per il periodo di programmazione 2021-2027, nonché con le politiche settoriali e le politiche di investimento e di riforma previste nel Piano nazionale per la ripresa e la resilienza (PNRR), secondo principi di complementarietà e </a:t>
            </a:r>
            <a:r>
              <a:rPr lang="it-IT" sz="2000" dirty="0" err="1">
                <a:solidFill>
                  <a:srgbClr val="212121"/>
                </a:solidFill>
                <a:effectLst/>
                <a:ea typeface="Times New Roman" panose="02020603050405020304" pitchFamily="18" charset="0"/>
              </a:rPr>
              <a:t>addizionalità</a:t>
            </a:r>
            <a:r>
              <a:rPr lang="it-IT" sz="2000" dirty="0">
                <a:solidFill>
                  <a:srgbClr val="212121"/>
                </a:solidFill>
                <a:effectLst/>
                <a:ea typeface="Times New Roman" panose="02020603050405020304" pitchFamily="18" charset="0"/>
              </a:rPr>
              <a:t> delle risorse.</a:t>
            </a:r>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41073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Bilancio di previsione 2022-2024</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endParaRPr lang="it-IT" sz="2200" b="1" dirty="0">
              <a:effectLst/>
              <a:ea typeface="Times New Roman" panose="02020603050405020304" pitchFamily="18" charset="0"/>
            </a:endParaRPr>
          </a:p>
          <a:p>
            <a:pPr marL="0" indent="0" algn="just">
              <a:buNone/>
            </a:pPr>
            <a:r>
              <a:rPr lang="it-IT" sz="2400" b="1" dirty="0">
                <a:effectLst/>
                <a:ea typeface="Times New Roman" panose="02020603050405020304" pitchFamily="18" charset="0"/>
              </a:rPr>
              <a:t>Le regole per la programmazione delle risorse</a:t>
            </a:r>
          </a:p>
          <a:p>
            <a:pPr marL="0" indent="0" algn="just">
              <a:buNone/>
            </a:pPr>
            <a:endParaRPr lang="it-IT" sz="2400" dirty="0">
              <a:effectLst/>
              <a:ea typeface="Times New Roman" panose="02020603050405020304" pitchFamily="18" charset="0"/>
            </a:endParaRPr>
          </a:p>
          <a:p>
            <a:pPr marL="0" indent="0" algn="just">
              <a:buNone/>
            </a:pPr>
            <a:r>
              <a:rPr lang="it-IT" sz="2400" dirty="0">
                <a:solidFill>
                  <a:srgbClr val="212121"/>
                </a:solidFill>
                <a:effectLst/>
                <a:ea typeface="Times New Roman" panose="02020603050405020304" pitchFamily="18" charset="0"/>
              </a:rPr>
              <a:t>Riguardo alle </a:t>
            </a:r>
            <a:r>
              <a:rPr lang="it-IT" sz="2400" dirty="0" err="1">
                <a:solidFill>
                  <a:srgbClr val="212121"/>
                </a:solidFill>
                <a:effectLst/>
                <a:ea typeface="Times New Roman" panose="02020603050405020304" pitchFamily="18" charset="0"/>
              </a:rPr>
              <a:t>disponibilita</a:t>
            </a:r>
            <a:r>
              <a:rPr lang="it-IT" sz="2400" dirty="0">
                <a:solidFill>
                  <a:srgbClr val="212121"/>
                </a:solidFill>
                <a:effectLst/>
                <a:ea typeface="Times New Roman" panose="02020603050405020304" pitchFamily="18" charset="0"/>
              </a:rPr>
              <a:t>̀ finanziarie, nel </a:t>
            </a:r>
            <a:r>
              <a:rPr lang="it-IT" sz="2400" b="1" dirty="0">
                <a:solidFill>
                  <a:srgbClr val="212121"/>
                </a:solidFill>
                <a:effectLst/>
                <a:ea typeface="Times New Roman" panose="02020603050405020304" pitchFamily="18" charset="0"/>
              </a:rPr>
              <a:t>bilancio di previsione per il triennio 2022-2024 </a:t>
            </a:r>
            <a:r>
              <a:rPr lang="it-IT" sz="2400" dirty="0">
                <a:solidFill>
                  <a:srgbClr val="212121"/>
                </a:solidFill>
                <a:effectLst/>
                <a:ea typeface="Times New Roman" panose="02020603050405020304" pitchFamily="18" charset="0"/>
              </a:rPr>
              <a:t>(legge n. 234/2021 e relativo D.M. Economia 31 dicembre 2021 di ripartizione delle dotazioni dei singoli programmi di spesa in capitoli), il Fondo Sviluppo e Coesione - iscritto al capitolo 8000 dello stato di previsione del Ministero dell'economia - presenta una dotazione per il </a:t>
            </a:r>
            <a:r>
              <a:rPr lang="it-IT" sz="2400" b="1" dirty="0">
                <a:solidFill>
                  <a:srgbClr val="212121"/>
                </a:solidFill>
                <a:effectLst/>
                <a:ea typeface="Times New Roman" panose="02020603050405020304" pitchFamily="18" charset="0"/>
              </a:rPr>
              <a:t>triennio </a:t>
            </a:r>
            <a:r>
              <a:rPr lang="it-IT" sz="2400" dirty="0">
                <a:solidFill>
                  <a:srgbClr val="212121"/>
                </a:solidFill>
                <a:effectLst/>
                <a:ea typeface="Times New Roman" panose="02020603050405020304" pitchFamily="18" charset="0"/>
              </a:rPr>
              <a:t>pari a </a:t>
            </a:r>
            <a:r>
              <a:rPr lang="it-IT" sz="2400" b="1" dirty="0">
                <a:solidFill>
                  <a:srgbClr val="212121"/>
                </a:solidFill>
                <a:effectLst/>
                <a:ea typeface="Times New Roman" panose="02020603050405020304" pitchFamily="18" charset="0"/>
              </a:rPr>
              <a:t>15,2 miliardi nel 2022, </a:t>
            </a:r>
            <a:r>
              <a:rPr lang="it-IT" sz="2400" dirty="0">
                <a:solidFill>
                  <a:srgbClr val="212121"/>
                </a:solidFill>
                <a:effectLst/>
                <a:ea typeface="Times New Roman" panose="02020603050405020304" pitchFamily="18" charset="0"/>
              </a:rPr>
              <a:t>a </a:t>
            </a:r>
            <a:r>
              <a:rPr lang="it-IT" sz="2400" b="1" dirty="0">
                <a:solidFill>
                  <a:srgbClr val="212121"/>
                </a:solidFill>
                <a:effectLst/>
                <a:ea typeface="Times New Roman" panose="02020603050405020304" pitchFamily="18" charset="0"/>
              </a:rPr>
              <a:t>13 miliardi nel 2023 </a:t>
            </a:r>
            <a:r>
              <a:rPr lang="it-IT" sz="2400" dirty="0">
                <a:solidFill>
                  <a:srgbClr val="212121"/>
                </a:solidFill>
                <a:effectLst/>
                <a:ea typeface="Times New Roman" panose="02020603050405020304" pitchFamily="18" charset="0"/>
              </a:rPr>
              <a:t>e a </a:t>
            </a:r>
            <a:r>
              <a:rPr lang="it-IT" sz="2400" b="1" dirty="0">
                <a:solidFill>
                  <a:srgbClr val="212121"/>
                </a:solidFill>
                <a:effectLst/>
                <a:ea typeface="Times New Roman" panose="02020603050405020304" pitchFamily="18" charset="0"/>
              </a:rPr>
              <a:t>15,3 miliardi nel 2024. </a:t>
            </a:r>
            <a:r>
              <a:rPr lang="it-IT" sz="2400" dirty="0">
                <a:solidFill>
                  <a:srgbClr val="212121"/>
                </a:solidFill>
                <a:effectLst/>
                <a:ea typeface="Times New Roman" panose="02020603050405020304" pitchFamily="18" charset="0"/>
              </a:rPr>
              <a:t>Tale dotazione è riferita alle risorse autorizzate per i due </a:t>
            </a:r>
            <a:r>
              <a:rPr lang="it-IT" sz="2400" b="1" dirty="0">
                <a:solidFill>
                  <a:srgbClr val="212121"/>
                </a:solidFill>
                <a:effectLst/>
                <a:ea typeface="Times New Roman" panose="02020603050405020304" pitchFamily="18" charset="0"/>
              </a:rPr>
              <a:t>cicli </a:t>
            </a:r>
            <a:r>
              <a:rPr lang="it-IT" sz="2400" dirty="0">
                <a:solidFill>
                  <a:srgbClr val="212121"/>
                </a:solidFill>
                <a:effectLst/>
                <a:ea typeface="Times New Roman" panose="02020603050405020304" pitchFamily="18" charset="0"/>
              </a:rPr>
              <a:t>di programmazione </a:t>
            </a:r>
            <a:r>
              <a:rPr lang="it-IT" sz="2400" b="1" dirty="0">
                <a:solidFill>
                  <a:srgbClr val="212121"/>
                </a:solidFill>
                <a:effectLst/>
                <a:ea typeface="Times New Roman" panose="02020603050405020304" pitchFamily="18" charset="0"/>
              </a:rPr>
              <a:t>2014-2020 </a:t>
            </a:r>
            <a:r>
              <a:rPr lang="it-IT" sz="2400" dirty="0">
                <a:solidFill>
                  <a:srgbClr val="212121"/>
                </a:solidFill>
                <a:effectLst/>
                <a:ea typeface="Times New Roman" panose="02020603050405020304" pitchFamily="18" charset="0"/>
              </a:rPr>
              <a:t>e </a:t>
            </a:r>
            <a:r>
              <a:rPr lang="it-IT" sz="2400" b="1" dirty="0">
                <a:solidFill>
                  <a:srgbClr val="212121"/>
                </a:solidFill>
                <a:effectLst/>
                <a:ea typeface="Times New Roman" panose="02020603050405020304" pitchFamily="18" charset="0"/>
              </a:rPr>
              <a:t>2021-2027</a:t>
            </a:r>
            <a:r>
              <a:rPr lang="it-IT" sz="2400" dirty="0">
                <a:solidFill>
                  <a:srgbClr val="212121"/>
                </a:solidFill>
                <a:effectLst/>
                <a:ea typeface="Times New Roman" panose="02020603050405020304" pitchFamily="18" charset="0"/>
              </a:rPr>
              <a:t>, rispettivamente, dalla legge di stabilità 2014 (</a:t>
            </a:r>
            <a:r>
              <a:rPr lang="it-IT" sz="2400" dirty="0">
                <a:solidFill>
                  <a:srgbClr val="4272A0"/>
                </a:solidFill>
                <a:effectLst/>
                <a:ea typeface="Times New Roman" panose="02020603050405020304" pitchFamily="18" charset="0"/>
              </a:rPr>
              <a:t>art. 1, co. 6, L. 147/2013) </a:t>
            </a:r>
            <a:r>
              <a:rPr lang="it-IT" sz="2400" dirty="0">
                <a:solidFill>
                  <a:srgbClr val="212121"/>
                </a:solidFill>
                <a:effectLst/>
                <a:ea typeface="Times New Roman" panose="02020603050405020304" pitchFamily="18" charset="0"/>
              </a:rPr>
              <a:t>e dalla legge di bilancio 2020 (art. 1, co. 178, L. n. 178/2020). </a:t>
            </a:r>
            <a:endParaRPr lang="it-IT" sz="2400" dirty="0">
              <a:effectLst/>
              <a:ea typeface="Times New Roman" panose="02020603050405020304" pitchFamily="18" charset="0"/>
            </a:endParaRPr>
          </a:p>
          <a:p>
            <a:pPr algn="just"/>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2679806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9392" y="365125"/>
            <a:ext cx="10724408" cy="1325563"/>
          </a:xfrm>
        </p:spPr>
        <p:txBody>
          <a:bodyPr>
            <a:noAutofit/>
          </a:bodyPr>
          <a:lstStyle/>
          <a:p>
            <a:br>
              <a:rPr lang="it-IT" sz="2800" dirty="0"/>
            </a:br>
            <a:r>
              <a:rPr lang="it-IT" b="1" dirty="0"/>
              <a:t> </a:t>
            </a:r>
            <a:r>
              <a:rPr lang="it-IT" sz="2800" b="1" dirty="0">
                <a:solidFill>
                  <a:srgbClr val="FF0000"/>
                </a:solidFill>
              </a:rPr>
              <a:t>PIANO DI SVILUPPO E COESIONE REGIONE VALLE D’AOSTA</a:t>
            </a:r>
            <a:br>
              <a:rPr lang="it-IT" dirty="0"/>
            </a:br>
            <a:endParaRPr lang="it-IT" sz="2800" b="1" dirty="0">
              <a:solidFill>
                <a:srgbClr val="FF0000"/>
              </a:solidFill>
            </a:endParaRPr>
          </a:p>
        </p:txBody>
      </p:sp>
      <p:sp>
        <p:nvSpPr>
          <p:cNvPr id="3" name="Segnaposto contenuto 2"/>
          <p:cNvSpPr>
            <a:spLocks noGrp="1"/>
          </p:cNvSpPr>
          <p:nvPr>
            <p:ph idx="1"/>
          </p:nvPr>
        </p:nvSpPr>
        <p:spPr>
          <a:xfrm>
            <a:off x="726550" y="1929664"/>
            <a:ext cx="10515600" cy="4351338"/>
          </a:xfrm>
        </p:spPr>
        <p:txBody>
          <a:bodyPr>
            <a:normAutofit/>
          </a:bodyPr>
          <a:lstStyle/>
          <a:p>
            <a:pPr marL="0" indent="0" algn="just">
              <a:buNone/>
            </a:pPr>
            <a:r>
              <a:rPr lang="it-IT" sz="2400" dirty="0"/>
              <a:t>PSC Regione Valle D’Aosta - Delibera n. 28/2021 (pubblicata su GU del 20 Agosto 2021)</a:t>
            </a:r>
          </a:p>
          <a:p>
            <a:pPr marL="0" indent="0" algn="just">
              <a:buNone/>
            </a:pPr>
            <a:r>
              <a:rPr lang="it-IT" sz="2400" b="1" dirty="0">
                <a:hlinkClick r:id="rId2"/>
              </a:rPr>
              <a:t>PSC REGIONE </a:t>
            </a:r>
            <a:r>
              <a:rPr lang="it-IT" sz="2400" b="1" dirty="0"/>
              <a:t>Valle D’Aosta </a:t>
            </a:r>
            <a:r>
              <a:rPr lang="it-IT" sz="2400" b="1" u="sng" dirty="0"/>
              <a:t> € 77,09  milioni</a:t>
            </a:r>
            <a:r>
              <a:rPr lang="it-IT" sz="2400" dirty="0"/>
              <a:t> Delibera CIPESS n. 28 del 29/04/2021 </a:t>
            </a:r>
          </a:p>
          <a:p>
            <a:pPr marL="0" indent="0" algn="just">
              <a:buNone/>
            </a:pPr>
            <a:r>
              <a:rPr lang="it-IT" sz="2400" dirty="0"/>
              <a:t>Riorganizzazione delle risorse assegnate ai precedenti Strumenti  di programmazione: Programma attuativo Regionale (PAR) VALLE D’AOSTA, Intesa VALLE D’AOSTA, a valere sul Fondo sviluppo e coesione. </a:t>
            </a:r>
          </a:p>
          <a:p>
            <a:pPr marL="0" indent="0" algn="just">
              <a:buNone/>
            </a:pPr>
            <a:r>
              <a:rPr lang="it-IT" sz="2400" dirty="0"/>
              <a:t>Provenienza contabile delle risorse: </a:t>
            </a:r>
          </a:p>
          <a:p>
            <a:pPr algn="just"/>
            <a:r>
              <a:rPr lang="it-IT" sz="2400" dirty="0"/>
              <a:t>FSC 2000-2006 per  23,25  milioni di euro; </a:t>
            </a:r>
          </a:p>
          <a:p>
            <a:pPr algn="just"/>
            <a:r>
              <a:rPr lang="it-IT" sz="2400" dirty="0"/>
              <a:t>FSC 2007-2013 per  35,04 milioni di euro; </a:t>
            </a:r>
          </a:p>
          <a:p>
            <a:pPr algn="just"/>
            <a:r>
              <a:rPr lang="it-IT" sz="2400" dirty="0"/>
              <a:t>FSC 2014-2020 per  18,80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b="1" dirty="0"/>
              <a:t> </a:t>
            </a:r>
            <a:r>
              <a:rPr lang="it-IT" sz="2800" b="1" dirty="0">
                <a:solidFill>
                  <a:srgbClr val="FF0000"/>
                </a:solidFill>
              </a:rPr>
              <a:t>PIANO DI SVILUPPO E COESIONE REGIONE VALLE D’AOSTA</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buNone/>
            </a:pPr>
            <a:r>
              <a:rPr lang="it-IT" sz="2400" dirty="0"/>
              <a:t>Su proposta dell’amministrazione titolare responsabile del PSC, il </a:t>
            </a:r>
            <a:r>
              <a:rPr lang="it-IT" sz="2400" dirty="0" err="1"/>
              <a:t>CdS</a:t>
            </a:r>
            <a:r>
              <a:rPr lang="it-IT" sz="2400" dirty="0"/>
              <a:t> provvede, entro il 31 dicembre di ogni anno, a integrare il PSC con: </a:t>
            </a:r>
          </a:p>
          <a:p>
            <a:pPr marL="0" indent="0">
              <a:buNone/>
            </a:pPr>
            <a:endParaRPr lang="it-IT" sz="2400" dirty="0"/>
          </a:p>
          <a:p>
            <a:r>
              <a:rPr lang="it-IT" sz="2400" dirty="0"/>
              <a:t>settori d’intervento per area tematica e corrispondenti importi finanziari</a:t>
            </a:r>
          </a:p>
          <a:p>
            <a:r>
              <a:rPr lang="it-IT" sz="2400" dirty="0"/>
              <a:t>obiettivi perseguiti con indicazione dei principali indicatori di realizzazione e di risultato </a:t>
            </a:r>
          </a:p>
          <a:p>
            <a:r>
              <a:rPr lang="it-IT" sz="2400" dirty="0"/>
              <a:t>piano finanziario complessivo del PSC, con esplicitazione della previsione di spesa per ciascuna </a:t>
            </a:r>
            <a:r>
              <a:rPr lang="it-IT" sz="2400" dirty="0" err="1"/>
              <a:t>annualita</a:t>
            </a:r>
            <a:r>
              <a:rPr lang="it-IT" sz="2400" dirty="0"/>
              <a:t>̀ del primo triennio</a:t>
            </a:r>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387" y="365125"/>
            <a:ext cx="11269683" cy="1460500"/>
          </a:xfrm>
        </p:spPr>
        <p:txBody>
          <a:bodyPr>
            <a:noAutofit/>
          </a:bodyPr>
          <a:lstStyle/>
          <a:p>
            <a:br>
              <a:rPr lang="it-IT" sz="3600" b="1" dirty="0">
                <a:solidFill>
                  <a:srgbClr val="FF0000"/>
                </a:solidFill>
              </a:rPr>
            </a:br>
            <a:br>
              <a:rPr lang="it-IT" sz="3600" b="1" dirty="0">
                <a:solidFill>
                  <a:srgbClr val="FF0000"/>
                </a:solidFill>
              </a:rPr>
            </a:br>
            <a:r>
              <a:rPr lang="it-IT" sz="3200" b="1" dirty="0">
                <a:solidFill>
                  <a:srgbClr val="FF0000"/>
                </a:solidFill>
              </a:rPr>
              <a:t>Legge di bilancio 2022 L. 234 del 30 dicembre 2021 – Articolo 1 comma 589 - </a:t>
            </a:r>
            <a:r>
              <a:rPr lang="it-IT" sz="3600" b="1" i="1" dirty="0">
                <a:solidFill>
                  <a:srgbClr val="FF0000"/>
                </a:solidFill>
              </a:rPr>
              <a:t>Fondo per legalità e tutela degli amministratori locali vittime di atti intimidatori</a:t>
            </a:r>
            <a:br>
              <a:rPr lang="it-IT" sz="2800" dirty="0"/>
            </a:br>
            <a:br>
              <a:rPr lang="it-IT" sz="2800" dirty="0"/>
            </a:br>
            <a:endParaRPr lang="it-IT" sz="2800" b="1" dirty="0">
              <a:solidFill>
                <a:srgbClr val="FF0000"/>
              </a:solidFill>
            </a:endParaRPr>
          </a:p>
        </p:txBody>
      </p:sp>
      <p:sp>
        <p:nvSpPr>
          <p:cNvPr id="3" name="Segnaposto contenuto 2"/>
          <p:cNvSpPr>
            <a:spLocks noGrp="1"/>
          </p:cNvSpPr>
          <p:nvPr>
            <p:ph idx="1"/>
          </p:nvPr>
        </p:nvSpPr>
        <p:spPr>
          <a:xfrm>
            <a:off x="570016" y="2042556"/>
            <a:ext cx="10783784" cy="4300662"/>
          </a:xfrm>
        </p:spPr>
        <p:txBody>
          <a:bodyPr>
            <a:normAutofit/>
          </a:bodyPr>
          <a:lstStyle/>
          <a:p>
            <a:pPr marL="0" indent="0">
              <a:buNone/>
            </a:pPr>
            <a:r>
              <a:rPr lang="it-IT" b="1" dirty="0"/>
              <a:t>Legge di bilancio 2022 </a:t>
            </a:r>
            <a:r>
              <a:rPr lang="it-IT" dirty="0"/>
              <a:t>L. 234 del 30 dicembre 2021 – Articolo 1 comma 589- </a:t>
            </a:r>
            <a:r>
              <a:rPr lang="it-IT" b="1" dirty="0"/>
              <a:t>Fondo per legalità e tutela degli amministratori locali vittime di atti intimidatori</a:t>
            </a:r>
            <a:br>
              <a:rPr lang="it-IT" dirty="0"/>
            </a:br>
            <a:r>
              <a:rPr lang="it-IT" dirty="0"/>
              <a:t>Al fine di consentire agli enti locali l’</a:t>
            </a:r>
            <a:r>
              <a:rPr lang="it-IT" b="1" dirty="0"/>
              <a:t>adozione di iniziative per la promozione della legalità</a:t>
            </a:r>
            <a:r>
              <a:rPr lang="it-IT" dirty="0"/>
              <a:t>, nonché di </a:t>
            </a:r>
            <a:r>
              <a:rPr lang="it-IT" b="1" dirty="0"/>
              <a:t>misure di ristoro del patrimonio dell’ente </a:t>
            </a:r>
            <a:r>
              <a:rPr lang="it-IT" dirty="0"/>
              <a:t>o in favore degli amministratori locali che hanno subito episodi di intimidazione connessi all’esercizio delle funzioni istituzionali esercitate, nello stato di previsione del </a:t>
            </a:r>
            <a:r>
              <a:rPr lang="it-IT" b="1" dirty="0"/>
              <a:t>Ministero dell’interno è istituito un fondo con una dotazione finanziaria pari a 5 milioni di euro per ciascuno degli anni dal 2022 al 2024</a:t>
            </a:r>
            <a:r>
              <a:rPr lang="it-IT" dirty="0"/>
              <a:t>. </a:t>
            </a:r>
          </a:p>
          <a:p>
            <a:endParaRPr lang="it-IT" dirty="0"/>
          </a:p>
        </p:txBody>
      </p:sp>
    </p:spTree>
    <p:extLst>
      <p:ext uri="{BB962C8B-B14F-4D97-AF65-F5344CB8AC3E}">
        <p14:creationId xmlns:p14="http://schemas.microsoft.com/office/powerpoint/2010/main" val="3765273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br>
              <a:rPr lang="it-IT" sz="2800" dirty="0"/>
            </a:br>
            <a:r>
              <a:rPr lang="it-IT" sz="2800" dirty="0"/>
              <a:t>     </a:t>
            </a:r>
            <a:r>
              <a:rPr lang="it-IT" sz="2800" b="1" dirty="0">
                <a:solidFill>
                  <a:srgbClr val="FF0000"/>
                </a:solidFill>
              </a:rPr>
              <a:t>Legge regionale 29 marzo 2010 n. 11</a:t>
            </a:r>
            <a:br>
              <a:rPr lang="it-IT" dirty="0"/>
            </a:br>
            <a:endParaRPr lang="it-IT" sz="2800" b="1" dirty="0">
              <a:solidFill>
                <a:srgbClr val="FF0000"/>
              </a:solidFill>
              <a:latin typeface="+mn-lt"/>
            </a:endParaRPr>
          </a:p>
        </p:txBody>
      </p:sp>
      <p:sp>
        <p:nvSpPr>
          <p:cNvPr id="3" name="Segnaposto contenuto 2"/>
          <p:cNvSpPr>
            <a:spLocks noGrp="1"/>
          </p:cNvSpPr>
          <p:nvPr>
            <p:ph idx="1"/>
          </p:nvPr>
        </p:nvSpPr>
        <p:spPr>
          <a:xfrm>
            <a:off x="602563" y="1308313"/>
            <a:ext cx="11142132" cy="4771853"/>
          </a:xfrm>
        </p:spPr>
        <p:txBody>
          <a:bodyPr>
            <a:normAutofit fontScale="85000" lnSpcReduction="20000"/>
          </a:bodyPr>
          <a:lstStyle/>
          <a:p>
            <a:pPr marL="0" indent="0" algn="just">
              <a:buNone/>
            </a:pPr>
            <a:r>
              <a:rPr lang="it-IT" b="1" dirty="0"/>
              <a:t>Politiche e iniziative regionali per la promozione della </a:t>
            </a:r>
            <a:r>
              <a:rPr lang="it-IT" b="1" dirty="0" err="1"/>
              <a:t>legalita</a:t>
            </a:r>
            <a:r>
              <a:rPr lang="it-IT" b="1" dirty="0"/>
              <a:t>̀ e della sicurezza</a:t>
            </a:r>
          </a:p>
          <a:p>
            <a:pPr marL="0" indent="0" algn="just">
              <a:buNone/>
            </a:pPr>
            <a:endParaRPr lang="it-IT" i="1" dirty="0"/>
          </a:p>
          <a:p>
            <a:pPr marL="0" indent="0" algn="just">
              <a:buNone/>
            </a:pPr>
            <a:r>
              <a:rPr lang="it-IT" i="1" dirty="0"/>
              <a:t>Art. 1 Finalità e oggetto</a:t>
            </a:r>
          </a:p>
          <a:p>
            <a:pPr marL="0" indent="0">
              <a:buNone/>
            </a:pPr>
            <a:endParaRPr lang="it-IT" dirty="0"/>
          </a:p>
          <a:p>
            <a:pPr marL="0" indent="0">
              <a:buNone/>
            </a:pPr>
            <a:r>
              <a:rPr lang="it-IT" dirty="0"/>
              <a:t>1. La Regione riconosce la legalità e la sicurezza quali beni comuni fondamentali per garantire il benessere e lo sviluppo della comunità valdostana.</a:t>
            </a:r>
          </a:p>
          <a:p>
            <a:pPr marL="0" indent="0">
              <a:buNone/>
            </a:pPr>
            <a:endParaRPr lang="it-IT" dirty="0"/>
          </a:p>
          <a:p>
            <a:pPr marL="0" indent="0">
              <a:buNone/>
            </a:pPr>
            <a:r>
              <a:rPr lang="it-IT" dirty="0"/>
              <a:t>2. La Regione, in armonia con i principi costituzionali e statutari, realizza e sostiene politiche specifiche per la diffusione della cultura e della pratica della legalità e per il contrasto dei fenomeni che generano sentimenti di insicurezza nella popolazione, con particolare riferimento alla lotta contro le mafie e le altre forme di criminalità organizzata e diffusa.</a:t>
            </a:r>
          </a:p>
          <a:p>
            <a:pPr marL="0" indent="0">
              <a:buNone/>
            </a:pPr>
            <a:br>
              <a:rPr lang="it-IT" dirty="0"/>
            </a:br>
            <a:endParaRPr lang="it-IT" dirty="0"/>
          </a:p>
          <a:p>
            <a:pPr marL="0" indent="0" algn="just">
              <a:buNone/>
            </a:pPr>
            <a:endParaRPr lang="it-IT" sz="3100" dirty="0"/>
          </a:p>
          <a:p>
            <a:pPr marL="0" indent="0" algn="just">
              <a:buNone/>
            </a:pPr>
            <a:endParaRPr lang="it-IT" sz="3100" dirty="0"/>
          </a:p>
          <a:p>
            <a:pPr marL="0" indent="0" algn="just">
              <a:buNone/>
            </a:pPr>
            <a:endParaRPr lang="it-IT" sz="36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945435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br>
              <a:rPr lang="it-IT" sz="2800" dirty="0"/>
            </a:br>
            <a:r>
              <a:rPr lang="it-IT" sz="2800" b="1" dirty="0">
                <a:solidFill>
                  <a:srgbClr val="FF0000"/>
                </a:solidFill>
              </a:rPr>
              <a:t>Legge regionale 29 marzo 2010 n. 11</a:t>
            </a:r>
            <a:br>
              <a:rPr lang="it-IT" dirty="0"/>
            </a:br>
            <a:endParaRPr lang="it-IT" sz="2800" b="1" dirty="0">
              <a:solidFill>
                <a:srgbClr val="FF0000"/>
              </a:solidFill>
              <a:latin typeface="+mn-lt"/>
            </a:endParaRPr>
          </a:p>
        </p:txBody>
      </p:sp>
      <p:sp>
        <p:nvSpPr>
          <p:cNvPr id="3" name="Segnaposto contenuto 2"/>
          <p:cNvSpPr>
            <a:spLocks noGrp="1"/>
          </p:cNvSpPr>
          <p:nvPr>
            <p:ph idx="1"/>
          </p:nvPr>
        </p:nvSpPr>
        <p:spPr>
          <a:xfrm>
            <a:off x="203201" y="1248937"/>
            <a:ext cx="11142132" cy="5080611"/>
          </a:xfrm>
        </p:spPr>
        <p:txBody>
          <a:bodyPr>
            <a:normAutofit fontScale="62500" lnSpcReduction="20000"/>
          </a:bodyPr>
          <a:lstStyle/>
          <a:p>
            <a:pPr marL="0" indent="0">
              <a:buNone/>
            </a:pPr>
            <a:r>
              <a:rPr lang="it-IT" sz="3400" b="1" i="1" dirty="0"/>
              <a:t>Art. 5 Finanziamento degli interventi per il recupero dei beni confiscati</a:t>
            </a:r>
          </a:p>
          <a:p>
            <a:pPr marL="0" indent="0">
              <a:buNone/>
            </a:pPr>
            <a:r>
              <a:rPr lang="it-IT" sz="3400" dirty="0"/>
              <a:t>1. La Regione, anche attraverso gli organismi previsti dalla normativa regionale e statale vigente, promuove la sottoscrizione di protocolli di intesa con i soggetti pubblici competenti al fine di favorire, attraverso lo scambio di informazioni, l'ottimale destinazione, il riutilizzo e la fruizione sociale dei beni confiscati alla criminalità organizzata ed assegnati agli enti territoriali ai sensi della legge 31 maggio 1965, n. 575 (Disposizioni contro le organizzazioni criminali di tipo mafioso, anche straniere).</a:t>
            </a:r>
          </a:p>
          <a:p>
            <a:pPr marL="0" indent="0">
              <a:buNone/>
            </a:pPr>
            <a:r>
              <a:rPr lang="it-IT" sz="3400" dirty="0"/>
              <a:t>2. La Regione, al fine di sostenere i progetti che prevedono il riutilizzo dei beni confiscati, con priorità per quelli ubicati nel territorio regionale, definisce i seguenti meccanismi di agevolazione nell'accesso ai finanziamenti:</a:t>
            </a:r>
          </a:p>
          <a:p>
            <a:pPr marL="0" indent="0">
              <a:buNone/>
            </a:pPr>
            <a:r>
              <a:rPr lang="it-IT" sz="3400" dirty="0"/>
              <a:t>a) mutui a tasso agevolato, nella misura massima del 100 per cento della spesa ammissibile, di durata quindicennale, oltre ad un periodo di preammortamento della durata massima di quarantotto mesi;</a:t>
            </a:r>
          </a:p>
          <a:p>
            <a:pPr marL="0" indent="0">
              <a:buNone/>
            </a:pPr>
            <a:r>
              <a:rPr lang="it-IT" sz="3400" dirty="0"/>
              <a:t>b) fideiussioni a copertura dei prestiti e dei mutui richiesti per la realizzazione delle opere di adeguamento del 75 per cento della spesa sostenuta;</a:t>
            </a:r>
          </a:p>
          <a:p>
            <a:pPr marL="0" indent="0">
              <a:buNone/>
            </a:pPr>
            <a:r>
              <a:rPr lang="it-IT" sz="3400" dirty="0"/>
              <a:t>c) priorità, nell'assegnazione delle misure e dei programmi di finanziamento previsti nei bandi regionali e comunitari, a progetti che riguardano il riutilizzo a fini sociali dei beni confiscati.</a:t>
            </a:r>
          </a:p>
          <a:p>
            <a:pPr marL="0" indent="0">
              <a:buNone/>
            </a:pPr>
            <a:r>
              <a:rPr lang="it-IT" sz="3400" dirty="0"/>
              <a:t>3. La Giunta regionale definisce, con propria deliberazione, ogni altro aspetto, anche procedimentale, relativo all'accesso e alle modalità di concessione dei meccanismi di agevolazione di cui al presente articolo.</a:t>
            </a:r>
          </a:p>
          <a:p>
            <a:pPr marL="0" indent="0" algn="just">
              <a:buNone/>
            </a:pPr>
            <a:endParaRPr lang="it-IT" sz="36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888036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br>
              <a:rPr lang="it-IT" sz="2800" dirty="0"/>
            </a:br>
            <a:r>
              <a:rPr lang="it-IT" sz="2800" b="1" dirty="0">
                <a:solidFill>
                  <a:srgbClr val="FF0000"/>
                </a:solidFill>
              </a:rPr>
              <a:t>Legge regionale 29 marzo 2010 n. 11</a:t>
            </a:r>
            <a:br>
              <a:rPr lang="it-IT" dirty="0"/>
            </a:br>
            <a:endParaRPr lang="it-IT" sz="2800" b="1" dirty="0">
              <a:solidFill>
                <a:srgbClr val="FF0000"/>
              </a:solidFill>
              <a:latin typeface="+mn-lt"/>
            </a:endParaRPr>
          </a:p>
        </p:txBody>
      </p:sp>
      <p:sp>
        <p:nvSpPr>
          <p:cNvPr id="3" name="Segnaposto contenuto 2"/>
          <p:cNvSpPr>
            <a:spLocks noGrp="1"/>
          </p:cNvSpPr>
          <p:nvPr>
            <p:ph idx="1"/>
          </p:nvPr>
        </p:nvSpPr>
        <p:spPr>
          <a:xfrm>
            <a:off x="203201" y="1248937"/>
            <a:ext cx="11142132" cy="5315552"/>
          </a:xfrm>
        </p:spPr>
        <p:txBody>
          <a:bodyPr>
            <a:normAutofit fontScale="25000" lnSpcReduction="20000"/>
          </a:bodyPr>
          <a:lstStyle/>
          <a:p>
            <a:pPr marL="0" indent="0">
              <a:buNone/>
            </a:pPr>
            <a:r>
              <a:rPr lang="it-IT" sz="8000" b="1" dirty="0"/>
              <a:t>Art. 6 </a:t>
            </a:r>
            <a:r>
              <a:rPr lang="it-IT" sz="8000" b="1" i="1" dirty="0"/>
              <a:t>Fondo di rotazione</a:t>
            </a:r>
          </a:p>
          <a:p>
            <a:pPr marL="0" indent="0">
              <a:buNone/>
            </a:pPr>
            <a:r>
              <a:rPr lang="it-IT" sz="8000" dirty="0"/>
              <a:t>La Giunta regionale è autorizzata a costituire un fondo di rotazione per la concessione dei mutui di cui all'articolo 5, comma 2, lettera a).</a:t>
            </a:r>
          </a:p>
          <a:p>
            <a:pPr marL="0" indent="0">
              <a:buNone/>
            </a:pPr>
            <a:r>
              <a:rPr lang="it-IT" sz="8000" dirty="0"/>
              <a:t>2. Al rendiconto generale della Regione è allegato, per ciascun esercizio finanziario, il rendiconto sulla situazione, al 31 dicembre di ogni anno, del fondo di cui al comma 1.</a:t>
            </a:r>
          </a:p>
          <a:p>
            <a:pPr marL="0" indent="0" algn="just">
              <a:buNone/>
            </a:pPr>
            <a:endParaRPr lang="it-IT" sz="8000" b="1" dirty="0"/>
          </a:p>
          <a:p>
            <a:pPr marL="0" indent="0" algn="just">
              <a:buNone/>
            </a:pPr>
            <a:r>
              <a:rPr lang="it-IT" sz="8000" b="1" dirty="0"/>
              <a:t>Delibera della Giunta regionale 14/10/2011 n. 2373 – Disposizioni applicative</a:t>
            </a:r>
            <a:r>
              <a:rPr lang="it-IT" sz="8000" dirty="0"/>
              <a:t>. </a:t>
            </a:r>
          </a:p>
          <a:p>
            <a:pPr marL="0" indent="0">
              <a:buNone/>
            </a:pPr>
            <a:r>
              <a:rPr lang="it-IT" sz="8000" dirty="0"/>
              <a:t>Il mutuo </a:t>
            </a:r>
            <a:r>
              <a:rPr lang="it-IT" sz="8000" dirty="0" err="1"/>
              <a:t>puo</a:t>
            </a:r>
            <a:r>
              <a:rPr lang="it-IT" sz="8000" dirty="0"/>
              <a:t>̀ essere richiesto per progetti di recupero che abbiano ad oggetto la ristrutturazione o la riqualificazione dei beni confiscati alla </a:t>
            </a:r>
            <a:r>
              <a:rPr lang="it-IT" sz="8000" dirty="0" err="1"/>
              <a:t>criminalita</a:t>
            </a:r>
            <a:r>
              <a:rPr lang="it-IT" sz="8000" dirty="0"/>
              <a:t>̀ organizzata assegnati ad enti territoriali ai sensi dell’articolo 48, comma 3, lettera c) del codice antimafia. </a:t>
            </a:r>
          </a:p>
          <a:p>
            <a:pPr marL="0" indent="0">
              <a:buNone/>
            </a:pPr>
            <a:r>
              <a:rPr lang="it-IT" sz="8000" dirty="0"/>
              <a:t>Possono presentare la domanda di mutuo: </a:t>
            </a:r>
          </a:p>
          <a:p>
            <a:pPr marL="0" indent="0">
              <a:buNone/>
            </a:pPr>
            <a:r>
              <a:rPr lang="it-IT" sz="8000" dirty="0"/>
              <a:t>a) gli enti territoriali della Regione Valle d’Aosta, assegnatari dei beni confiscati per progetti di recupero per fini istituzionali o per fini sociali; </a:t>
            </a:r>
          </a:p>
          <a:p>
            <a:pPr marL="0" indent="0">
              <a:buNone/>
            </a:pPr>
            <a:r>
              <a:rPr lang="it-IT" sz="8000" dirty="0"/>
              <a:t>b) gli enti territoriali non appartenenti alla regione Valle d’Aosta, assegnatari di beni confiscati per progetti di recupero per fini sociali, a condizione che si impegnino a garantire la </a:t>
            </a:r>
            <a:r>
              <a:rPr lang="it-IT" sz="8000" dirty="0" err="1"/>
              <a:t>fruibilita</a:t>
            </a:r>
            <a:r>
              <a:rPr lang="it-IT" sz="8000" dirty="0"/>
              <a:t>̀ della struttura da parte di utenti provenienti dalla Regione Valle d’Aosta. </a:t>
            </a:r>
          </a:p>
          <a:p>
            <a:pPr marL="0" indent="0">
              <a:buNone/>
            </a:pPr>
            <a:r>
              <a:rPr lang="it-IT" sz="8000" dirty="0"/>
              <a:t>Con bando annuale, approvato con provvedimento dirigenziale del Capo del Servizio affari di prefettura della Regione Valle d’Aosta, vengono stabiliti i termini iniziali e finali per la presentazione a FINAOSTA S.p.A. delle domande di concessione di mutuo. </a:t>
            </a:r>
          </a:p>
          <a:p>
            <a:pPr marL="0" indent="0" algn="just">
              <a:buNone/>
            </a:pPr>
            <a:endParaRPr lang="it-IT" sz="8000" dirty="0"/>
          </a:p>
          <a:p>
            <a:pPr marL="0" indent="0">
              <a:buNone/>
            </a:pPr>
            <a:endParaRPr lang="it-IT" sz="8000" dirty="0"/>
          </a:p>
          <a:p>
            <a:endParaRPr lang="it-IT" sz="8000" dirty="0"/>
          </a:p>
          <a:p>
            <a:pPr marL="0" indent="0" algn="just">
              <a:buNone/>
            </a:pPr>
            <a:endParaRPr lang="it-IT" sz="2400" dirty="0"/>
          </a:p>
        </p:txBody>
      </p:sp>
    </p:spTree>
    <p:extLst>
      <p:ext uri="{BB962C8B-B14F-4D97-AF65-F5344CB8AC3E}">
        <p14:creationId xmlns:p14="http://schemas.microsoft.com/office/powerpoint/2010/main" val="3701146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734800" cy="5495710"/>
          </a:xfrm>
        </p:spPr>
        <p:txBody>
          <a:bodyPr>
            <a:normAutofit fontScale="25000" lnSpcReduction="20000"/>
          </a:bodyPr>
          <a:lstStyle/>
          <a:p>
            <a:pPr marL="0" indent="0">
              <a:buNone/>
            </a:pPr>
            <a:r>
              <a:rPr lang="it-IT" sz="8000" b="1" dirty="0"/>
              <a:t>Modelli e format</a:t>
            </a:r>
            <a:endParaRPr lang="it-IT" sz="8000" dirty="0"/>
          </a:p>
          <a:p>
            <a:pPr marL="0" indent="0">
              <a:buNone/>
            </a:pPr>
            <a:r>
              <a:rPr lang="it-IT" sz="8000" dirty="0"/>
              <a:t>Nella sezione sono proposti alcuni Modelli e Format, di immediato utilizzo, in grado di guidare le amministrazioni nella elaborazione di  Bandi (</a:t>
            </a:r>
            <a:r>
              <a:rPr lang="it-IT" sz="8000" b="1" i="1" dirty="0" err="1">
                <a:solidFill>
                  <a:srgbClr val="0070C0"/>
                </a:solidFill>
              </a:rPr>
              <a:t>https</a:t>
            </a:r>
            <a:r>
              <a:rPr lang="it-IT" sz="8000" b="1" i="1" dirty="0">
                <a:solidFill>
                  <a:srgbClr val="0070C0"/>
                </a:solidFill>
              </a:rPr>
              <a:t>://</a:t>
            </a:r>
            <a:r>
              <a:rPr lang="it-IT" sz="8000" b="1" i="1" dirty="0" err="1">
                <a:solidFill>
                  <a:srgbClr val="0070C0"/>
                </a:solidFill>
              </a:rPr>
              <a:t>benisequestraticonfiscati.it</a:t>
            </a:r>
            <a:r>
              <a:rPr lang="it-IT" sz="8000" b="1" i="1" dirty="0">
                <a:solidFill>
                  <a:srgbClr val="0070C0"/>
                </a:solidFill>
              </a:rPr>
              <a:t>/servizi/</a:t>
            </a:r>
            <a:r>
              <a:rPr lang="it-IT" sz="8000" b="1" i="1" dirty="0" err="1">
                <a:solidFill>
                  <a:srgbClr val="0070C0"/>
                </a:solidFill>
              </a:rPr>
              <a:t>lagenzia</a:t>
            </a:r>
            <a:r>
              <a:rPr lang="it-IT" sz="8000" b="1" i="1" dirty="0">
                <a:solidFill>
                  <a:srgbClr val="0070C0"/>
                </a:solidFill>
              </a:rPr>
              <a:t>-supporta-i-comuni/modelli-e-format/bando-tipo/</a:t>
            </a:r>
            <a:r>
              <a:rPr lang="it-IT" sz="8000" dirty="0"/>
              <a:t>), negli adempimenti in materia di trasparenza e pubblicazione dei dati sui beni confiscati trasferiti al patrimonio del Comune </a:t>
            </a:r>
          </a:p>
          <a:p>
            <a:pPr marL="0" indent="0">
              <a:buNone/>
              <a:tabLst>
                <a:tab pos="6708775" algn="l"/>
              </a:tabLst>
            </a:pPr>
            <a:r>
              <a:rPr lang="it-IT" sz="8000" dirty="0"/>
              <a:t>Sono inclusi </a:t>
            </a:r>
            <a:r>
              <a:rPr lang="it-IT" sz="8000" b="1" dirty="0"/>
              <a:t>Format per l’ottenimento delle credenziali per l’accesso alla piattaforma Open Regio</a:t>
            </a:r>
            <a:r>
              <a:rPr lang="it-IT" sz="8000" dirty="0"/>
              <a:t>, </a:t>
            </a:r>
            <a:r>
              <a:rPr lang="it-IT" sz="8000" dirty="0" err="1">
                <a:solidFill>
                  <a:srgbClr val="FF0000"/>
                </a:solidFill>
              </a:rPr>
              <a:t>tool</a:t>
            </a:r>
            <a:r>
              <a:rPr lang="it-IT" sz="8000" dirty="0"/>
              <a:t> </a:t>
            </a:r>
            <a:r>
              <a:rPr lang="it-IT" sz="8000" dirty="0">
                <a:solidFill>
                  <a:srgbClr val="FF0000"/>
                </a:solidFill>
              </a:rPr>
              <a:t>specifici interattivi per la valutazione dello stato del Bene e della sua potenziale </a:t>
            </a:r>
            <a:r>
              <a:rPr lang="it-IT" sz="8000" dirty="0" err="1">
                <a:solidFill>
                  <a:srgbClr val="FF0000"/>
                </a:solidFill>
              </a:rPr>
              <a:t>destinabilità</a:t>
            </a:r>
            <a:r>
              <a:rPr lang="it-IT" sz="8000" b="1" dirty="0">
                <a:solidFill>
                  <a:srgbClr val="FF0000"/>
                </a:solidFill>
              </a:rPr>
              <a:t>: </a:t>
            </a:r>
            <a:r>
              <a:rPr lang="it-IT" sz="8000" b="0" u="none" strike="noStrike" dirty="0">
                <a:solidFill>
                  <a:srgbClr val="19191A"/>
                </a:solidFill>
                <a:effectLst/>
              </a:rPr>
              <a:t>scheda sintetica che consente di censire tutte le principali caratteristiche del bene, sia in termini dell’individuazione sotto il profilo catastale e tecnico-urbanistico sia per quanto attiene alla valutazione delle possibili progettualità collegate alle ipotesi di riuso. L</a:t>
            </a:r>
            <a:r>
              <a:rPr lang="it-IT" sz="8000" dirty="0">
                <a:solidFill>
                  <a:srgbClr val="19191A"/>
                </a:solidFill>
              </a:rPr>
              <a:t>a scheda include </a:t>
            </a:r>
            <a:r>
              <a:rPr lang="it-IT" sz="8000" b="0" u="none" strike="noStrike" dirty="0">
                <a:solidFill>
                  <a:srgbClr val="19191A"/>
                </a:solidFill>
                <a:effectLst/>
              </a:rPr>
              <a:t>foglio di calcolo già predisposto per una quantificazione di massima dei costi di intervento/manutenzione da sostenere per il reimpiego del bene: </a:t>
            </a:r>
            <a:r>
              <a:rPr lang="it-IT" sz="8000" b="1" i="1" u="none" strike="noStrike" dirty="0" err="1">
                <a:solidFill>
                  <a:srgbClr val="0070C0"/>
                </a:solidFill>
                <a:effectLst/>
              </a:rPr>
              <a:t>https</a:t>
            </a:r>
            <a:r>
              <a:rPr lang="it-IT" sz="8000" b="1" i="1" u="none" strike="noStrike" dirty="0">
                <a:solidFill>
                  <a:srgbClr val="0070C0"/>
                </a:solidFill>
                <a:effectLst/>
              </a:rPr>
              <a:t>://</a:t>
            </a:r>
            <a:r>
              <a:rPr lang="it-IT" sz="8000" b="1" i="1" u="none" strike="noStrike" dirty="0" err="1">
                <a:solidFill>
                  <a:srgbClr val="0070C0"/>
                </a:solidFill>
                <a:effectLst/>
              </a:rPr>
              <a:t>benisequestraticonfiscati.it</a:t>
            </a:r>
            <a:r>
              <a:rPr lang="it-IT" sz="8000" b="1" i="1" u="none" strike="noStrike" dirty="0">
                <a:solidFill>
                  <a:srgbClr val="0070C0"/>
                </a:solidFill>
                <a:effectLst/>
              </a:rPr>
              <a:t>/servizi/</a:t>
            </a:r>
            <a:r>
              <a:rPr lang="it-IT" sz="8000" b="1" i="1" u="none" strike="noStrike" dirty="0" err="1">
                <a:solidFill>
                  <a:srgbClr val="0070C0"/>
                </a:solidFill>
                <a:effectLst/>
              </a:rPr>
              <a:t>lagenzia</a:t>
            </a:r>
            <a:r>
              <a:rPr lang="it-IT" sz="8000" b="1" i="1" u="none" strike="noStrike" dirty="0">
                <a:solidFill>
                  <a:srgbClr val="0070C0"/>
                </a:solidFill>
                <a:effectLst/>
              </a:rPr>
              <a:t>-supporta-i-comuni/modelli-e-format/elaborazione-costi-di-riuso-immobile/</a:t>
            </a:r>
            <a:endParaRPr lang="it-IT" sz="8000" b="1" dirty="0">
              <a:solidFill>
                <a:srgbClr val="0070C0"/>
              </a:solidFill>
            </a:endParaRPr>
          </a:p>
          <a:p>
            <a:pPr marL="0" indent="0">
              <a:buNone/>
            </a:pPr>
            <a:r>
              <a:rPr lang="it-IT" sz="8000" dirty="0"/>
              <a:t>I modelli e i format proposti costituiscono un riferimento non vincolante, dal quale le Amministrazioni possono ovviamente discostarsi, anche tenuto conto della propria organizzazione e delle specifiche peculiarità dei diversi territori.</a:t>
            </a:r>
            <a:endParaRPr lang="it-IT" sz="8000" b="1" dirty="0"/>
          </a:p>
          <a:p>
            <a:pPr marL="0" indent="0">
              <a:buNone/>
            </a:pPr>
            <a:r>
              <a:rPr lang="it-IT" sz="8000" b="1" dirty="0"/>
              <a:t>Accreditamento</a:t>
            </a:r>
          </a:p>
          <a:p>
            <a:pPr marL="0" indent="0">
              <a:buNone/>
            </a:pPr>
            <a:r>
              <a:rPr lang="it-IT" sz="8000" dirty="0"/>
              <a:t>Nella sezione del sito istituzionale denominata “OPEN RE.G.I.O., sarà possibile consultare una serie di dati e reportistica disponibili nella sottosezione “</a:t>
            </a:r>
            <a:r>
              <a:rPr lang="it-IT" sz="8000" dirty="0" err="1"/>
              <a:t>Infoweb</a:t>
            </a:r>
            <a:r>
              <a:rPr lang="it-IT" sz="8000" dirty="0"/>
              <a:t> beni confiscati”</a:t>
            </a:r>
            <a:br>
              <a:rPr lang="it-IT" sz="5400" dirty="0"/>
            </a:br>
            <a:r>
              <a:rPr lang="it-IT" sz="5600" b="1" dirty="0"/>
              <a:t>al seguente link:</a:t>
            </a:r>
            <a:r>
              <a:rPr lang="it-IT" sz="5600" dirty="0"/>
              <a:t> </a:t>
            </a:r>
            <a:r>
              <a:rPr lang="it-IT" sz="5600" b="1" dirty="0">
                <a:hlinkClick r:id="rId2"/>
              </a:rPr>
              <a:t>https://openregio.anbsc.it/statistiche</a:t>
            </a:r>
            <a:r>
              <a:rPr lang="it-IT" sz="5600" b="1" dirty="0"/>
              <a:t>.</a:t>
            </a:r>
            <a:br>
              <a:rPr lang="it-IT" sz="5600" b="1" dirty="0"/>
            </a:br>
            <a:r>
              <a:rPr lang="it-IT" sz="5600" dirty="0"/>
              <a:t>Inoltre, i Comuni, accedendo alla sottosezione “Area Enti e P.A.” di cui</a:t>
            </a:r>
            <a:br>
              <a:rPr lang="it-IT" sz="5600" dirty="0"/>
            </a:br>
            <a:r>
              <a:rPr lang="it-IT" sz="5600" b="1" dirty="0"/>
              <a:t>al seguente link:</a:t>
            </a:r>
            <a:r>
              <a:rPr lang="it-IT" sz="5600" dirty="0"/>
              <a:t> </a:t>
            </a:r>
            <a:r>
              <a:rPr lang="it-IT" sz="5600" b="1" dirty="0">
                <a:hlinkClick r:id="rId3"/>
              </a:rPr>
              <a:t>https://openregio.anbsc.it/users/area_enti</a:t>
            </a:r>
            <a:r>
              <a:rPr lang="it-IT" sz="5600" dirty="0"/>
              <a:t>, potranno accreditarsi alla piattaforma per poter visualizzare ulteriori e specifiche informazioni afferenti le procedure e i beni presenti sul territorio amministrato.</a:t>
            </a:r>
            <a:br>
              <a:rPr lang="it-IT" sz="5400" dirty="0"/>
            </a:b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07871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667066" cy="5670687"/>
          </a:xfrm>
        </p:spPr>
        <p:txBody>
          <a:bodyPr>
            <a:normAutofit fontScale="25000" lnSpcReduction="20000"/>
          </a:bodyPr>
          <a:lstStyle/>
          <a:p>
            <a:pPr marL="0" indent="0">
              <a:buNone/>
            </a:pPr>
            <a:r>
              <a:rPr lang="it-IT" sz="9600" b="1" dirty="0"/>
              <a:t>Trasparenza</a:t>
            </a:r>
          </a:p>
          <a:p>
            <a:pPr marL="0" indent="0">
              <a:buNone/>
            </a:pPr>
            <a:r>
              <a:rPr lang="it-IT" sz="9600" dirty="0"/>
              <a:t>Il </a:t>
            </a:r>
            <a:r>
              <a:rPr lang="it-IT" sz="9600" dirty="0" err="1"/>
              <a:t>D.Lgs.</a:t>
            </a:r>
            <a:r>
              <a:rPr lang="it-IT" sz="9600" dirty="0"/>
              <a:t> n. 159/2011, istitutivo del Codice Antimafia, all’art. 48 dispone che i beni immobili confiscati alla criminalità organizzata sono trasferiti dall’ANBSC – per finalità istituzionali o sociali ovvero economiche, con vincolo di reimpiego dei proventi per finalità sociali – in via prioritaria, al patrimonio indisponibile del Comune ove l’immobile è sito, ovvero al patrimonio indisponibile della Provincia, della Città Metropolitana o della Regione.</a:t>
            </a:r>
          </a:p>
          <a:p>
            <a:pPr marL="0" indent="0">
              <a:buNone/>
            </a:pPr>
            <a:r>
              <a:rPr lang="it-IT" sz="9600" b="1" dirty="0"/>
              <a:t>Gli enti assegnatari dei beni sono tenut</a:t>
            </a:r>
            <a:r>
              <a:rPr lang="it-IT" sz="9600" dirty="0"/>
              <a:t>i, ai sensi dell’art. 48, comma 3, </a:t>
            </a:r>
            <a:r>
              <a:rPr lang="it-IT" sz="9600" dirty="0" err="1"/>
              <a:t>lett</a:t>
            </a:r>
            <a:r>
              <a:rPr lang="it-IT" sz="9600" dirty="0"/>
              <a:t>. c, </a:t>
            </a:r>
            <a:r>
              <a:rPr lang="it-IT" sz="9600" b="1" dirty="0"/>
              <a:t>a formare un apposito elenco dei beni confiscati ad essi trasferiti da rendere pubblico con adeguate forme e in modo permanente nel sito internet istituzionale dell’Ente</a:t>
            </a:r>
            <a:r>
              <a:rPr lang="it-IT" sz="9600" dirty="0"/>
              <a:t>. L’elenco deve contenere i dati concernenti la consistenza, la destinazione e l’utilizzazione dei beni nonché, in caso di assegnazione a terzi, i dati identificativi del concessionario e gli estremi, l’oggetto e la durata dell’atto di concessione.</a:t>
            </a:r>
          </a:p>
          <a:p>
            <a:pPr marL="0" indent="0">
              <a:buNone/>
            </a:pPr>
            <a:r>
              <a:rPr lang="it-IT" sz="9600" b="1" dirty="0"/>
              <a:t>La mancata pubblicazione comporta responsabilità dirigenziale ai sensi dell’articolo 46 del </a:t>
            </a:r>
            <a:r>
              <a:rPr lang="it-IT" sz="9600" b="1" dirty="0" err="1"/>
              <a:t>D.Lgs</a:t>
            </a:r>
            <a:r>
              <a:rPr lang="it-IT" sz="9600" b="1" dirty="0"/>
              <a:t> 14 marzo 2013, n. 33 </a:t>
            </a:r>
            <a:r>
              <a:rPr lang="it-IT" sz="9600" dirty="0"/>
              <a:t>“Riordino della disciplina riguardante il diritto di accesso civico e gli obblighi di pubblicità, trasparenza e diffusione di informazioni da parte delle pubbliche amministrazioni.” Nel richiamare i principi di pertinenza, completezza e non eccedenza per il trattamento dei dati da pubblicare e il bilanciamento dell’obbligo di pubblicazione con le ragioni di sicurezza eventualmente correlate alla tipologia di utilizzazione del bene (es. case rifugio), </a:t>
            </a:r>
            <a:r>
              <a:rPr lang="it-IT" sz="9600" b="1" dirty="0"/>
              <a:t>si mette a disposizione un modello/schema personalizzabile e utilizzabile per la formazione dei predetti elenchi</a:t>
            </a:r>
            <a:r>
              <a:rPr lang="it-IT" sz="9600" dirty="0"/>
              <a:t>. </a:t>
            </a:r>
            <a:r>
              <a:rPr lang="it-IT" sz="9600" dirty="0">
                <a:hlinkClick r:id="rId2"/>
              </a:rPr>
              <a:t>Modello_elenco_ex_art.48_co3_lett c_CAM</a:t>
            </a:r>
            <a:endParaRPr lang="it-IT" sz="9600" dirty="0"/>
          </a:p>
          <a:p>
            <a:pPr marL="0" indent="0">
              <a:buNone/>
            </a:pPr>
            <a:endParaRPr lang="it-IT" sz="9600" dirty="0"/>
          </a:p>
          <a:p>
            <a:pPr marL="0" indent="0">
              <a:buNone/>
            </a:pPr>
            <a:endParaRPr lang="it-IT" sz="9600" dirty="0"/>
          </a:p>
          <a:p>
            <a:pPr marL="0" indent="0">
              <a:buNone/>
            </a:pPr>
            <a:endParaRPr lang="it-IT" dirty="0"/>
          </a:p>
          <a:p>
            <a:pPr marL="0" indent="0">
              <a:buNone/>
            </a:pPr>
            <a:br>
              <a:rPr lang="it-IT" dirty="0"/>
            </a:br>
            <a:endParaRPr lang="it-IT"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10101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330200" y="365125"/>
            <a:ext cx="11023600" cy="955675"/>
          </a:xfrm>
        </p:spPr>
        <p:txBody>
          <a:bodyPr>
            <a:normAutofit/>
          </a:bodyPr>
          <a:lstStyle/>
          <a:p>
            <a:r>
              <a:rPr lang="it-IT" sz="2800" b="1" dirty="0">
                <a:solidFill>
                  <a:srgbClr val="FF0000"/>
                </a:solidFill>
                <a:effectLst/>
                <a:ea typeface="Times New Roman" panose="02020603050405020304" pitchFamily="18" charset="0"/>
              </a:rPr>
              <a:t>Beni Confiscati - Le risorse disponibili nel ciclo di programmazione 2021-27</a:t>
            </a:r>
            <a:endParaRPr lang="it-IT" sz="2800" dirty="0">
              <a:solidFill>
                <a:srgbClr val="FF0000"/>
              </a:solidFill>
              <a:effectLst/>
              <a:ea typeface="Times New Roman" panose="02020603050405020304" pitchFamily="18" charset="0"/>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330200" y="1320800"/>
            <a:ext cx="11125200" cy="4800600"/>
          </a:xfrm>
        </p:spPr>
        <p:txBody>
          <a:bodyPr>
            <a:normAutofit fontScale="85000" lnSpcReduction="20000"/>
          </a:bodyPr>
          <a:lstStyle/>
          <a:p>
            <a:pPr marL="0" indent="0" algn="just">
              <a:buNone/>
            </a:pPr>
            <a:r>
              <a:rPr lang="it-IT" sz="2400" b="1" dirty="0">
                <a:solidFill>
                  <a:srgbClr val="000000"/>
                </a:solidFill>
                <a:effectLst/>
                <a:ea typeface="Times New Roman" panose="02020603050405020304" pitchFamily="18" charset="0"/>
              </a:rPr>
              <a:t>Le risorse finanziarie provenienti dall’Europa e dai fondi nazionali per il ciclo di programmazione 2021-2027 permettono di accelerare l’azione degli Enti locali per l’utilizzo sociale dei beni confiscati.</a:t>
            </a:r>
            <a:r>
              <a:rPr lang="it-IT" sz="2400" dirty="0">
                <a:solidFill>
                  <a:srgbClr val="000000"/>
                </a:solidFill>
                <a:effectLst/>
                <a:ea typeface="Times New Roman" panose="02020603050405020304" pitchFamily="18" charset="0"/>
              </a:rPr>
              <a:t> La realizzazione di interventi per il reimpiego dei beni sottratti alla criminalità organizzata a beneficio delle comunità locali, viene fortemente sostenuta dagli obiettivi strategici previsti dai principali strumenti finanziari disponibili in ambito nazionale, regionale e locale. </a:t>
            </a:r>
          </a:p>
          <a:p>
            <a:pPr marL="0" indent="0" algn="just">
              <a:buNone/>
            </a:pPr>
            <a:r>
              <a:rPr lang="it-IT" sz="2400" dirty="0">
                <a:effectLst/>
                <a:ea typeface="Times New Roman" panose="02020603050405020304" pitchFamily="18" charset="0"/>
              </a:rPr>
              <a:t>Le risorse UE e nazionali assegnate alla programmazione 2021-2027  rappresentano, quindi, concrete opportunità per creare l’interazione necessaria sui territori e definire un programma d’azione per la valorizzazione dei beni confiscati alla criminalità organizzata. </a:t>
            </a:r>
          </a:p>
          <a:p>
            <a:pPr marL="0" indent="0" algn="just">
              <a:buNone/>
            </a:pPr>
            <a:r>
              <a:rPr lang="it-IT" sz="2400" b="1" dirty="0">
                <a:effectLst/>
                <a:ea typeface="Times New Roman" panose="02020603050405020304" pitchFamily="18" charset="0"/>
              </a:rPr>
              <a:t>L’Accordo di Partenariato pone al centro degli Obiettivi di Policy OP4 (una Europa più sociale e inclusiva) e OP5 (una Europa più vicina ai cittadini), soluzioni di sviluppo che favoriscono l’uso sociale dei 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organizzata</a:t>
            </a:r>
            <a:r>
              <a:rPr lang="it-IT" sz="2400" dirty="0">
                <a:effectLst/>
                <a:ea typeface="Times New Roman" panose="02020603050405020304" pitchFamily="18" charset="0"/>
              </a:rPr>
              <a:t>: nei territori a maggiore concentrazione di beni confiscati alla </a:t>
            </a:r>
            <a:r>
              <a:rPr lang="it-IT" sz="2400" dirty="0" err="1">
                <a:effectLst/>
                <a:ea typeface="Times New Roman" panose="02020603050405020304" pitchFamily="18" charset="0"/>
              </a:rPr>
              <a:t>criminalita</a:t>
            </a:r>
            <a:r>
              <a:rPr lang="it-IT" sz="2400" dirty="0">
                <a:effectLst/>
                <a:ea typeface="Times New Roman" panose="02020603050405020304" pitchFamily="18" charset="0"/>
              </a:rPr>
              <a:t>̀, si auspica infatti la definizione di percorsi di rilancio sociale e  produttivo attraverso la valorizzazione di immobili significativi per </a:t>
            </a:r>
            <a:r>
              <a:rPr lang="it-IT" sz="2400" dirty="0" err="1">
                <a:effectLst/>
                <a:ea typeface="Times New Roman" panose="02020603050405020304" pitchFamily="18" charset="0"/>
              </a:rPr>
              <a:t>potenzialita</a:t>
            </a:r>
            <a:r>
              <a:rPr lang="it-IT" sz="2400" dirty="0">
                <a:effectLst/>
                <a:ea typeface="Times New Roman" panose="02020603050405020304" pitchFamily="18" charset="0"/>
              </a:rPr>
              <a:t>̀ economiche e </a:t>
            </a:r>
            <a:r>
              <a:rPr lang="it-IT" sz="2400" dirty="0" err="1">
                <a:effectLst/>
                <a:ea typeface="Times New Roman" panose="02020603050405020304" pitchFamily="18" charset="0"/>
              </a:rPr>
              <a:t>simbolicita</a:t>
            </a:r>
            <a:r>
              <a:rPr lang="it-IT" sz="2400" dirty="0">
                <a:effectLst/>
                <a:ea typeface="Times New Roman" panose="02020603050405020304" pitchFamily="18" charset="0"/>
              </a:rPr>
              <a:t>̀. </a:t>
            </a:r>
          </a:p>
          <a:p>
            <a:pPr marL="0" indent="0" algn="just">
              <a:buNone/>
            </a:pPr>
            <a:r>
              <a:rPr lang="it-IT" sz="2400" b="1" dirty="0">
                <a:solidFill>
                  <a:srgbClr val="FF0000"/>
                </a:solidFill>
                <a:effectLst/>
                <a:ea typeface="Times New Roman" panose="02020603050405020304" pitchFamily="18" charset="0"/>
              </a:rPr>
              <a:t>La</a:t>
            </a:r>
            <a:r>
              <a:rPr lang="it-IT" sz="2400" dirty="0">
                <a:solidFill>
                  <a:srgbClr val="FF0000"/>
                </a:solidFill>
                <a:effectLst/>
                <a:ea typeface="Times New Roman" panose="02020603050405020304" pitchFamily="18" charset="0"/>
              </a:rPr>
              <a:t> </a:t>
            </a:r>
            <a:r>
              <a:rPr lang="it-IT" sz="2400" b="1" dirty="0" err="1">
                <a:solidFill>
                  <a:srgbClr val="FF0000"/>
                </a:solidFill>
                <a:effectLst/>
                <a:ea typeface="Times New Roman" panose="02020603050405020304" pitchFamily="18" charset="0"/>
              </a:rPr>
              <a:t>centralita</a:t>
            </a:r>
            <a:r>
              <a:rPr lang="it-IT" sz="2400" b="1" dirty="0">
                <a:solidFill>
                  <a:srgbClr val="FF0000"/>
                </a:solidFill>
                <a:effectLst/>
                <a:ea typeface="Times New Roman" panose="02020603050405020304" pitchFamily="18" charset="0"/>
              </a:rPr>
              <a:t>̀ della tematica “Beni Confiscati”</a:t>
            </a:r>
            <a:r>
              <a:rPr lang="it-IT" sz="2400" dirty="0">
                <a:solidFill>
                  <a:srgbClr val="FF0000"/>
                </a:solidFill>
                <a:effectLst/>
                <a:ea typeface="Times New Roman" panose="02020603050405020304" pitchFamily="18" charset="0"/>
              </a:rPr>
              <a:t> </a:t>
            </a:r>
            <a:r>
              <a:rPr lang="it-IT" sz="2400" b="1" dirty="0">
                <a:solidFill>
                  <a:srgbClr val="FF0000"/>
                </a:solidFill>
                <a:effectLst/>
                <a:ea typeface="Times New Roman" panose="02020603050405020304" pitchFamily="18" charset="0"/>
              </a:rPr>
              <a:t>può essere declinata in diverse tipologie di intervento</a:t>
            </a:r>
            <a:r>
              <a:rPr lang="it-IT" sz="2400" dirty="0">
                <a:effectLst/>
                <a:ea typeface="Times New Roman" panose="02020603050405020304" pitchFamily="18" charset="0"/>
              </a:rPr>
              <a:t>, nell’ambito delle politiche sociali e sociosanitarie, della rigenerazione urbana, dello sviluppo turistico, agricolo e agroalimentare, culturale ed educativo, della tutela dell’ambiente e dei territori, in coerenza </a:t>
            </a:r>
            <a:r>
              <a:rPr lang="it-IT" sz="2400" b="1" dirty="0">
                <a:solidFill>
                  <a:srgbClr val="FF0000"/>
                </a:solidFill>
                <a:effectLst/>
                <a:ea typeface="Times New Roman" panose="02020603050405020304" pitchFamily="18" charset="0"/>
              </a:rPr>
              <a:t>con le strategie definite dai</a:t>
            </a:r>
            <a:r>
              <a:rPr lang="it-IT" sz="2400" dirty="0">
                <a:effectLst/>
                <a:ea typeface="Times New Roman" panose="02020603050405020304" pitchFamily="18" charset="0"/>
              </a:rPr>
              <a:t> </a:t>
            </a:r>
            <a:r>
              <a:rPr lang="it-IT" sz="2400" b="1" dirty="0">
                <a:solidFill>
                  <a:srgbClr val="FF0000"/>
                </a:solidFill>
                <a:effectLst/>
                <a:ea typeface="Times New Roman" panose="02020603050405020304" pitchFamily="18" charset="0"/>
              </a:rPr>
              <a:t>Programmi Nazionali e Regionali previsti dall’Accordo di </a:t>
            </a:r>
            <a:r>
              <a:rPr lang="it-IT" sz="2400" b="1" dirty="0" err="1">
                <a:solidFill>
                  <a:srgbClr val="FF0000"/>
                </a:solidFill>
                <a:effectLst/>
                <a:ea typeface="Times New Roman" panose="02020603050405020304" pitchFamily="18" charset="0"/>
              </a:rPr>
              <a:t>Partnenariato</a:t>
            </a:r>
            <a:r>
              <a:rPr lang="it-IT" sz="2400" b="1" dirty="0">
                <a:solidFill>
                  <a:srgbClr val="FF0000"/>
                </a:solidFill>
                <a:effectLst/>
                <a:ea typeface="Times New Roman" panose="02020603050405020304" pitchFamily="18" charset="0"/>
              </a:rPr>
              <a:t> e dai Piani di Sviluppo e Coesione (PSC) messi a punto dal Fondo per lo Sviluppo e la Coesione</a:t>
            </a:r>
            <a:r>
              <a:rPr lang="it-IT" sz="2400" dirty="0">
                <a:effectLst/>
                <a:ea typeface="Times New Roman" panose="02020603050405020304" pitchFamily="18" charset="0"/>
              </a:rPr>
              <a:t>. </a:t>
            </a:r>
          </a:p>
          <a:p>
            <a:endParaRPr lang="it-IT" sz="2400" dirty="0">
              <a:effectLst/>
              <a:ea typeface="Times New Roman" panose="02020603050405020304" pitchFamily="18" charset="0"/>
              <a:cs typeface="Times New Roman" panose="02020603050405020304" pitchFamily="18" charset="0"/>
            </a:endParaRPr>
          </a:p>
          <a:p>
            <a:endParaRPr lang="it-IT" sz="24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71544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670687"/>
          </a:xfrm>
        </p:spPr>
        <p:txBody>
          <a:bodyPr>
            <a:normAutofit fontScale="47500" lnSpcReduction="20000"/>
          </a:bodyPr>
          <a:lstStyle/>
          <a:p>
            <a:pPr marL="0" indent="0">
              <a:buNone/>
            </a:pPr>
            <a:r>
              <a:rPr lang="it-IT" sz="4400" b="1" dirty="0"/>
              <a:t>Aspetti normativi e giurisprudenziali</a:t>
            </a:r>
          </a:p>
          <a:p>
            <a:pPr marL="0" indent="0">
              <a:buNone/>
            </a:pPr>
            <a:r>
              <a:rPr lang="it-IT" sz="4400" dirty="0"/>
              <a:t>La sezione include informazioni e riferimenti normativi di particolare interesse per gli Enti locali, nonché le leggi regionali per la valorizzazione e il riutilizzo dei beni confiscati alla </a:t>
            </a:r>
            <a:r>
              <a:rPr lang="it-IT" sz="4400" dirty="0" err="1"/>
              <a:t>criminalita</a:t>
            </a:r>
            <a:r>
              <a:rPr lang="it-IT" sz="4400" dirty="0"/>
              <a:t>̀ organizzata. Contiene altresì contributi tecnici suscettibili di guidare e semplificare l’operato dell’amministrazione su temi e problematiche di interesse in tema di riutilizzo di immobili confiscati</a:t>
            </a:r>
          </a:p>
          <a:p>
            <a:pPr marL="0" indent="0">
              <a:buNone/>
            </a:pPr>
            <a:r>
              <a:rPr lang="it-IT" sz="4400" b="1" dirty="0"/>
              <a:t>Risorse finanziarie regionali nazionali ed europee</a:t>
            </a:r>
          </a:p>
          <a:p>
            <a:pPr marL="0" indent="0">
              <a:buNone/>
            </a:pPr>
            <a:r>
              <a:rPr lang="it-IT" sz="4400" dirty="0"/>
              <a:t>La sezione include informazioni sui finanziamenti disponibili in ambito locale/regionale (bandi, avvisi), nazionale ed europeo </a:t>
            </a:r>
          </a:p>
          <a:p>
            <a:pPr marL="0" indent="0">
              <a:buNone/>
            </a:pPr>
            <a:r>
              <a:rPr lang="it-IT" sz="4400" b="1" dirty="0"/>
              <a:t>Strategia Nazionale per la Valorizzazione dei Beni Confiscati attraverso le Politiche di Coesione</a:t>
            </a:r>
          </a:p>
          <a:p>
            <a:pPr marL="0" indent="0">
              <a:buNone/>
            </a:pPr>
            <a:r>
              <a:rPr lang="it-IT" sz="4400" dirty="0"/>
              <a:t>L’Agenzia Nazionale per i Beni Sequestrati e Confiscati ha definito in collaborazione con il Dipartimento per le politiche di coesione della Presidenza del Consiglio dei Ministri una strategia nazionale per la valorizzazione dei beni e delle aziende confiscate alla </a:t>
            </a:r>
            <a:r>
              <a:rPr lang="it-IT" sz="4400" dirty="0" err="1"/>
              <a:t>criminalita</a:t>
            </a:r>
            <a:r>
              <a:rPr lang="it-IT" sz="4400" dirty="0"/>
              <a:t>̀ organizzata, approvata dal CIPE e dalla Conferenza permanente Stato – Regioni.  I soggetti titolari di programmi cofinanziati dai Fondi comunitari  in coerenza con la citata strategia, pianificano, di concerto con l’ANBSC specifiche azioni volte alla valorizzazione dei beni nell’ambito dei POR Regionali e PON Nazionali.</a:t>
            </a:r>
          </a:p>
          <a:p>
            <a:pPr marL="0" indent="0">
              <a:buNone/>
            </a:pPr>
            <a:r>
              <a:rPr lang="it-IT" sz="5100" dirty="0"/>
              <a:t>La sezione include documenti di riferimento per l’attuazione  della Strategia nazionale e i </a:t>
            </a:r>
            <a:r>
              <a:rPr lang="it-IT" sz="5100" b="1" dirty="0">
                <a:hlinkClick r:id="rId2"/>
              </a:rPr>
              <a:t>Piani strategici delle singole Regioni </a:t>
            </a:r>
            <a:endParaRPr lang="it-IT" sz="5100" dirty="0"/>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304137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495709"/>
          </a:xfrm>
        </p:spPr>
        <p:txBody>
          <a:bodyPr>
            <a:normAutofit fontScale="85000" lnSpcReduction="10000"/>
          </a:bodyPr>
          <a:lstStyle/>
          <a:p>
            <a:pPr marL="0" indent="0">
              <a:buNone/>
            </a:pPr>
            <a:r>
              <a:rPr lang="it-IT" b="1" dirty="0"/>
              <a:t>PNRR</a:t>
            </a:r>
          </a:p>
          <a:p>
            <a:pPr marL="0" indent="0">
              <a:buNone/>
            </a:pPr>
            <a:r>
              <a:rPr lang="it-IT" dirty="0"/>
              <a:t>Rassegna  dei Bandi e Avvisi  di interesse per  la </a:t>
            </a:r>
            <a:r>
              <a:rPr lang="it-IT" dirty="0" err="1"/>
              <a:t>ri</a:t>
            </a:r>
            <a:r>
              <a:rPr lang="it-IT" dirty="0"/>
              <a:t>-funzionalizzazione ed utilizzo dei beni confiscati e delle  Misure e Investimenti di interesse per gli Enti Locali</a:t>
            </a:r>
          </a:p>
          <a:p>
            <a:pPr marL="0" indent="0">
              <a:buNone/>
            </a:pPr>
            <a:endParaRPr lang="it-IT" dirty="0"/>
          </a:p>
          <a:p>
            <a:pPr marL="0" indent="0">
              <a:buNone/>
            </a:pPr>
            <a:r>
              <a:rPr lang="it-IT" b="1" dirty="0"/>
              <a:t>FAQ</a:t>
            </a:r>
          </a:p>
          <a:p>
            <a:pPr marL="0" indent="0">
              <a:buNone/>
            </a:pPr>
            <a:r>
              <a:rPr lang="it-IT" dirty="0"/>
              <a:t>I Comuni possono rivolgere quesiti e proporre approfondimenti relativi alle competenze dell’Agenzia sulle procedure di sequestro e confisca, nonché di destinazione e riuso dei beni, utilizzando il seguente indirizzo di posta elettronica: </a:t>
            </a:r>
            <a:r>
              <a:rPr lang="it-IT" dirty="0">
                <a:hlinkClick r:id="rId2"/>
              </a:rPr>
              <a:t>supportoaicomuni@anbsc.it</a:t>
            </a:r>
            <a:endParaRPr lang="it-IT" dirty="0"/>
          </a:p>
          <a:p>
            <a:pPr marL="0" indent="0">
              <a:buNone/>
            </a:pPr>
            <a:br>
              <a:rPr lang="it-IT" dirty="0"/>
            </a:br>
            <a:br>
              <a:rPr lang="it-IT" dirty="0"/>
            </a:br>
            <a:r>
              <a:rPr lang="it-IT" b="1" dirty="0"/>
              <a:t>Best </a:t>
            </a:r>
            <a:r>
              <a:rPr lang="it-IT" b="1" dirty="0" err="1"/>
              <a:t>practices</a:t>
            </a:r>
            <a:endParaRPr lang="it-IT" b="1" dirty="0"/>
          </a:p>
          <a:p>
            <a:pPr marL="0" indent="0">
              <a:buNone/>
            </a:pPr>
            <a:r>
              <a:rPr lang="it-IT" dirty="0"/>
              <a:t>Notizie e informazioni su buone pratiche di valorizzazione e gestione dei beni confiscati </a:t>
            </a:r>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52068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0EDD5-70B4-5D4E-86D4-EF7CA95B3663}"/>
              </a:ext>
            </a:extLst>
          </p:cNvPr>
          <p:cNvSpPr>
            <a:spLocks noGrp="1"/>
          </p:cNvSpPr>
          <p:nvPr>
            <p:ph type="title"/>
          </p:nvPr>
        </p:nvSpPr>
        <p:spPr>
          <a:xfrm>
            <a:off x="217714" y="412627"/>
            <a:ext cx="11685320" cy="964911"/>
          </a:xfrm>
        </p:spPr>
        <p:txBody>
          <a:bodyPr>
            <a:normAutofit/>
          </a:bodyPr>
          <a:lstStyle/>
          <a:p>
            <a:r>
              <a:rPr lang="it-IT" sz="2800" b="1" dirty="0">
                <a:solidFill>
                  <a:srgbClr val="FF0000"/>
                </a:solidFill>
              </a:rPr>
              <a:t>Risorse finanziarie delle politiche di coesione per il periodo di programmazione 2021-2027</a:t>
            </a:r>
          </a:p>
        </p:txBody>
      </p:sp>
      <p:pic>
        <p:nvPicPr>
          <p:cNvPr id="5" name="Segnaposto contenuto 4">
            <a:extLst>
              <a:ext uri="{FF2B5EF4-FFF2-40B4-BE49-F238E27FC236}">
                <a16:creationId xmlns:a16="http://schemas.microsoft.com/office/drawing/2014/main" id="{2FBDB3E1-DF2D-CC41-B28C-BC1E7A0BE946}"/>
              </a:ext>
            </a:extLst>
          </p:cNvPr>
          <p:cNvPicPr>
            <a:picLocks noGrp="1" noChangeAspect="1"/>
          </p:cNvPicPr>
          <p:nvPr>
            <p:ph idx="1"/>
          </p:nvPr>
        </p:nvPicPr>
        <p:blipFill>
          <a:blip r:embed="rId2"/>
          <a:stretch>
            <a:fillRect/>
          </a:stretch>
        </p:blipFill>
        <p:spPr>
          <a:xfrm>
            <a:off x="126242" y="1548581"/>
            <a:ext cx="11878187" cy="4896792"/>
          </a:xfrm>
          <a:prstGeom prst="rect">
            <a:avLst/>
          </a:prstGeom>
        </p:spPr>
      </p:pic>
    </p:spTree>
    <p:extLst>
      <p:ext uri="{BB962C8B-B14F-4D97-AF65-F5344CB8AC3E}">
        <p14:creationId xmlns:p14="http://schemas.microsoft.com/office/powerpoint/2010/main" val="396269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Inclusione e lotta alla povertà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fontScale="62500" lnSpcReduction="20000"/>
          </a:bodyPr>
          <a:lstStyle/>
          <a:p>
            <a:pPr marL="0" indent="0" algn="just">
              <a:buNone/>
            </a:pPr>
            <a:r>
              <a:rPr lang="it-IT" sz="2900" b="1" dirty="0">
                <a:solidFill>
                  <a:srgbClr val="1C2024"/>
                </a:solidFill>
                <a:effectLst/>
                <a:ea typeface="Times New Roman" panose="02020603050405020304" pitchFamily="18" charset="0"/>
              </a:rPr>
              <a:t>Il Programma Nazionale Inclusione e lotta alla povertà 2021-2027</a:t>
            </a:r>
            <a:r>
              <a:rPr lang="it-IT" sz="2900" dirty="0">
                <a:solidFill>
                  <a:srgbClr val="1C2024"/>
                </a:solidFill>
                <a:effectLst/>
                <a:ea typeface="Times New Roman" panose="02020603050405020304" pitchFamily="18" charset="0"/>
              </a:rPr>
              <a:t>, </a:t>
            </a:r>
            <a:r>
              <a:rPr lang="it-IT" sz="2900" i="1" dirty="0">
                <a:solidFill>
                  <a:srgbClr val="1C2024"/>
                </a:solidFill>
                <a:effectLst/>
                <a:ea typeface="Times New Roman" panose="02020603050405020304" pitchFamily="18" charset="0"/>
              </a:rPr>
              <a:t>a titolarità del Ministero del Lavoro e delle Politiche sociali</a:t>
            </a:r>
            <a:r>
              <a:rPr lang="it-IT" sz="2900" dirty="0">
                <a:solidFill>
                  <a:srgbClr val="1C2024"/>
                </a:solidFill>
                <a:effectLst/>
                <a:ea typeface="Times New Roman" panose="02020603050405020304" pitchFamily="18" charset="0"/>
              </a:rPr>
              <a:t>, prevede misure riguardanti gli </a:t>
            </a:r>
            <a:r>
              <a:rPr lang="it-IT" sz="2900" dirty="0">
                <a:effectLst/>
                <a:ea typeface="Times New Roman" panose="02020603050405020304" pitchFamily="18" charset="0"/>
              </a:rPr>
              <a:t>alloggi e servizi di assistenza sociale correlati. </a:t>
            </a:r>
          </a:p>
          <a:p>
            <a:pPr marL="0" indent="0">
              <a:buNone/>
            </a:pPr>
            <a:r>
              <a:rPr lang="it-IT" sz="2900" b="1" dirty="0">
                <a:effectLst/>
                <a:ea typeface="Calibri" panose="020F0502020204030204" pitchFamily="34" charset="0"/>
                <a:cs typeface="Calibri" panose="020F0502020204030204" pitchFamily="34" charset="0"/>
              </a:rPr>
              <a:t>Operazioni pianificate di importanza strategica : percorsi di adattamento degli spazi per favorire l’autonomia di persone con disabilità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a:effectLst/>
                <a:ea typeface="Calibri" panose="020F0502020204030204" pitchFamily="34" charset="0"/>
                <a:cs typeface="Calibri" panose="020F0502020204030204" pitchFamily="34" charset="0"/>
              </a:rPr>
              <a:t>Data inizio</a:t>
            </a:r>
            <a:r>
              <a:rPr lang="it-IT" sz="2900" dirty="0">
                <a:effectLst/>
                <a:ea typeface="Calibri" panose="020F0502020204030204" pitchFamily="34" charset="0"/>
                <a:cs typeface="Calibri" panose="020F0502020204030204" pitchFamily="34" charset="0"/>
              </a:rPr>
              <a:t>: Attivazione nel secondo semestre 2023 - Data fine: Dicembre 2028.  Budget previsto: 40 </a:t>
            </a:r>
            <a:r>
              <a:rPr lang="it-IT" sz="2900" dirty="0" err="1">
                <a:effectLst/>
                <a:ea typeface="Calibri" panose="020F0502020204030204" pitchFamily="34" charset="0"/>
                <a:cs typeface="Calibri" panose="020F0502020204030204" pitchFamily="34" charset="0"/>
              </a:rPr>
              <a:t>Meuro</a:t>
            </a:r>
            <a:r>
              <a:rPr lang="it-IT" sz="2900" dirty="0">
                <a:effectLst/>
                <a:ea typeface="Calibri" panose="020F0502020204030204" pitchFamily="34" charset="0"/>
                <a:cs typeface="Calibri" panose="020F0502020204030204" pitchFamily="34" charset="0"/>
              </a:rPr>
              <a:t>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err="1">
                <a:effectLst/>
                <a:ea typeface="Calibri" panose="020F0502020204030204" pitchFamily="34" charset="0"/>
                <a:cs typeface="Times New Roman" panose="02020603050405020304" pitchFamily="18" charset="0"/>
              </a:rPr>
              <a:t>Priorita</a:t>
            </a:r>
            <a:r>
              <a:rPr lang="it-IT" sz="2900" b="1" dirty="0">
                <a:effectLst/>
                <a:ea typeface="Calibri" panose="020F0502020204030204" pitchFamily="34" charset="0"/>
                <a:cs typeface="Times New Roman" panose="02020603050405020304" pitchFamily="18" charset="0"/>
              </a:rPr>
              <a:t>̀ 4. Interventi Infrastrutturali per l'inclusione socio-economica - Obiettivo specifico: RSO4.3 </a:t>
            </a:r>
            <a:endParaRPr lang="it-IT" sz="2900" dirty="0">
              <a:effectLst/>
              <a:ea typeface="Calibri" panose="020F0502020204030204" pitchFamily="34" charset="0"/>
              <a:cs typeface="Times New Roman" panose="02020603050405020304" pitchFamily="18" charset="0"/>
            </a:endParaRPr>
          </a:p>
          <a:p>
            <a:pPr marL="0" indent="0">
              <a:buNone/>
            </a:pPr>
            <a:r>
              <a:rPr lang="it-IT" sz="2900" dirty="0">
                <a:effectLst/>
                <a:ea typeface="Times New Roman" panose="02020603050405020304" pitchFamily="18" charset="0"/>
                <a:cs typeface="Times New Roman" panose="02020603050405020304" pitchFamily="18" charset="0"/>
              </a:rPr>
              <a:t>Gli interventi previsti riguarderanno:</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Calibri" panose="020F0502020204030204" pitchFamily="34" charset="0"/>
                <a:cs typeface="Times New Roman" panose="02020603050405020304" pitchFamily="18" charset="0"/>
              </a:rPr>
              <a:t>Interventi infrastrutturali a favore dell’autonomia delle persone non autosufficienti</a:t>
            </a:r>
            <a:r>
              <a:rPr lang="it-IT" sz="2900" dirty="0">
                <a:effectLst/>
                <a:ea typeface="Calibri" panose="020F0502020204030204" pitchFamily="34" charset="0"/>
                <a:cs typeface="Times New Roman" panose="02020603050405020304" pitchFamily="18" charset="0"/>
              </a:rPr>
              <a:t>, con particolare riferimento alle persone anziane: riconversione e ristrutturazione di immobili, attraverso strutture alloggiative e dotazioni strumentali innovative (servizi accessori), </a:t>
            </a:r>
            <a:r>
              <a:rPr lang="it-IT" sz="2900" dirty="0">
                <a:effectLst/>
                <a:ea typeface="Times New Roman" panose="02020603050405020304" pitchFamily="18" charset="0"/>
                <a:cs typeface="Times New Roman" panose="02020603050405020304" pitchFamily="18" charset="0"/>
              </a:rPr>
              <a:t>creazione di soluzioni diffuse sul territorio destinate a individui o piccoli gruppi, anche attraverso il coinvolgimento di enti pubblici e/o privati</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first </a:t>
            </a:r>
            <a:r>
              <a:rPr lang="it-IT" sz="2900" dirty="0">
                <a:effectLst/>
                <a:ea typeface="Times New Roman" panose="02020603050405020304" pitchFamily="18" charset="0"/>
                <a:cs typeface="Times New Roman" panose="02020603050405020304" pitchFamily="18" charset="0"/>
              </a:rPr>
              <a:t>per il contrasto alla grave emarginazione adulta e alla condizione dei senza dimora e 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temporaneo </a:t>
            </a:r>
            <a:r>
              <a:rPr lang="it-IT" sz="2900" dirty="0">
                <a:effectLst/>
                <a:ea typeface="Times New Roman" panose="02020603050405020304" pitchFamily="18" charset="0"/>
                <a:cs typeface="Times New Roman" panose="02020603050405020304" pitchFamily="18" charset="0"/>
              </a:rPr>
              <a:t>per situazioni di emergenza </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Times New Roman" panose="02020603050405020304" pitchFamily="18" charset="0"/>
                <a:cs typeface="Times New Roman" panose="02020603050405020304" pitchFamily="18" charset="0"/>
              </a:rPr>
              <a:t>Interventi di riqualificazione di immobili da adibire ad assistenza alloggiativa di ampio respiro</a:t>
            </a:r>
            <a:r>
              <a:rPr lang="it-IT" sz="2900" dirty="0">
                <a:effectLst/>
                <a:ea typeface="Times New Roman" panose="02020603050405020304" pitchFamily="18" charset="0"/>
                <a:cs typeface="Times New Roman" panose="02020603050405020304" pitchFamily="18" charset="0"/>
              </a:rPr>
              <a:t>, per i nuclei familiari in difficoltà estrema che non possono immediatamente accedere all'edilizia residenziale pubblica e che necessitino di una presa in carico continuativa</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Costituzione e potenziamento di </a:t>
            </a:r>
            <a:r>
              <a:rPr lang="it-IT" sz="2900" b="1" dirty="0">
                <a:effectLst/>
                <a:ea typeface="Times New Roman" panose="02020603050405020304" pitchFamily="18" charset="0"/>
                <a:cs typeface="Times New Roman" panose="02020603050405020304" pitchFamily="18" charset="0"/>
              </a:rPr>
              <a:t>Centri di servizio per il contrasto alla </a:t>
            </a:r>
            <a:r>
              <a:rPr lang="it-IT" sz="2900" b="1" dirty="0" err="1">
                <a:effectLst/>
                <a:ea typeface="Times New Roman" panose="02020603050405020304" pitchFamily="18" charset="0"/>
                <a:cs typeface="Times New Roman" panose="02020603050405020304" pitchFamily="18" charset="0"/>
              </a:rPr>
              <a:t>poverta</a:t>
            </a:r>
            <a:r>
              <a:rPr lang="it-IT" sz="2900" b="1" dirty="0">
                <a:effectLst/>
                <a:ea typeface="Times New Roman" panose="02020603050405020304" pitchFamily="18" charset="0"/>
                <a:cs typeface="Times New Roman" panose="02020603050405020304" pitchFamily="18" charset="0"/>
              </a:rPr>
              <a:t>̀ a livello territoriale</a:t>
            </a:r>
            <a:r>
              <a:rPr lang="it-IT" sz="2900" dirty="0">
                <a:effectLst/>
                <a:ea typeface="Times New Roman" panose="02020603050405020304" pitchFamily="18" charset="0"/>
                <a:cs typeface="Times New Roman" panose="02020603050405020304" pitchFamily="18" charset="0"/>
              </a:rPr>
              <a:t>, per l’accoglienza di breve e brevissimo periodo: presidio sociale, di ristorazione, di domiciliazione (rafforzamento del sistema di accoglienza per le persone e i nuclei familiari in condizione di elevata </a:t>
            </a:r>
            <a:r>
              <a:rPr lang="it-IT" sz="2900" dirty="0" err="1">
                <a:effectLst/>
                <a:ea typeface="Times New Roman" panose="02020603050405020304" pitchFamily="18" charset="0"/>
                <a:cs typeface="Times New Roman" panose="02020603050405020304" pitchFamily="18" charset="0"/>
              </a:rPr>
              <a:t>marginalita</a:t>
            </a:r>
            <a:r>
              <a:rPr lang="it-IT" sz="2900" dirty="0">
                <a:effectLst/>
                <a:ea typeface="Times New Roman" panose="02020603050405020304" pitchFamily="18" charset="0"/>
                <a:cs typeface="Times New Roman" panose="02020603050405020304" pitchFamily="18" charset="0"/>
              </a:rPr>
              <a:t>̀ sociale)</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riqualificazione degli insediamenti e di </a:t>
            </a:r>
            <a:r>
              <a:rPr lang="it-IT" sz="2900" b="1" dirty="0">
                <a:effectLst/>
                <a:ea typeface="Times New Roman" panose="02020603050405020304" pitchFamily="18" charset="0"/>
                <a:cs typeface="Times New Roman" panose="02020603050405020304" pitchFamily="18" charset="0"/>
              </a:rPr>
              <a:t>pianificazione/attuazione di soluzioni alloggiative dignitose, in collaborazione con gli enti locali</a:t>
            </a:r>
            <a:r>
              <a:rPr lang="it-IT" sz="2900" dirty="0">
                <a:effectLst/>
                <a:ea typeface="Times New Roman" panose="02020603050405020304" pitchFamily="18" charset="0"/>
                <a:cs typeface="Times New Roman" panose="02020603050405020304" pitchFamily="18" charset="0"/>
              </a:rPr>
              <a:t> e mediante l’attivazione di percorsi di integrazione alloggiativa per coloro che si muovono sul territorio italiano in base alla </a:t>
            </a:r>
            <a:r>
              <a:rPr lang="it-IT" sz="2900" dirty="0" err="1">
                <a:effectLst/>
                <a:ea typeface="Times New Roman" panose="02020603050405020304" pitchFamily="18" charset="0"/>
                <a:cs typeface="Times New Roman" panose="02020603050405020304" pitchFamily="18" charset="0"/>
              </a:rPr>
              <a:t>stagionalita</a:t>
            </a:r>
            <a:r>
              <a:rPr lang="it-IT" sz="2900" dirty="0">
                <a:effectLst/>
                <a:ea typeface="Times New Roman" panose="02020603050405020304" pitchFamily="18" charset="0"/>
                <a:cs typeface="Times New Roman" panose="02020603050405020304" pitchFamily="18" charset="0"/>
              </a:rPr>
              <a:t>̀ delle colture. </a:t>
            </a: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002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fontScale="90000"/>
          </a:bodyPr>
          <a:lstStyle/>
          <a:p>
            <a:br>
              <a:rPr lang="it-IT" sz="3100" b="1" dirty="0">
                <a:solidFill>
                  <a:srgbClr val="FF0000"/>
                </a:solidFill>
                <a:effectLst/>
                <a:ea typeface="Times New Roman" panose="02020603050405020304" pitchFamily="18" charset="0"/>
                <a:cs typeface="Times New Roman" panose="02020603050405020304" pitchFamily="18" charset="0"/>
              </a:rPr>
            </a:br>
            <a:r>
              <a:rPr lang="it-IT" sz="3100" b="1" dirty="0">
                <a:solidFill>
                  <a:srgbClr val="FF0000"/>
                </a:solidFill>
                <a:effectLst/>
                <a:ea typeface="Times New Roman" panose="02020603050405020304" pitchFamily="18" charset="0"/>
                <a:cs typeface="Times New Roman" panose="02020603050405020304" pitchFamily="18" charset="0"/>
              </a:rPr>
              <a:t>Programma </a:t>
            </a:r>
            <a:r>
              <a:rPr lang="it-IT" sz="3100" b="1" dirty="0">
                <a:solidFill>
                  <a:srgbClr val="FF0000"/>
                </a:solidFill>
                <a:effectLst/>
                <a:ea typeface="Times New Roman" panose="02020603050405020304" pitchFamily="18" charset="0"/>
              </a:rPr>
              <a:t>Regionale </a:t>
            </a:r>
            <a:r>
              <a:rPr lang="it-IT" sz="3100" b="1" dirty="0">
                <a:solidFill>
                  <a:srgbClr val="FF0000"/>
                </a:solidFill>
                <a:effectLst/>
              </a:rPr>
              <a:t>Valle d'Aosta FESR 2021-2027 </a:t>
            </a:r>
            <a:br>
              <a:rPr lang="it-IT" sz="1100" dirty="0">
                <a:effectLst/>
              </a:rPr>
            </a:br>
            <a:r>
              <a:rPr lang="it-IT" sz="2800" b="1" dirty="0">
                <a:solidFill>
                  <a:srgbClr val="FF0000"/>
                </a:solidFill>
                <a:effectLst/>
                <a:ea typeface="Times New Roman" panose="02020603050405020304" pitchFamily="18" charset="0"/>
              </a:rPr>
              <a:t> </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71377" y="1209891"/>
            <a:ext cx="11249246" cy="5511790"/>
          </a:xfrm>
        </p:spPr>
        <p:txBody>
          <a:bodyPr>
            <a:normAutofit fontScale="92500"/>
          </a:bodyPr>
          <a:lstStyle/>
          <a:p>
            <a:pPr marL="0" indent="0">
              <a:buNone/>
            </a:pPr>
            <a:r>
              <a:rPr lang="it-IT" sz="2400" b="1" dirty="0" err="1">
                <a:effectLst/>
                <a:ea typeface="Times New Roman" panose="02020603050405020304" pitchFamily="18" charset="0"/>
              </a:rPr>
              <a:t>Priorita</a:t>
            </a:r>
            <a:r>
              <a:rPr lang="it-IT" sz="2400" b="1" dirty="0">
                <a:effectLst/>
                <a:ea typeface="Times New Roman" panose="02020603050405020304" pitchFamily="18" charset="0"/>
              </a:rPr>
              <a:t>̀: 5. CULTURA E TURISMO </a:t>
            </a:r>
          </a:p>
          <a:p>
            <a:pPr marL="0" indent="0">
              <a:buNone/>
            </a:pPr>
            <a:r>
              <a:rPr lang="it-IT" sz="2400" b="1" dirty="0">
                <a:effectLst/>
                <a:ea typeface="Times New Roman" panose="02020603050405020304" pitchFamily="18" charset="0"/>
              </a:rPr>
              <a:t>Obiettivo specifico: RSO4.6. Rafforzare il ruolo della cultura e del turismo sostenibile nello sviluppo economico, nell'inclusione sociale e nell'innovazione sociale </a:t>
            </a:r>
          </a:p>
          <a:p>
            <a:pPr marL="0" indent="0">
              <a:buNone/>
            </a:pPr>
            <a:r>
              <a:rPr lang="it-IT" sz="2400" dirty="0">
                <a:effectLst/>
                <a:ea typeface="Times New Roman" panose="02020603050405020304" pitchFamily="18" charset="0"/>
              </a:rPr>
              <a:t>Sono previsti interventi volti a rigenerare e valorizzare i luoghi della cultura e del patrimonio storico che coinvolgono in modo attivo e partecipato le </a:t>
            </a:r>
            <a:r>
              <a:rPr lang="it-IT" sz="2400" dirty="0" err="1">
                <a:effectLst/>
                <a:ea typeface="Times New Roman" panose="02020603050405020304" pitchFamily="18" charset="0"/>
              </a:rPr>
              <a:t>comunita</a:t>
            </a:r>
            <a:r>
              <a:rPr lang="it-IT" sz="2400" dirty="0">
                <a:effectLst/>
                <a:ea typeface="Times New Roman" panose="02020603050405020304" pitchFamily="18" charset="0"/>
              </a:rPr>
              <a:t>̀ locali. </a:t>
            </a:r>
            <a:r>
              <a:rPr lang="it-IT" sz="2400" i="1" dirty="0">
                <a:effectLst/>
                <a:ea typeface="Times New Roman" panose="02020603050405020304" pitchFamily="18" charset="0"/>
              </a:rPr>
              <a:t>L’azione intende promuovere investimenti finalizzati all’</a:t>
            </a:r>
            <a:r>
              <a:rPr lang="it-IT" sz="2400" i="1" dirty="0" err="1">
                <a:effectLst/>
                <a:ea typeface="Times New Roman" panose="02020603050405020304" pitchFamily="18" charset="0"/>
              </a:rPr>
              <a:t>accessibilita</a:t>
            </a:r>
            <a:r>
              <a:rPr lang="it-IT" sz="2400" i="1" dirty="0">
                <a:effectLst/>
                <a:ea typeface="Times New Roman" panose="02020603050405020304" pitchFamily="18" charset="0"/>
              </a:rPr>
              <a:t>̀, al recupero ed alla </a:t>
            </a:r>
            <a:r>
              <a:rPr lang="it-IT" sz="2400" i="1" dirty="0" err="1">
                <a:effectLst/>
                <a:ea typeface="Times New Roman" panose="02020603050405020304" pitchFamily="18" charset="0"/>
              </a:rPr>
              <a:t>fruibilita</a:t>
            </a:r>
            <a:r>
              <a:rPr lang="it-IT" sz="2400" i="1" dirty="0">
                <a:effectLst/>
                <a:ea typeface="Times New Roman" panose="02020603050405020304" pitchFamily="18" charset="0"/>
              </a:rPr>
              <a:t>̀ del patrimonio storico e culturale, ai quali collegare iniziative di partecipazione ed inclusione sociale. </a:t>
            </a:r>
          </a:p>
          <a:p>
            <a:pPr marL="0" indent="0">
              <a:buNone/>
            </a:pPr>
            <a:r>
              <a:rPr lang="it-IT" sz="2400" dirty="0">
                <a:effectLst/>
                <a:ea typeface="Times New Roman" panose="02020603050405020304" pitchFamily="18" charset="0"/>
              </a:rPr>
              <a:t>Saranno oggetto di finanziamento </a:t>
            </a:r>
            <a:r>
              <a:rPr lang="it-IT" sz="2400" dirty="0" err="1">
                <a:effectLst/>
                <a:ea typeface="Times New Roman" panose="02020603050405020304" pitchFamily="18" charset="0"/>
              </a:rPr>
              <a:t>progettualita</a:t>
            </a:r>
            <a:r>
              <a:rPr lang="it-IT" sz="2400" dirty="0">
                <a:effectLst/>
                <a:ea typeface="Times New Roman" panose="02020603050405020304" pitchFamily="18" charset="0"/>
              </a:rPr>
              <a:t>̀ che, partendo dal miglioramento dell’</a:t>
            </a:r>
            <a:r>
              <a:rPr lang="it-IT" sz="2400" dirty="0" err="1">
                <a:effectLst/>
                <a:ea typeface="Times New Roman" panose="02020603050405020304" pitchFamily="18" charset="0"/>
              </a:rPr>
              <a:t>accessibilita</a:t>
            </a:r>
            <a:r>
              <a:rPr lang="it-IT" sz="2400" dirty="0">
                <a:effectLst/>
                <a:ea typeface="Times New Roman" panose="02020603050405020304" pitchFamily="18" charset="0"/>
              </a:rPr>
              <a:t>̀ e dal recupero/riqualificazione di beni con alto valore culturale e identitario, favoriscano l’attivazione e la fruizione di tali beni, in primis da parte delle </a:t>
            </a:r>
            <a:r>
              <a:rPr lang="it-IT" sz="2400" dirty="0" err="1">
                <a:effectLst/>
                <a:ea typeface="Times New Roman" panose="02020603050405020304" pitchFamily="18" charset="0"/>
              </a:rPr>
              <a:t>comunita</a:t>
            </a:r>
            <a:r>
              <a:rPr lang="it-IT" sz="2400" dirty="0">
                <a:effectLst/>
                <a:ea typeface="Times New Roman" panose="02020603050405020304" pitchFamily="18" charset="0"/>
              </a:rPr>
              <a:t>̀ locali, della popolazione e degli attori locali, con azioni di inclusione sociale dirette a sostenere occasioni di aggregazione e promozione che partano dal basso e il coinvolgimento delle </a:t>
            </a:r>
            <a:r>
              <a:rPr lang="it-IT" sz="2400" dirty="0" err="1">
                <a:effectLst/>
                <a:ea typeface="Times New Roman" panose="02020603050405020304" pitchFamily="18" charset="0"/>
              </a:rPr>
              <a:t>comunita</a:t>
            </a:r>
            <a:r>
              <a:rPr lang="it-IT" sz="2400" dirty="0">
                <a:effectLst/>
                <a:ea typeface="Times New Roman" panose="02020603050405020304" pitchFamily="18" charset="0"/>
              </a:rPr>
              <a:t>̀ locali. </a:t>
            </a:r>
          </a:p>
          <a:p>
            <a:pPr marL="0" indent="0">
              <a:buNone/>
            </a:pPr>
            <a:r>
              <a:rPr lang="it-IT" sz="2400" i="1" dirty="0">
                <a:effectLst/>
                <a:ea typeface="Times New Roman" panose="02020603050405020304" pitchFamily="18" charset="0"/>
              </a:rPr>
              <a:t>Saranno sperimentate </a:t>
            </a:r>
            <a:r>
              <a:rPr lang="it-IT" sz="2400" i="1" dirty="0" err="1">
                <a:effectLst/>
                <a:ea typeface="Times New Roman" panose="02020603050405020304" pitchFamily="18" charset="0"/>
              </a:rPr>
              <a:t>modalita</a:t>
            </a:r>
            <a:r>
              <a:rPr lang="it-IT" sz="2400" i="1" dirty="0">
                <a:effectLst/>
                <a:ea typeface="Times New Roman" panose="02020603050405020304" pitchFamily="18" charset="0"/>
              </a:rPr>
              <a:t>̀ innovative di co-progettazione pubblico-privato, così da favorire la creazione ed il consolidamento di collaborazioni tra amministrazioni locali, associazioni, scuole, soggetti del Terzo settore ed eventualmente le imprese</a:t>
            </a:r>
            <a:r>
              <a:rPr lang="it-IT" sz="2400" dirty="0">
                <a:effectLst/>
                <a:ea typeface="Times New Roman" panose="02020603050405020304" pitchFamily="18" charset="0"/>
              </a:rPr>
              <a:t>. </a:t>
            </a:r>
          </a:p>
          <a:p>
            <a:pPr marL="342900" lvl="0" indent="-342900">
              <a:buFont typeface="Wingdings" pitchFamily="2" charset="2"/>
              <a:buChar char=""/>
              <a:tabLst>
                <a:tab pos="180340" algn="ctr"/>
              </a:tabLst>
            </a:pPr>
            <a:endParaRPr lang="it-IT" sz="24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032803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a:bodyPr>
          <a:lstStyle/>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Il Fondo per lo Sviluppo e la Coesione (FSC) è, insieme ai Fondi strutturali europei, lo strumento finanziario principale attraverso cui vengono attuate le politiche per lo sviluppo della coesione economica, sociale e territoriale e la rimozione degli squilibri economici e sociali.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E’ il principale strumento finanziario e programmatico nazionale per le politiche di riequilibrio dei divari territoriali. A tal fine è normativamente previsto che le risorse FSC devono essere destinate per l’80% alle aree del Mezzogiorno e il 20% a quelle del Centro-Nord.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L'intervento del Fondo è destinato al finanziamento di progetti strategici, sia di carattere infrastrutturale sia di carattere immateriale, di rilievo nazionale, interregionale e regionale, aventi natura di grandi progetti o di investimenti articolati in singoli interventi tra loro funzionalmente connessi.</a:t>
            </a:r>
          </a:p>
          <a:p>
            <a:pPr marL="0" indent="0">
              <a:buNone/>
            </a:pPr>
            <a:endParaRPr lang="it-IT" dirty="0"/>
          </a:p>
        </p:txBody>
      </p:sp>
    </p:spTree>
    <p:extLst>
      <p:ext uri="{BB962C8B-B14F-4D97-AF65-F5344CB8AC3E}">
        <p14:creationId xmlns:p14="http://schemas.microsoft.com/office/powerpoint/2010/main" val="11692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fontScale="92500" lnSpcReduction="10000"/>
          </a:bodyPr>
          <a:lstStyle/>
          <a:p>
            <a:pPr marL="0" indent="0">
              <a:buNone/>
            </a:pPr>
            <a:r>
              <a:rPr lang="it-IT" sz="2200" spc="15" dirty="0">
                <a:solidFill>
                  <a:srgbClr val="1C2024"/>
                </a:solidFill>
                <a:effectLst/>
                <a:ea typeface="Times New Roman" panose="02020603050405020304" pitchFamily="18" charset="0"/>
              </a:rPr>
              <a:t>Le risorse del FSC 2021-2027 sono impiegate su obiettivi strategici, declinati per 12 aree tematiche: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ricerca e innovazione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digitalizzazione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competitività imprese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energia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ambiente e risorse naturali</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cultura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trasporti e mobilità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riqualificazione urbana</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hlinkClick r:id="rId2" tooltip="Lavoro e occupabilità">
                  <a:extLst>
                    <a:ext uri="{A12FA001-AC4F-418D-AE19-62706E023703}">
                      <ahyp:hlinkClr xmlns:ahyp="http://schemas.microsoft.com/office/drawing/2018/hyperlinkcolor" val="tx"/>
                    </a:ext>
                  </a:extLst>
                </a:hlinkClick>
              </a:rPr>
              <a:t>lavoro e occupabilità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sociale e salute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istruzione e formazione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capacità amministrativa</a:t>
            </a:r>
            <a:endParaRPr lang="it-IT" sz="2200" dirty="0">
              <a:effectLst/>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170662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457200" y="1727200"/>
            <a:ext cx="11188700" cy="4521200"/>
          </a:xfrm>
        </p:spPr>
        <p:txBody>
          <a:bodyPr>
            <a:noAutofit/>
          </a:bodyPr>
          <a:lstStyle/>
          <a:p>
            <a:pPr marL="0" indent="0">
              <a:buNone/>
            </a:pPr>
            <a:r>
              <a:rPr lang="it-IT" sz="2400" b="1" dirty="0">
                <a:effectLst/>
                <a:ea typeface="Times New Roman" panose="02020603050405020304" pitchFamily="18" charset="0"/>
              </a:rPr>
              <a:t>Riqualificazione urbana</a:t>
            </a:r>
            <a:endParaRPr lang="it-IT" sz="2400" dirty="0">
              <a:effectLst/>
              <a:ea typeface="Times New Roman" panose="02020603050405020304" pitchFamily="18" charset="0"/>
            </a:endParaRPr>
          </a:p>
          <a:p>
            <a:r>
              <a:rPr lang="it-IT" sz="2400" dirty="0">
                <a:effectLst/>
                <a:ea typeface="Times New Roman" panose="02020603050405020304" pitchFamily="18" charset="0"/>
              </a:rPr>
              <a:t>Le risorse destinate alla riqualificazione urbana sono orientate alla realizzazione di “Interventi di infrastrutturazione e riqualificazione di edifici e spazi pubblici” per l’erogazione di servizi e attività di interesse collettivo, di rigenerazione delle periferie, di miglioramento della sicurezza e legalità dei luoghi</a:t>
            </a:r>
          </a:p>
          <a:p>
            <a:pPr marL="0" indent="0">
              <a:buNone/>
            </a:pPr>
            <a:endParaRPr lang="it-IT" sz="2400" dirty="0">
              <a:effectLst/>
              <a:ea typeface="Times New Roman" panose="02020603050405020304" pitchFamily="18" charset="0"/>
            </a:endParaRPr>
          </a:p>
          <a:p>
            <a:r>
              <a:rPr lang="it-IT" sz="2400" spc="15" dirty="0">
                <a:effectLst/>
                <a:ea typeface="Times New Roman" panose="02020603050405020304" pitchFamily="18" charset="0"/>
              </a:rPr>
              <a:t>In questo contesto, gli interventi volti a </a:t>
            </a:r>
            <a:r>
              <a:rPr lang="it-IT" sz="2400" dirty="0">
                <a:effectLst/>
                <a:ea typeface="Times New Roman" panose="02020603050405020304" pitchFamily="18" charset="0"/>
              </a:rPr>
              <a:t>contrastare i fenomeni di dismissione e degrado di complessi urbani di valenza dimensionale e simbolica - beni monumentali e storici, </a:t>
            </a:r>
            <a:r>
              <a:rPr lang="it-IT" sz="2400" b="1" dirty="0">
                <a:effectLst/>
                <a:ea typeface="Times New Roman" panose="02020603050405020304" pitchFamily="18" charset="0"/>
              </a:rPr>
              <a:t>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a:t>
            </a:r>
            <a:r>
              <a:rPr lang="it-IT" sz="2400" dirty="0">
                <a:effectLst/>
                <a:ea typeface="Times New Roman" panose="02020603050405020304" pitchFamily="18" charset="0"/>
              </a:rPr>
              <a:t> assumono valenza strategica per  la creazione di infrastrutture sociali quale importante volano di sviluppo locale.</a:t>
            </a:r>
          </a:p>
          <a:p>
            <a:pPr marL="0" indent="0" algn="just">
              <a:buNone/>
            </a:pPr>
            <a:endParaRPr lang="it-IT" sz="2400" dirty="0">
              <a:effectLst/>
              <a:ea typeface="Times New Roman" panose="02020603050405020304" pitchFamily="18" charset="0"/>
            </a:endParaRPr>
          </a:p>
          <a:p>
            <a:pPr marL="0" indent="0" algn="just">
              <a:buNone/>
            </a:pPr>
            <a:endParaRPr lang="it-IT" sz="2400" dirty="0"/>
          </a:p>
        </p:txBody>
      </p:sp>
    </p:spTree>
    <p:extLst>
      <p:ext uri="{BB962C8B-B14F-4D97-AF65-F5344CB8AC3E}">
        <p14:creationId xmlns:p14="http://schemas.microsoft.com/office/powerpoint/2010/main" val="2462582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400" b="1" dirty="0">
                <a:effectLst/>
                <a:ea typeface="Times New Roman" panose="02020603050405020304" pitchFamily="18" charset="0"/>
              </a:rPr>
              <a:t>Ambiente e risorse naturali</a:t>
            </a:r>
            <a:endParaRPr lang="it-IT" sz="2400" dirty="0">
              <a:effectLst/>
              <a:ea typeface="Times New Roman" panose="02020603050405020304" pitchFamily="18" charset="0"/>
            </a:endParaRPr>
          </a:p>
          <a:p>
            <a:pPr algn="just"/>
            <a:r>
              <a:rPr lang="it-IT" sz="2400" dirty="0">
                <a:effectLst/>
                <a:ea typeface="Times New Roman" panose="02020603050405020304" pitchFamily="18" charset="0"/>
              </a:rPr>
              <a:t>L’area tematica “Ambiente e risorse naturali” prevede il finanziamento  di interventi volti a tutelare la </a:t>
            </a:r>
            <a:r>
              <a:rPr lang="it-IT" sz="2400" dirty="0" err="1">
                <a:effectLst/>
                <a:ea typeface="Times New Roman" panose="02020603050405020304" pitchFamily="18" charset="0"/>
              </a:rPr>
              <a:t>biodiversita</a:t>
            </a:r>
            <a:r>
              <a:rPr lang="it-IT" sz="2400" dirty="0">
                <a:effectLst/>
                <a:ea typeface="Times New Roman" panose="02020603050405020304" pitchFamily="18" charset="0"/>
              </a:rPr>
              <a:t>̀, a ridurre l’inquinamento anche attraverso bonifiche di siti inquinati, a favorire l’adattamento ai cambiamenti climatici e contrastare i rischi del territorio.</a:t>
            </a:r>
          </a:p>
          <a:p>
            <a:pPr algn="just"/>
            <a:r>
              <a:rPr lang="it-IT" sz="2400" spc="15" dirty="0">
                <a:effectLst/>
                <a:ea typeface="Times New Roman" panose="02020603050405020304" pitchFamily="18" charset="0"/>
              </a:rPr>
              <a:t>I Piani di Sviluppo e Coesione possono intervenire in  progetti di sviluppo territoriale di preminente interesse pubblico. </a:t>
            </a:r>
            <a:r>
              <a:rPr lang="it-IT" sz="2400" dirty="0">
                <a:effectLst/>
                <a:ea typeface="Times New Roman" panose="02020603050405020304" pitchFamily="18" charset="0"/>
              </a:rPr>
              <a:t>Si può pertanto intervenire per </a:t>
            </a:r>
            <a:r>
              <a:rPr lang="it-IT" sz="2400" b="1" dirty="0">
                <a:effectLst/>
                <a:ea typeface="Times New Roman" panose="02020603050405020304" pitchFamily="18" charset="0"/>
              </a:rPr>
              <a:t>risanare i terreni confiscati</a:t>
            </a:r>
            <a:r>
              <a:rPr lang="it-IT" sz="2400" dirty="0">
                <a:effectLst/>
                <a:ea typeface="Times New Roman" panose="02020603050405020304" pitchFamily="18" charset="0"/>
              </a:rPr>
              <a:t> offrendo  </a:t>
            </a:r>
            <a:r>
              <a:rPr lang="it-IT" sz="2400" dirty="0" err="1">
                <a:effectLst/>
                <a:ea typeface="Times New Roman" panose="02020603050405020304" pitchFamily="18" charset="0"/>
              </a:rPr>
              <a:t>opportunita</a:t>
            </a:r>
            <a:r>
              <a:rPr lang="it-IT" sz="2400" dirty="0">
                <a:effectLst/>
                <a:ea typeface="Times New Roman" panose="02020603050405020304" pitchFamily="18" charset="0"/>
              </a:rPr>
              <a:t>̀ a nuovi insediamenti produttivi e di servizio, senza ulteriore consumo di suolo. Oltre agli aspetti socio-sanitari, le bonifiche possono contribuire alla transizione verso una </a:t>
            </a:r>
            <a:r>
              <a:rPr lang="it-IT" sz="2400" dirty="0" err="1">
                <a:effectLst/>
                <a:ea typeface="Times New Roman" panose="02020603050405020304" pitchFamily="18" charset="0"/>
              </a:rPr>
              <a:t>bioeconomia</a:t>
            </a:r>
            <a:r>
              <a:rPr lang="it-IT" sz="2400" dirty="0">
                <a:effectLst/>
                <a:ea typeface="Times New Roman" panose="02020603050405020304" pitchFamily="18" charset="0"/>
              </a:rPr>
              <a:t> circolare. In ragione della </a:t>
            </a:r>
            <a:r>
              <a:rPr lang="it-IT" sz="2400" dirty="0" err="1">
                <a:effectLst/>
                <a:ea typeface="Times New Roman" panose="02020603050405020304" pitchFamily="18" charset="0"/>
              </a:rPr>
              <a:t>complessita</a:t>
            </a:r>
            <a:r>
              <a:rPr lang="it-IT" sz="2400" dirty="0">
                <a:effectLst/>
                <a:ea typeface="Times New Roman" panose="02020603050405020304" pitchFamily="18" charset="0"/>
              </a:rPr>
              <a:t>̀ multi-disciplinare richiesta dagli interventi di risanamento dei siti e delle carenze di competenze tecniche e gestionali, </a:t>
            </a:r>
            <a:r>
              <a:rPr lang="it-IT" sz="2400" b="1" dirty="0">
                <a:effectLst/>
                <a:ea typeface="Times New Roman" panose="02020603050405020304" pitchFamily="18" charset="0"/>
              </a:rPr>
              <a:t>il FSC </a:t>
            </a:r>
            <a:r>
              <a:rPr lang="it-IT" sz="2400" b="1" dirty="0" err="1">
                <a:effectLst/>
                <a:ea typeface="Times New Roman" panose="02020603050405020304" pitchFamily="18" charset="0"/>
              </a:rPr>
              <a:t>puo</a:t>
            </a:r>
            <a:r>
              <a:rPr lang="it-IT" sz="2400" b="1" dirty="0">
                <a:effectLst/>
                <a:ea typeface="Times New Roman" panose="02020603050405020304" pitchFamily="18" charset="0"/>
              </a:rPr>
              <a:t>̀ inoltre sostenere</a:t>
            </a:r>
            <a:r>
              <a:rPr lang="it-IT" sz="2400" dirty="0">
                <a:effectLst/>
                <a:ea typeface="Times New Roman" panose="02020603050405020304" pitchFamily="18" charset="0"/>
              </a:rPr>
              <a:t> </a:t>
            </a:r>
            <a:r>
              <a:rPr lang="it-IT" sz="2400" b="1" dirty="0">
                <a:effectLst/>
                <a:ea typeface="Times New Roman" panose="02020603050405020304" pitchFamily="18" charset="0"/>
              </a:rPr>
              <a:t>azioni immateriali di progettazione integrata </a:t>
            </a:r>
            <a:r>
              <a:rPr lang="it-IT" sz="2400" dirty="0">
                <a:effectLst/>
                <a:ea typeface="Times New Roman" panose="02020603050405020304" pitchFamily="18" charset="0"/>
              </a:rPr>
              <a:t>su cui basare le azioni di bonifica e la restituzione all’uso collettivo delle aree.</a:t>
            </a:r>
            <a:endParaRPr lang="it-IT" sz="2400" dirty="0"/>
          </a:p>
        </p:txBody>
      </p:sp>
    </p:spTree>
    <p:extLst>
      <p:ext uri="{BB962C8B-B14F-4D97-AF65-F5344CB8AC3E}">
        <p14:creationId xmlns:p14="http://schemas.microsoft.com/office/powerpoint/2010/main" val="37571512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14208</TotalTime>
  <Words>3625</Words>
  <Application>Microsoft Macintosh PowerPoint</Application>
  <PresentationFormat>Widescreen</PresentationFormat>
  <Paragraphs>164</Paragraphs>
  <Slides>21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Arial</vt:lpstr>
      <vt:lpstr>Calibri</vt:lpstr>
      <vt:lpstr>Calibri Light</vt:lpstr>
      <vt:lpstr>Wingdings</vt:lpstr>
      <vt:lpstr>Tema di Office</vt:lpstr>
      <vt:lpstr>         PRINCIPALI FONTI DI FINANZIAMENTO ATTIVABILI REGIONE VALLE D’AOSTA  ciclo di programmazione 2021-2027</vt:lpstr>
      <vt:lpstr>Beni Confiscati - Le risorse disponibili nel ciclo di programmazione 2021-27</vt:lpstr>
      <vt:lpstr>Risorse finanziarie delle politiche di coesione per il periodo di programmazione 2021-2027</vt:lpstr>
      <vt:lpstr>Programma Nazionale Inclusione e lotta alla povertà 2021-2027</vt:lpstr>
      <vt:lpstr> Programma Regionale Valle d'Aosta FESR 2021-2027   </vt:lpstr>
      <vt:lpstr>Il Fondo per lo Sviluppo e la Coesione (FSC) – I Piani di Sviluppo e Coesione (PSC) </vt:lpstr>
      <vt:lpstr>Il Fondo per lo Sviluppo e la Coesione (FSC) – I Piani di Sviluppo e Coesione (PSC) </vt:lpstr>
      <vt:lpstr>Il Fondo per lo Sviluppo e la Coesione (FSC) – I Piani di Sviluppo e Coesione (PSC) – Aree Tematiche di rilevanza per i Beni confiscati</vt:lpstr>
      <vt:lpstr>Il Fondo per lo Sviluppo e la Coesione (FSC) – I Piani di Sviluppo e Coesione (PSC) - Aree Tematiche di rilevanza per i Beni confiscati</vt:lpstr>
      <vt:lpstr>Il Fondo per lo Sviluppo e la Coesione (FSC) – I Piani di Sviluppo e Coesione (PSC) – Programmazione delle risorse</vt:lpstr>
      <vt:lpstr>Il Fondo per lo Sviluppo e la Coesione (FSC) – I Piani di Sviluppo e Coesione (PSC) – Bilancio di previsione 2022-2024</vt:lpstr>
      <vt:lpstr>  PIANO DI SVILUPPO E COESIONE REGIONE VALLE D’AOSTA </vt:lpstr>
      <vt:lpstr>  PIANO DI SVILUPPO E COESIONE REGIONE VALLE D’AOSTA </vt:lpstr>
      <vt:lpstr>  Legge di bilancio 2022 L. 234 del 30 dicembre 2021 – Articolo 1 comma 589 - Fondo per legalità e tutela degli amministratori locali vittime di atti intimidatori  </vt:lpstr>
      <vt:lpstr>      Legge regionale 29 marzo 2010 n. 11 </vt:lpstr>
      <vt:lpstr> Legge regionale 29 marzo 2010 n. 11 </vt:lpstr>
      <vt:lpstr> Legge regionale 29 marzo 2010 n. 11 </vt:lpstr>
      <vt:lpstr>L’Agenzia Supporta i Comuni</vt:lpstr>
      <vt:lpstr>L’Agenzia Supporta i Comuni</vt:lpstr>
      <vt:lpstr>L’Agenzia Supporta i Comuni</vt:lpstr>
      <vt:lpstr>L’Agenzia Supporta i Comuni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tina ranieri</cp:lastModifiedBy>
  <cp:revision>67</cp:revision>
  <cp:lastPrinted>2021-11-03T07:49:52Z</cp:lastPrinted>
  <dcterms:created xsi:type="dcterms:W3CDTF">2021-10-27T12:45:40Z</dcterms:created>
  <dcterms:modified xsi:type="dcterms:W3CDTF">2023-07-06T15:19:52Z</dcterms:modified>
</cp:coreProperties>
</file>