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14" r:id="rId4"/>
    <p:sldId id="317" r:id="rId5"/>
    <p:sldId id="319" r:id="rId6"/>
    <p:sldId id="266" r:id="rId7"/>
    <p:sldId id="329" r:id="rId8"/>
    <p:sldId id="330" r:id="rId9"/>
    <p:sldId id="331" r:id="rId10"/>
    <p:sldId id="290" r:id="rId11"/>
    <p:sldId id="283" r:id="rId12"/>
    <p:sldId id="284" r:id="rId13"/>
    <p:sldId id="285" r:id="rId14"/>
    <p:sldId id="286" r:id="rId15"/>
    <p:sldId id="287" r:id="rId16"/>
    <p:sldId id="277" r:id="rId17"/>
    <p:sldId id="289" r:id="rId18"/>
    <p:sldId id="259" r:id="rId19"/>
    <p:sldId id="262" r:id="rId20"/>
    <p:sldId id="282" r:id="rId21"/>
    <p:sldId id="288" r:id="rId22"/>
    <p:sldId id="276" r:id="rId23"/>
    <p:sldId id="297" r:id="rId24"/>
    <p:sldId id="298" r:id="rId25"/>
    <p:sldId id="299" r:id="rId26"/>
    <p:sldId id="301" r:id="rId2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5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2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9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91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57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18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61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6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65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73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63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8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59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30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istroperilsud.gov.it/it/approfondimenti/obiettivi-strategici-del-fsc-2021-2027/lavoro-e-occupabilit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coesione.gov.it/it/programmi/PSC_CALABRIA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regio.anbsc.it/users/area_enti" TargetMode="External"/><Relationship Id="rId2" Type="http://schemas.openxmlformats.org/officeDocument/2006/relationships/hyperlink" Target="https://openregio.anbsc.it/statistich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wp-content/uploads/2022/02/Modello_elenco_ex_art.48_co3_lett-c_CAM.xls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servizi/lagenzia-supporta-i-comuni/strategia-nazionale-per-la-valorizzazione-dei-beni-confiscati-attraverso-le-politiche-di-coesione/piani-strategici-delle-singole-regioni-2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oaicomuni@anbsc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7244" y="214965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PRINCIPALI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400" b="1" dirty="0">
                <a:solidFill>
                  <a:srgbClr val="FF0000"/>
                </a:solidFill>
              </a:rPr>
              <a:t>FONTI DI FINANZIAMENTO</a:t>
            </a:r>
            <a:br>
              <a:rPr lang="it-IT" sz="44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ATTIVABILI REGIONE VENETO</a:t>
            </a:r>
            <a:br>
              <a:rPr lang="it-IT" sz="44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ciclo di programmazione 2021-2027</a:t>
            </a:r>
          </a:p>
        </p:txBody>
      </p:sp>
      <p:pic>
        <p:nvPicPr>
          <p:cNvPr id="3" name="Immagin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050" y="437206"/>
            <a:ext cx="25923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77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è, insieme ai Fondi strutturali europei, lo strumento finanziario principale attraverso cui vengono attuate le politiche per lo sviluppo della coesione economica, sociale e territoriale e la rimozione degli squilibri economici e sociali.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il principale strumento finanziario e programmatico nazionale per le politiche di riequilibrio dei divari territoriali. A tal fine è normativamente previsto che le risorse FSC devono essere destinate per l’80% alle aree del Mezzogiorno e il 20% a quelle del Centro-Nord.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L'intervento del Fondo è destinato al finanziamento di progetti strategici, sia di carattere infrastrutturale sia di carattere immateriale, di rilievo nazionale, interregionale e regionale, aventi natura di grandi progetti o di investimenti articolati in singoli interventi tra loro funzionalmente connessi.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588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200" spc="15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Le risorse del FSC 2021-2027 sono impiegate su obiettivi strategici, declinati per 12 aree tematiche: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ricerca e innovazione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digitalizzazione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competitività imprese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energia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cultura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trasporti e mobilità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riqualificazione urbana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  <a:hlinkClick r:id="rId2" tooltip="Lavoro e occupabilit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lavoro e occupabilità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sociale e salute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istruzione e formazione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capacità amministrativa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0662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27200"/>
            <a:ext cx="11188700" cy="452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Riqualificazione urbana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dirty="0">
                <a:effectLst/>
                <a:ea typeface="Times New Roman" panose="02020603050405020304" pitchFamily="18" charset="0"/>
              </a:rPr>
              <a:t>Le risorse destinate alla riqualificazione urbana sono orientate alla realizzazione di “Interventi di infrastrutturazione e riqualificazione di edifici e spazi pubblici” per l’erogazione di servizi e attività di interesse collettivo, di rigenerazione delle periferie, di miglioramento della sicurezza e legalità dei luoghi</a:t>
            </a:r>
          </a:p>
          <a:p>
            <a:pPr marL="0" indent="0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spc="15" dirty="0">
                <a:effectLst/>
                <a:ea typeface="Times New Roman" panose="02020603050405020304" pitchFamily="18" charset="0"/>
              </a:rPr>
              <a:t>In questo contesto, gli interventi volti 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contrastare i fenomeni di dismissione e degrado di complessi urbani di valenza dimensionale e simbolica - beni monumentali e storici,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-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assumono valenza strategica per  la creazione di infrastrutture sociali quale importante volano di sviluppo locale.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62582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-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400" dirty="0">
                <a:effectLst/>
                <a:ea typeface="Times New Roman" panose="02020603050405020304" pitchFamily="18" charset="0"/>
              </a:rPr>
              <a:t>L’area tematica “Ambiente e risorse naturali” prevede il finanziamento  di interventi volti a tutelare 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biodiversita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a ridurre l’inquinamento anche attraverso bonifiche di siti inquinati, a favorire l’adattamento ai cambiamenti climatici e contrastare i rischi del territorio.</a:t>
            </a:r>
          </a:p>
          <a:p>
            <a:pPr algn="just"/>
            <a:r>
              <a:rPr lang="it-IT" sz="2400" spc="15" dirty="0">
                <a:effectLst/>
                <a:ea typeface="Times New Roman" panose="02020603050405020304" pitchFamily="18" charset="0"/>
              </a:rPr>
              <a:t>I Piani di Sviluppo e Coesione possono intervenire in  progetti di sviluppo territoriale di preminente interesse pubblico.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Si può pertanto intervenire per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risanare i terreni confiscati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offrendo 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opportunita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a nuovi insediamenti produttivi e di servizio, senza ulteriore consumo di suolo. Oltre agli aspetti socio-sanitari, le bonifiche possono contribuire alla transizione verso una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bioeconomia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circolare. In ragione della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complessita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multi-disciplinare richiesta dagli interventi di risanamento dei siti e delle carenze di competenze tecniche e gestionali,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il FSC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puo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inoltre sostenere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azioni immateriali di progettazione integrata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su cui basare le azioni di bonifica e la restituzione all’uso collettivo delle aree.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57151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Programmazione delle risorse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Il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Piano Sviluppo e Coesione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per ciascuna Amministrazione titolare di risorse, articolato per aree tematiche (vincolo di destinazione territoriale riparto 80% aree del Mezzogiorno e 20% aree del Centro-Nord) è approvato dal CIPESS, su proposta del Ministro per il Sud e la Coesione territoriale.</a:t>
            </a: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Nell’ambito dei Comitati di sorveglianza (costituiti dalle Amministrazioni titolari, con rappresentanti del Dipartimento per le Politiche di Coesione, del Dipartimento per la programmazione e il coordinamento della politica economica, dei Ministeri competenti per area tematica, nonché del partenariato economico e sociale)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 possibile proporre le misure di accelerazione, nonché contestare eventuali inadempienze di taluni attori. </a:t>
            </a:r>
          </a:p>
          <a:p>
            <a:pPr algn="just"/>
            <a:r>
              <a:rPr lang="it-IT" sz="2000" dirty="0">
                <a:solidFill>
                  <a:srgbClr val="212121"/>
                </a:solidFill>
                <a:ea typeface="Times New Roman" panose="02020603050405020304" pitchFamily="18" charset="0"/>
              </a:rPr>
              <a:t>L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'impiego della dotazione del FSC per obiettivi strategici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disposto in coerenza con gli obiettivi e le strategie dei Fondi strutturali e di investimento europei per il periodo di programmazione 2021-2027, nonché con le politiche settoriali e le politiche di investimento e di riforma previste nel Piano nazionale per la ripresa e la resilienza (PNRR), secondo principi di complementarietà e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addizionalità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delle risorse.</a:t>
            </a:r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1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Bilancio di previsione 2022-2024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200" b="1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Riguardo alle </a:t>
            </a:r>
            <a:r>
              <a:rPr lang="it-IT" sz="24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disponibilita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̀ finanziarie, nel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bilancio di previsione per il triennio 2022-2024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(legge n. 234/2021 e relativo D.M. Economia 31 dicembre 2021 di ripartizione delle dotazioni dei singoli programmi di spesa in capitoli), il Fondo Sviluppo e Coesione - iscritto al capitolo 8000 dello stato di previsione del Ministero dell'economia - presenta una dotazione per il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triennio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pari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15,2 miliardi nel 2022,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13 miliardi nel 2023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15,3 miliardi nel 2024.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Tale dotazione è riferita alle risorse autorizzate per i due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cicli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 programmazione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2014-2020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2021-2027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, rispettivamente, dalla legge di stabilità 2014 (</a:t>
            </a:r>
            <a:r>
              <a:rPr lang="it-IT" sz="2400" dirty="0">
                <a:solidFill>
                  <a:srgbClr val="4272A0"/>
                </a:solidFill>
                <a:effectLst/>
                <a:ea typeface="Times New Roman" panose="02020603050405020304" pitchFamily="18" charset="0"/>
              </a:rPr>
              <a:t>art. 1, co. 6, L. 147/2013)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dalla legge di bilancio 2020 (art. 1, co. 178, L. n. 178/2020). 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06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392" y="365125"/>
            <a:ext cx="10724408" cy="1325563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b="1" dirty="0"/>
              <a:t> </a:t>
            </a:r>
            <a:r>
              <a:rPr lang="it-IT" sz="2800" b="1" dirty="0">
                <a:solidFill>
                  <a:srgbClr val="FF0000"/>
                </a:solidFill>
              </a:rPr>
              <a:t>PIANO DI SVILUPPO E COESIONE REGIONE VENETO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6550" y="1929664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PSC Regione VENETO - Delibera n. 30 /2021 (pubblicata su GU del 17 Agosto 2021)</a:t>
            </a:r>
          </a:p>
          <a:p>
            <a:pPr marL="0" indent="0" algn="just">
              <a:buNone/>
            </a:pPr>
            <a:r>
              <a:rPr lang="it-IT" sz="2400" b="1" dirty="0">
                <a:hlinkClick r:id="rId2"/>
              </a:rPr>
              <a:t>PSC REGIONE </a:t>
            </a:r>
            <a:r>
              <a:rPr lang="it-IT" sz="2400" b="1" dirty="0"/>
              <a:t>VENETO</a:t>
            </a:r>
            <a:r>
              <a:rPr lang="it-IT" sz="2400" b="1" u="sng" dirty="0"/>
              <a:t> € 920,19 milioni</a:t>
            </a:r>
            <a:r>
              <a:rPr lang="it-IT" sz="2400" dirty="0"/>
              <a:t> Delibera CIPESS n. 30 del 29/04/2021 </a:t>
            </a:r>
          </a:p>
          <a:p>
            <a:pPr marL="0" indent="0" algn="just">
              <a:buNone/>
            </a:pPr>
            <a:r>
              <a:rPr lang="it-IT" sz="2400" dirty="0"/>
              <a:t> </a:t>
            </a:r>
          </a:p>
          <a:p>
            <a:pPr marL="0" indent="0" algn="just">
              <a:buNone/>
            </a:pPr>
            <a:r>
              <a:rPr lang="it-IT" sz="2400" dirty="0"/>
              <a:t>Riorganizzazione delle risorse assegnate ai precedenti Strumenti  di programmazione: PROGRAMMA ATTUATIVO REGIONALE (PAR) VENETO, INTESA VENETO, a valere sul Fondo sviluppo e coesione. </a:t>
            </a:r>
          </a:p>
          <a:p>
            <a:pPr marL="0" indent="0" algn="just">
              <a:buNone/>
            </a:pPr>
            <a:r>
              <a:rPr lang="it-IT" sz="2400" dirty="0"/>
              <a:t>Provenienza contabile delle risorse: </a:t>
            </a:r>
          </a:p>
          <a:p>
            <a:pPr algn="just"/>
            <a:r>
              <a:rPr lang="it-IT" sz="2400" dirty="0"/>
              <a:t>FSC 2000-2006 per  366,75  milioni di euro; </a:t>
            </a:r>
          </a:p>
          <a:p>
            <a:pPr algn="just"/>
            <a:r>
              <a:rPr lang="it-IT" sz="2400" dirty="0"/>
              <a:t>FSC 2007-2013 per  305,64  milioni di euro; </a:t>
            </a:r>
          </a:p>
          <a:p>
            <a:pPr algn="just"/>
            <a:r>
              <a:rPr lang="it-IT" sz="2400" dirty="0"/>
              <a:t>FSC 2014-2020 per  247,80  milioni di euro.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2848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b="1" dirty="0"/>
              <a:t> </a:t>
            </a:r>
            <a:r>
              <a:rPr lang="it-IT" sz="2800" b="1" dirty="0">
                <a:solidFill>
                  <a:srgbClr val="FF0000"/>
                </a:solidFill>
              </a:rPr>
              <a:t>PIANO DI SVILUPPO E COESIONE REGIONE VENETO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1781299"/>
            <a:ext cx="10515600" cy="431470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Su proposta dell’amministrazione titolare responsabile del PSC, il </a:t>
            </a:r>
            <a:r>
              <a:rPr lang="it-IT" dirty="0" err="1"/>
              <a:t>CdS</a:t>
            </a:r>
            <a:r>
              <a:rPr lang="it-IT" dirty="0"/>
              <a:t> provvede, entro il 31 dicembre di ogni anno, a integrare il PSC con: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settori d’intervento per area tematica e corrispondenti importi finanziari</a:t>
            </a:r>
          </a:p>
          <a:p>
            <a:pPr algn="just"/>
            <a:r>
              <a:rPr lang="it-IT" dirty="0"/>
              <a:t>obiettivi perseguiti con indicazione dei principali indicatori di realizzazione e di risultato </a:t>
            </a:r>
          </a:p>
          <a:p>
            <a:pPr algn="just"/>
            <a:r>
              <a:rPr lang="it-IT" dirty="0"/>
              <a:t>piano finanziario complessivo del PSC, con esplicitazione della previsione di spesa per ciascuna annualità del primo triennio</a:t>
            </a:r>
          </a:p>
          <a:p>
            <a:pPr marL="0" indent="0" algn="just">
              <a:buNone/>
            </a:pPr>
            <a:r>
              <a:rPr lang="it-IT" dirty="0"/>
              <a:t>Al fine di accelerare la realizzazione e la spesa degli interventi di cui al comma 7, lettera </a:t>
            </a:r>
            <a:r>
              <a:rPr lang="it-IT" i="1" dirty="0"/>
              <a:t>b)</a:t>
            </a:r>
            <a:r>
              <a:rPr lang="it-IT" dirty="0"/>
              <a:t>, art. 44 del decreto-legge </a:t>
            </a:r>
            <a:r>
              <a:rPr lang="it-IT" dirty="0" err="1"/>
              <a:t>n</a:t>
            </a:r>
            <a:r>
              <a:rPr lang="it-IT" dirty="0"/>
              <a:t> 34 del 2019, il Dipartimento per le politiche di coesione, l’Agenzia per la coesione territoriale e la Struttura per la progettazione di beni ed edifici pubblici, per quanto di rispettiva competenza, possono disporre, anche nell’ambito di convenzioni </a:t>
            </a:r>
            <a:r>
              <a:rPr lang="it-IT" dirty="0" err="1"/>
              <a:t>gia</a:t>
            </a:r>
            <a:r>
              <a:rPr lang="it-IT" dirty="0"/>
              <a:t>̀ esistenti con </a:t>
            </a:r>
            <a:r>
              <a:rPr lang="it-IT" dirty="0" err="1"/>
              <a:t>societa</a:t>
            </a:r>
            <a:r>
              <a:rPr lang="it-IT" dirty="0"/>
              <a:t>̀ </a:t>
            </a:r>
            <a:r>
              <a:rPr lang="it-IT" i="1" dirty="0"/>
              <a:t>in </a:t>
            </a:r>
            <a:r>
              <a:rPr lang="it-IT" i="1" dirty="0" err="1"/>
              <a:t>house</a:t>
            </a:r>
            <a:r>
              <a:rPr lang="it-IT" dirty="0"/>
              <a:t>, misure di accompagnamento alla progettazione e attuazione, su richiesta della Regione responsabile del PSC in oggetto. </a:t>
            </a:r>
          </a:p>
          <a:p>
            <a:pPr algn="just"/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6386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Delibera </a:t>
            </a:r>
            <a:r>
              <a:rPr lang="it-IT" dirty="0" err="1"/>
              <a:t>Cipe</a:t>
            </a:r>
            <a:r>
              <a:rPr lang="it-IT" dirty="0"/>
              <a:t> 61 del 2020 : assegnazione di risorse FSC 2014-2020 </a:t>
            </a:r>
          </a:p>
          <a:p>
            <a:pPr marL="0" indent="0" algn="just">
              <a:buNone/>
            </a:pPr>
            <a:r>
              <a:rPr lang="it-IT" dirty="0"/>
              <a:t>Prima assegnazione dell’importo di 10 milioni di euro: 5 milioni di euro per l’</a:t>
            </a:r>
            <a:r>
              <a:rPr lang="it-IT" dirty="0" err="1"/>
              <a:t>annualita</a:t>
            </a:r>
            <a:r>
              <a:rPr lang="it-IT" dirty="0"/>
              <a:t>̀ 2021; 5 milioni di euro per l’</a:t>
            </a:r>
            <a:r>
              <a:rPr lang="it-IT" dirty="0" err="1"/>
              <a:t>annualita</a:t>
            </a:r>
            <a:r>
              <a:rPr lang="it-IT" dirty="0"/>
              <a:t>̀ 2022 </a:t>
            </a:r>
          </a:p>
          <a:p>
            <a:pPr marL="0" indent="0" algn="just">
              <a:buNone/>
            </a:pPr>
            <a:r>
              <a:rPr lang="it-IT" sz="3000" dirty="0"/>
              <a:t>Risorse </a:t>
            </a:r>
            <a:r>
              <a:rPr lang="it-IT" dirty="0"/>
              <a:t>attribuite all’Agenzia per la coesione territoriale per il finanziamento, nell’ambito del «Piano per la valorizzazione di beni confiscati esemplari nel Mezzogiorno» di uno specifico asse destinato al </a:t>
            </a:r>
            <a:r>
              <a:rPr lang="it-IT" b="1" dirty="0"/>
              <a:t>sostegno dell’</a:t>
            </a:r>
            <a:r>
              <a:rPr lang="it-IT" b="1" dirty="0" err="1"/>
              <a:t>attivita</a:t>
            </a:r>
            <a:r>
              <a:rPr lang="it-IT" b="1" dirty="0"/>
              <a:t>̀ progettuale in favore di enti pubblici</a:t>
            </a:r>
            <a:r>
              <a:rPr lang="it-IT" dirty="0"/>
              <a:t> impegnati a definire, per i beni in confisca definitiva ubicati nel Mezzogiorno e qualificati come esemplari, progetti di valorizzazione, declinati in: </a:t>
            </a:r>
          </a:p>
          <a:p>
            <a:pPr marL="0" indent="0" algn="just">
              <a:buNone/>
            </a:pPr>
            <a:r>
              <a:rPr lang="it-IT" i="1" dirty="0"/>
              <a:t> a) </a:t>
            </a:r>
            <a:r>
              <a:rPr lang="it-IT" dirty="0"/>
              <a:t>indizione di concorsi di idee; </a:t>
            </a:r>
          </a:p>
          <a:p>
            <a:pPr marL="0" indent="0" algn="just">
              <a:buNone/>
            </a:pPr>
            <a:r>
              <a:rPr lang="it-IT" i="1" dirty="0"/>
              <a:t> b) </a:t>
            </a:r>
            <a:r>
              <a:rPr lang="it-IT" dirty="0"/>
              <a:t>definizione di piani di gestione; </a:t>
            </a:r>
          </a:p>
          <a:p>
            <a:pPr marL="0" indent="0" algn="just">
              <a:buNone/>
              <a:tabLst>
                <a:tab pos="122238" algn="l"/>
              </a:tabLst>
            </a:pPr>
            <a:r>
              <a:rPr lang="it-IT" i="1" dirty="0"/>
              <a:t> c) </a:t>
            </a:r>
            <a:r>
              <a:rPr lang="it-IT" dirty="0"/>
              <a:t>elaborazione di progetti definitivi o esecutivi, a partire dai progetti di </a:t>
            </a:r>
            <a:r>
              <a:rPr lang="it-IT" dirty="0" err="1"/>
              <a:t>fattibilita</a:t>
            </a:r>
            <a:r>
              <a:rPr lang="it-IT" dirty="0"/>
              <a:t>̀        tecnica ed economica e atti propedeutici.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0509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214153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La dotazione complessiva del «Piano per la valorizzazione dei beni confiscati esemplari nel Mezzogiorno» è affidata all’Agenzia per la coesione territoriale.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Le </a:t>
            </a:r>
            <a:r>
              <a:rPr lang="it-IT" sz="2400" dirty="0" err="1"/>
              <a:t>modalita</a:t>
            </a:r>
            <a:r>
              <a:rPr lang="it-IT" sz="2400" dirty="0"/>
              <a:t>̀ di successive assegnazioni finanziarie saranno determinate ad esito di una ricognizione svolta dal Tavolo di indirizzo e verifica della strategia nazionale per la valorizzazione dei beni confiscati attraverso le politiche di coesione, nel rispetto del criterio normativo di riparto percentuale </a:t>
            </a:r>
            <a:r>
              <a:rPr lang="it-IT" sz="2400" dirty="0">
                <a:solidFill>
                  <a:srgbClr val="FF0000"/>
                </a:solidFill>
              </a:rPr>
              <a:t>80% al Mezzogiorno </a:t>
            </a:r>
            <a:r>
              <a:rPr lang="it-IT" sz="2400" dirty="0"/>
              <a:t>e del </a:t>
            </a:r>
            <a:r>
              <a:rPr lang="it-IT" sz="2400" dirty="0">
                <a:solidFill>
                  <a:srgbClr val="FF0000"/>
                </a:solidFill>
              </a:rPr>
              <a:t>20% al Centro Nord </a:t>
            </a:r>
            <a:r>
              <a:rPr lang="it-IT" sz="2400" dirty="0"/>
              <a:t>in relazione alla dotazione complessiva del FSC 2014-2020.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318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1023600" cy="95567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Beni Confiscati - Le risorse disponibili nel ciclo di programmazione 2021-27</a:t>
            </a:r>
            <a:endParaRPr lang="it-IT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320800"/>
            <a:ext cx="11125200" cy="48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 risorse finanziarie provenienti dall’Europa e dai fondi nazionali per il ciclo di programmazione 2021-2027 permettono di accelerare l’azione degli Enti locali per l’utilizzo sociale dei beni confiscati.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La realizzazione di interventi per il reimpiego dei beni sottratti alla criminalità organizzata a beneficio delle comunità locali, viene fortemente sostenuta dagli obiettivi strategici previsti dai principali strumenti finanziari disponibili in ambito nazionale, regionale e locale. </a:t>
            </a:r>
          </a:p>
          <a:p>
            <a:pPr marL="0" indent="0" algn="just">
              <a:buNone/>
            </a:pPr>
            <a:r>
              <a:rPr lang="it-IT" sz="2400" dirty="0">
                <a:effectLst/>
                <a:ea typeface="Times New Roman" panose="02020603050405020304" pitchFamily="18" charset="0"/>
              </a:rPr>
              <a:t>Le risorse UE e nazionali assegnate alla programmazione 2021-2027  rappresentano, quindi, concrete opportunità per creare l’interazione necessaria sui territori e definire un programma d’azione per la valorizzazione dei beni confiscati alla criminalità organizzata. </a:t>
            </a: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L’Accordo di Partenariato pone al centro degli Obiettivi di Policy OP4 (una Europa più sociale e inclusiva) e OP5 (una Europa più vicina ai cittadini), soluzioni di sviluppo che favoriscono l’uso sociale dei 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organizzata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: nei territori a maggiore concentrazione di beni confiscati alla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si auspica infatti la definizione di percorsi di rilancio sociale e  produttivo attraverso la valorizzazione di immobili significativi per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potenzialita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economiche e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simbolicita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̀. 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La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centralita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̀ della tematica “Beni Confiscati”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può essere declinata in diverse tipologie di intervento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, nell’ambito delle politiche sociali e sociosanitarie, della rigenerazione urbana, dello sviluppo turistico, agricolo e agroalimentare, culturale ed educativo, della tutela dell’ambiente e dei territori, in coerenza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con le strategie definite dai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Programmi Nazionali e Regionali previsti dall’Accordo di </a:t>
            </a:r>
            <a:r>
              <a:rPr lang="it-IT" sz="24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Partnenariato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e dai Piani di Sviluppo e Coesione (PSC) messi a punto dal Fondo per lo Sviluppo e la Coesione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. </a:t>
            </a:r>
          </a:p>
          <a:p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1544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387" y="365125"/>
            <a:ext cx="11269683" cy="1460500"/>
          </a:xfrm>
        </p:spPr>
        <p:txBody>
          <a:bodyPr>
            <a:noAutofit/>
          </a:bodyPr>
          <a:lstStyle/>
          <a:p>
            <a:br>
              <a:rPr lang="it-IT" sz="3600" b="1" dirty="0">
                <a:solidFill>
                  <a:srgbClr val="FF0000"/>
                </a:solidFill>
              </a:rPr>
            </a:br>
            <a:br>
              <a:rPr lang="it-IT" sz="36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Legge di bilancio 2022 L. 234 del 30 dicembre 2021 – Articolo 1 comma 589 - </a:t>
            </a:r>
            <a:r>
              <a:rPr lang="it-IT" sz="3600" b="1" i="1" dirty="0">
                <a:solidFill>
                  <a:srgbClr val="FF0000"/>
                </a:solidFill>
              </a:rPr>
              <a:t>Fondo per legalità e tutela degli amministratori locali vittime di atti intimidatori</a:t>
            </a:r>
            <a:br>
              <a:rPr lang="it-IT" sz="2800" dirty="0"/>
            </a:br>
            <a:br>
              <a:rPr lang="it-IT" sz="2800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0016" y="2042556"/>
            <a:ext cx="10783784" cy="4300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Legge di bilancio 2022 </a:t>
            </a:r>
            <a:r>
              <a:rPr lang="it-IT" dirty="0"/>
              <a:t>L. 234 del 30 dicembre 2021 – Articolo 1 comma 589- </a:t>
            </a:r>
            <a:r>
              <a:rPr lang="it-IT" b="1" dirty="0"/>
              <a:t>Fondo per legalità e tutela degli amministratori locali vittime di atti intimidatori</a:t>
            </a:r>
            <a:br>
              <a:rPr lang="it-IT" dirty="0"/>
            </a:br>
            <a:r>
              <a:rPr lang="it-IT" dirty="0"/>
              <a:t>Al fine di consentire agli enti locali l’</a:t>
            </a:r>
            <a:r>
              <a:rPr lang="it-IT" b="1" dirty="0"/>
              <a:t>adozione di iniziative per la promozione della legalità</a:t>
            </a:r>
            <a:r>
              <a:rPr lang="it-IT" dirty="0"/>
              <a:t>, nonché di </a:t>
            </a:r>
            <a:r>
              <a:rPr lang="it-IT" b="1" dirty="0"/>
              <a:t>misure di ristoro del patrimonio dell’ente </a:t>
            </a:r>
            <a:r>
              <a:rPr lang="it-IT" dirty="0"/>
              <a:t>o in favore degli amministratori locali che hanno subito episodi di intimidazione connessi all’esercizio delle funzioni istituzionali esercitate, nello stato di previsione del </a:t>
            </a:r>
            <a:r>
              <a:rPr lang="it-IT" b="1" dirty="0"/>
              <a:t>Ministero dell’interno è istituito un fondo con una dotazione finanziaria pari a 5 milioni di euro per ciascuno degli anni dal 2022 al 2024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5273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dirty="0"/>
              <a:t>                        </a:t>
            </a:r>
            <a:r>
              <a:rPr lang="it-IT" sz="2800" b="1" dirty="0">
                <a:solidFill>
                  <a:srgbClr val="FF0000"/>
                </a:solidFill>
                <a:latin typeface="+mn-lt"/>
              </a:rPr>
              <a:t>Legge Regionale 28/12/2012 n. 48</a:t>
            </a:r>
            <a:br>
              <a:rPr lang="it-IT" dirty="0">
                <a:latin typeface="+mn-lt"/>
              </a:rPr>
            </a:br>
            <a:endParaRPr lang="it-IT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248937"/>
            <a:ext cx="11142132" cy="541150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b="1" dirty="0"/>
              <a:t>Misure per l’attuazione coordinata delle politiche regionali a favore della prevenzione del crimine organizzato e mafioso, della corruzione nonché per la promozione della cultura della legalità e della cittadinanza responsabile</a:t>
            </a:r>
          </a:p>
          <a:p>
            <a:pPr marL="0" indent="0">
              <a:buNone/>
            </a:pPr>
            <a:r>
              <a:rPr lang="it-IT" b="1" dirty="0"/>
              <a:t>Art. 12  Azioni finalizzate al recupero dei beni confiscati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La Regione contribuisce ad assicurare un proficuo riutilizzo a fini sociali dei beni confiscati alla criminalità organizzata e mafiosa ai sensi dell’articolo 24 del decreto legislativo 6 settembre 2011, n. 159 “Codice delle leggi antimafia e delle misure di prevenzione, nonché nuove disposizioni in materia di documentazione antimafia, a norma degli articoli 1 e 2 della legge 13 agosto 2010, n. 136”, attraverso:</a:t>
            </a:r>
          </a:p>
          <a:p>
            <a:pPr lvl="0"/>
            <a:r>
              <a:rPr lang="it-IT" dirty="0"/>
              <a:t>l’assistenza agli enti locali assegnatari di tali beni;</a:t>
            </a:r>
          </a:p>
          <a:p>
            <a:pPr lvl="0"/>
            <a:r>
              <a:rPr lang="it-IT" dirty="0"/>
              <a:t>la concessione di contributi agli enti locali di cui alla lettera a), per concorrere alla realizzazione di interventi di restauro e risanamento conservativo, ristrutturazione edilizia, ripristino tipologico nonché arredo degli stessi al fine del recupero dei beni immobili loro assegnati;</a:t>
            </a:r>
          </a:p>
          <a:p>
            <a:pPr lvl="0"/>
            <a:r>
              <a:rPr lang="it-IT" dirty="0"/>
              <a:t>la concessione di contributi agli enti locali di cui alla lettera a), per favorire il riutilizzo in funzione sociale dei beni immobili confiscati alla criminalità organizzata e mafiosa, mediante la stipula di accordi di programma con i soggetti assegnatari;</a:t>
            </a:r>
          </a:p>
          <a:p>
            <a:pPr lvl="0"/>
            <a:r>
              <a:rPr lang="it-IT" dirty="0"/>
              <a:t>la collaborazione con l’Agenzia nazionale per l’amministrazione e la destinazione dei beni sequestrati e confiscati alla criminalità organizzata.</a:t>
            </a:r>
          </a:p>
          <a:p>
            <a:pPr marL="0" indent="0">
              <a:buNone/>
            </a:pPr>
            <a:r>
              <a:rPr lang="it-IT" dirty="0"/>
              <a:t>La Regione può stanziare contributi per favorire e sostenere la continuità lavorativa delle aziende sequestrate e non ancora confiscate, al fine di salvaguardare il patrimonio produttivo e occupazionale esistente.</a:t>
            </a:r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42423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dirty="0"/>
              <a:t>                                     </a:t>
            </a:r>
            <a:r>
              <a:rPr lang="it-IT" sz="2800" b="1" dirty="0">
                <a:solidFill>
                  <a:srgbClr val="FF0000"/>
                </a:solidFill>
                <a:latin typeface="+mn-lt"/>
              </a:rPr>
              <a:t>Legge Regionale 8/8/2014, n. 26</a:t>
            </a:r>
            <a:br>
              <a:rPr lang="it-IT" dirty="0">
                <a:latin typeface="+mn-lt"/>
              </a:rPr>
            </a:br>
            <a:endParaRPr lang="it-IT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248937"/>
            <a:ext cx="11142132" cy="54115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/>
              <a:t>Banca della terra veneta</a:t>
            </a:r>
            <a:endParaRPr lang="it-IT" dirty="0"/>
          </a:p>
          <a:p>
            <a:pPr marL="0" indent="0">
              <a:buNone/>
            </a:pPr>
            <a:r>
              <a:rPr lang="it-IT" b="1" dirty="0"/>
              <a:t>Art. 2 </a:t>
            </a:r>
          </a:p>
          <a:p>
            <a:pPr marL="0" indent="0">
              <a:buNone/>
            </a:pPr>
            <a:r>
              <a:rPr lang="it-IT" dirty="0"/>
              <a:t>La banca della terra veneta contiene un inventario completo e aggiornato dell’offerta dei terreni suscettibili di coltivazione e delle aziende agricole di proprietà pubblica e privata disponibili per operazioni di assegnazione, comprensivo di beni:</a:t>
            </a:r>
          </a:p>
          <a:p>
            <a:pPr lvl="0"/>
            <a:r>
              <a:rPr lang="it-IT" dirty="0"/>
              <a:t>privati o pubblici dichiarati temporaneamente disponibili ai sensi dell’articolo 4;</a:t>
            </a:r>
          </a:p>
          <a:p>
            <a:pPr lvl="0"/>
            <a:r>
              <a:rPr lang="it-IT" dirty="0"/>
              <a:t>i cui proprietari o aventi causa abbiano segnalato alla Regione la disponibilità a cederne la conduzione a terzi;</a:t>
            </a:r>
          </a:p>
          <a:p>
            <a:pPr lvl="0"/>
            <a:r>
              <a:rPr lang="it-IT" b="1" dirty="0"/>
              <a:t>confiscati alla criminalità organizzata e mafiosa</a:t>
            </a:r>
            <a:r>
              <a:rPr lang="it-IT" dirty="0"/>
              <a:t> ai sensi dell’articolo 24 del decreto legislativo 6 settembre 2011, n. 159 “Codice delle leggi antimafia e delle misure di prevenzione, nonché nuove disposizioni in materia di documentazione antimafia, a norma degli articoli 1 e 2 della legge 13 agosto 2010, n. 136” ed oggetto delle azioni di cui all’articolo 12 della legge regionale 28 dicembre 2012, n. 48 “Misure per l’attuazione coordinata delle politiche regionali a favore della prevenzione del crimine organizzato e mafioso, della corruzione nonché per la promozione della cultura della legalità e della cittadinanza responsabile”.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91287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734800" cy="54957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b="1" dirty="0"/>
              <a:t>Modelli e format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Nella sezione sono proposti alcuni Modelli e Format, di immediato utilizzo, in grado di guidare le amministrazioni nella elaborazione di  Bandi (</a:t>
            </a:r>
            <a:r>
              <a:rPr lang="it-IT" sz="8000" b="1" i="1" dirty="0" err="1">
                <a:solidFill>
                  <a:srgbClr val="0070C0"/>
                </a:solidFill>
              </a:rPr>
              <a:t>https</a:t>
            </a:r>
            <a:r>
              <a:rPr lang="it-IT" sz="8000" b="1" i="1" dirty="0">
                <a:solidFill>
                  <a:srgbClr val="0070C0"/>
                </a:solidFill>
              </a:rPr>
              <a:t>://</a:t>
            </a:r>
            <a:r>
              <a:rPr lang="it-IT" sz="8000" b="1" i="1" dirty="0" err="1">
                <a:solidFill>
                  <a:srgbClr val="0070C0"/>
                </a:solidFill>
              </a:rPr>
              <a:t>benisequestraticonfiscati.it</a:t>
            </a:r>
            <a:r>
              <a:rPr lang="it-IT" sz="8000" b="1" i="1" dirty="0">
                <a:solidFill>
                  <a:srgbClr val="0070C0"/>
                </a:solidFill>
              </a:rPr>
              <a:t>/servizi/</a:t>
            </a:r>
            <a:r>
              <a:rPr lang="it-IT" sz="8000" b="1" i="1" dirty="0" err="1">
                <a:solidFill>
                  <a:srgbClr val="0070C0"/>
                </a:solidFill>
              </a:rPr>
              <a:t>lagenzia</a:t>
            </a:r>
            <a:r>
              <a:rPr lang="it-IT" sz="8000" b="1" i="1" dirty="0">
                <a:solidFill>
                  <a:srgbClr val="0070C0"/>
                </a:solidFill>
              </a:rPr>
              <a:t>-supporta-i-comuni/modelli-e-format/bando-tipo/</a:t>
            </a:r>
            <a:r>
              <a:rPr lang="it-IT" sz="8000" dirty="0"/>
              <a:t>), negli adempimenti in materia di trasparenza e pubblicazione dei dati sui beni confiscati trasferiti al patrimonio del Comune </a:t>
            </a:r>
          </a:p>
          <a:p>
            <a:pPr marL="0" indent="0">
              <a:buNone/>
              <a:tabLst>
                <a:tab pos="6708775" algn="l"/>
              </a:tabLst>
            </a:pPr>
            <a:r>
              <a:rPr lang="it-IT" sz="8000" dirty="0"/>
              <a:t>Sono inclusi </a:t>
            </a:r>
            <a:r>
              <a:rPr lang="it-IT" sz="8000" b="1" dirty="0"/>
              <a:t>Format per l’ottenimento delle credenziali per l’accesso alla piattaforma Open Regio</a:t>
            </a:r>
            <a:r>
              <a:rPr lang="it-IT" sz="8000" dirty="0"/>
              <a:t>, </a:t>
            </a:r>
            <a:r>
              <a:rPr lang="it-IT" sz="8000" dirty="0" err="1">
                <a:solidFill>
                  <a:srgbClr val="FF0000"/>
                </a:solidFill>
              </a:rPr>
              <a:t>tool</a:t>
            </a:r>
            <a:r>
              <a:rPr lang="it-IT" sz="8000" dirty="0"/>
              <a:t> </a:t>
            </a:r>
            <a:r>
              <a:rPr lang="it-IT" sz="8000" dirty="0">
                <a:solidFill>
                  <a:srgbClr val="FF0000"/>
                </a:solidFill>
              </a:rPr>
              <a:t>specifici interattivi per la valutazione dello stato del Bene e della sua potenziale </a:t>
            </a:r>
            <a:r>
              <a:rPr lang="it-IT" sz="8000" dirty="0" err="1">
                <a:solidFill>
                  <a:srgbClr val="FF0000"/>
                </a:solidFill>
              </a:rPr>
              <a:t>destinabilità</a:t>
            </a:r>
            <a:r>
              <a:rPr lang="it-IT" sz="8000" b="1" dirty="0">
                <a:solidFill>
                  <a:srgbClr val="FF0000"/>
                </a:solidFill>
              </a:rPr>
              <a:t>: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scheda sintetica che consente di censire tutte le principali caratteristiche del bene, sia in termini dell’individuazione sotto il profilo catastale e tecnico-urbanistico sia per quanto attiene alla valutazione delle possibili progettualità collegate alle ipotesi di riuso. L</a:t>
            </a:r>
            <a:r>
              <a:rPr lang="it-IT" sz="8000" dirty="0">
                <a:solidFill>
                  <a:srgbClr val="19191A"/>
                </a:solidFill>
              </a:rPr>
              <a:t>a scheda include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foglio di calcolo già predisposto per una quantificazione di massima dei costi di intervento/manutenzione da sostenere per il reimpiego del bene: 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https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://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benisequestraticonfiscati.it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/servizi/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lagenzia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-supporta-i-comuni/modelli-e-format/elaborazione-costi-di-riuso-immobile/</a:t>
            </a:r>
            <a:endParaRPr lang="it-IT" sz="8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8000" dirty="0"/>
              <a:t>I modelli e i format proposti costituiscono un riferimento non vincolante, dal quale le Amministrazioni possono ovviamente discostarsi, anche tenuto conto della propria organizzazione e delle specifiche peculiarità dei diversi territori.</a:t>
            </a:r>
            <a:endParaRPr lang="it-IT" sz="8000" b="1" dirty="0"/>
          </a:p>
          <a:p>
            <a:pPr marL="0" indent="0">
              <a:buNone/>
            </a:pPr>
            <a:r>
              <a:rPr lang="it-IT" sz="8000" b="1" dirty="0"/>
              <a:t>Accreditamento</a:t>
            </a:r>
          </a:p>
          <a:p>
            <a:pPr marL="0" indent="0">
              <a:buNone/>
            </a:pPr>
            <a:r>
              <a:rPr lang="it-IT" sz="8000" dirty="0"/>
              <a:t>Nella sezione del sito istituzionale denominata “OPEN RE.G.I.O., sarà possibile consultare una serie di dati e reportistica disponibili nella sottosezione “</a:t>
            </a:r>
            <a:r>
              <a:rPr lang="it-IT" sz="8000" dirty="0" err="1"/>
              <a:t>Infoweb</a:t>
            </a:r>
            <a:r>
              <a:rPr lang="it-IT" sz="8000" dirty="0"/>
              <a:t> beni confiscati”</a:t>
            </a:r>
            <a:br>
              <a:rPr lang="it-IT" sz="54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2"/>
              </a:rPr>
              <a:t>https://openregio.anbsc.it/statistiche</a:t>
            </a:r>
            <a:r>
              <a:rPr lang="it-IT" sz="5600" b="1" dirty="0"/>
              <a:t>.</a:t>
            </a:r>
            <a:br>
              <a:rPr lang="it-IT" sz="5600" b="1" dirty="0"/>
            </a:br>
            <a:r>
              <a:rPr lang="it-IT" sz="5600" dirty="0"/>
              <a:t>Inoltre, i Comuni, accedendo alla sottosezione “Area Enti e P.A.” di cui</a:t>
            </a:r>
            <a:br>
              <a:rPr lang="it-IT" sz="56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3"/>
              </a:rPr>
              <a:t>https://openregio.anbsc.it/users/area_enti</a:t>
            </a:r>
            <a:r>
              <a:rPr lang="it-IT" sz="5600" dirty="0"/>
              <a:t>, potranno accreditarsi alla piattaforma per poter visualizzare ulteriori e specifiche informazioni afferenti le procedure e i beni presenti sul territorio amministrato.</a:t>
            </a:r>
            <a:br>
              <a:rPr lang="it-IT" sz="5400" dirty="0"/>
            </a:br>
            <a:endParaRPr lang="it-IT" sz="2400" dirty="0"/>
          </a:p>
          <a:p>
            <a:pPr algn="just"/>
            <a:endParaRPr lang="it-IT" sz="2200" b="1" dirty="0"/>
          </a:p>
          <a:p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7871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667066" cy="56706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b="1" dirty="0"/>
              <a:t>Trasparenza</a:t>
            </a:r>
          </a:p>
          <a:p>
            <a:pPr marL="0" indent="0">
              <a:buNone/>
            </a:pPr>
            <a:r>
              <a:rPr lang="it-IT" sz="9600" dirty="0"/>
              <a:t>Il </a:t>
            </a:r>
            <a:r>
              <a:rPr lang="it-IT" sz="9600" dirty="0" err="1"/>
              <a:t>D.Lgs.</a:t>
            </a:r>
            <a:r>
              <a:rPr lang="it-IT" sz="9600" dirty="0"/>
              <a:t> n. 159/2011, istitutivo del Codice Antimafia, all’art. 48 dispone che i beni immobili confiscati alla criminalità organizzata sono trasferiti dall’ANBSC – per finalità istituzionali o sociali ovvero economiche, con vincolo di reimpiego dei proventi per finalità sociali – in via prioritaria, al patrimonio indisponibile del Comune ove l’immobile è sito, ovvero al patrimonio indisponibile della Provincia, della Città Metropolitana o della Regione.</a:t>
            </a:r>
          </a:p>
          <a:p>
            <a:pPr marL="0" indent="0">
              <a:buNone/>
            </a:pPr>
            <a:r>
              <a:rPr lang="it-IT" sz="9600" b="1" dirty="0"/>
              <a:t>Gli enti assegnatari dei beni sono tenut</a:t>
            </a:r>
            <a:r>
              <a:rPr lang="it-IT" sz="9600" dirty="0"/>
              <a:t>i, ai sensi dell’art. 48, comma 3, </a:t>
            </a:r>
            <a:r>
              <a:rPr lang="it-IT" sz="9600" dirty="0" err="1"/>
              <a:t>lett</a:t>
            </a:r>
            <a:r>
              <a:rPr lang="it-IT" sz="9600" dirty="0"/>
              <a:t>. c, </a:t>
            </a:r>
            <a:r>
              <a:rPr lang="it-IT" sz="9600" b="1" dirty="0"/>
              <a:t>a formare un apposito elenco dei beni confiscati ad essi trasferiti da rendere pubblico con adeguate forme e in modo permanente nel sito internet istituzionale dell’Ente</a:t>
            </a:r>
            <a:r>
              <a:rPr lang="it-IT" sz="9600" dirty="0"/>
              <a:t>. L’elenco deve contenere i dati concernenti la consistenza, la destinazione e l’utilizzazione dei beni nonché, in caso di assegnazione a terzi, i dati identificativi del concessionario e gli estremi, l’oggetto e la durata dell’atto di concessione.</a:t>
            </a:r>
          </a:p>
          <a:p>
            <a:pPr marL="0" indent="0">
              <a:buNone/>
            </a:pPr>
            <a:r>
              <a:rPr lang="it-IT" sz="9600" b="1" dirty="0"/>
              <a:t>La mancata pubblicazione comporta responsabilità dirigenziale ai sensi dell’articolo 46 del </a:t>
            </a:r>
            <a:r>
              <a:rPr lang="it-IT" sz="9600" b="1" dirty="0" err="1"/>
              <a:t>D.Lgs</a:t>
            </a:r>
            <a:r>
              <a:rPr lang="it-IT" sz="9600" b="1" dirty="0"/>
              <a:t> 14 marzo 2013, n. 33 </a:t>
            </a:r>
            <a:r>
              <a:rPr lang="it-IT" sz="9600" dirty="0"/>
              <a:t>“Riordino della disciplina riguardante il diritto di accesso civico e gli obblighi di pubblicità, trasparenza e diffusione di informazioni da parte delle pubbliche amministrazioni.” Nel richiamare i principi di pertinenza, completezza e non eccedenza per il trattamento dei dati da pubblicare e il bilanciamento dell’obbligo di pubblicazione con le ragioni di sicurezza eventualmente correlate alla tipologia di utilizzazione del bene (es. case rifugio), </a:t>
            </a:r>
            <a:r>
              <a:rPr lang="it-IT" sz="9600" b="1" dirty="0"/>
              <a:t>si mette a disposizione un modello/schema personalizzabile e utilizzabile per la formazione dei predetti elenchi</a:t>
            </a:r>
            <a:r>
              <a:rPr lang="it-IT" sz="9600" dirty="0"/>
              <a:t>. </a:t>
            </a:r>
            <a:r>
              <a:rPr lang="it-IT" sz="9600" dirty="0">
                <a:hlinkClick r:id="rId2"/>
              </a:rPr>
              <a:t>Modello_elenco_ex_art.48_co3_lett c_CAM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01010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6706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400" b="1" dirty="0"/>
              <a:t>Aspetti normativi e giurisprudenziali</a:t>
            </a:r>
          </a:p>
          <a:p>
            <a:pPr marL="0" indent="0">
              <a:buNone/>
            </a:pPr>
            <a:r>
              <a:rPr lang="it-IT" sz="4400" dirty="0"/>
              <a:t>La sezione include informazioni e riferimenti normativi di particolare interesse per gli Enti locali, nonché le leggi regionali per la valorizzazione e il riutilizzo dei beni confiscati alla </a:t>
            </a:r>
            <a:r>
              <a:rPr lang="it-IT" sz="4400" dirty="0" err="1"/>
              <a:t>criminalita</a:t>
            </a:r>
            <a:r>
              <a:rPr lang="it-IT" sz="4400" dirty="0"/>
              <a:t>̀ organizzata. Contiene altresì contributi tecnici suscettibili di guidare e semplificare l’operato dell’amministrazione su temi e problematiche di interesse in tema di riutilizzo di immobili confiscati</a:t>
            </a:r>
          </a:p>
          <a:p>
            <a:pPr marL="0" indent="0">
              <a:buNone/>
            </a:pPr>
            <a:r>
              <a:rPr lang="it-IT" sz="4400" b="1" dirty="0"/>
              <a:t>Risorse finanziarie regionali nazionali ed europee</a:t>
            </a:r>
          </a:p>
          <a:p>
            <a:pPr marL="0" indent="0">
              <a:buNone/>
            </a:pPr>
            <a:r>
              <a:rPr lang="it-IT" sz="4400" dirty="0"/>
              <a:t>La sezione include informazioni sui finanziamenti disponibili in ambito locale/regionale (bandi, avvisi), nazionale ed europeo </a:t>
            </a:r>
          </a:p>
          <a:p>
            <a:pPr marL="0" indent="0">
              <a:buNone/>
            </a:pPr>
            <a:r>
              <a:rPr lang="it-IT" sz="4400" b="1" dirty="0"/>
              <a:t>Strategia Nazionale per la Valorizzazione dei Beni Confiscati attraverso le Politiche di Coesione</a:t>
            </a:r>
          </a:p>
          <a:p>
            <a:pPr marL="0" indent="0">
              <a:buNone/>
            </a:pPr>
            <a:r>
              <a:rPr lang="it-IT" sz="4400" dirty="0"/>
              <a:t>L’Agenzia Nazionale per i Beni Sequestrati e Confiscati ha definito in collaborazione con il Dipartimento per le politiche di coesione della Presidenza del Consiglio dei Ministri una strategia nazionale per la valorizzazione dei beni e delle aziende confiscate alla </a:t>
            </a:r>
            <a:r>
              <a:rPr lang="it-IT" sz="4400" dirty="0" err="1"/>
              <a:t>criminalita</a:t>
            </a:r>
            <a:r>
              <a:rPr lang="it-IT" sz="4400" dirty="0"/>
              <a:t>̀ organizzata, approvata dal CIPE e dalla Conferenza permanente Stato – Regioni.  I soggetti titolari di programmi cofinanziati dai Fondi comunitari  in coerenza con la citata strategia, pianificano, di concerto con l’ANBSC specifiche azioni volte alla valorizzazione dei beni nell’ambito dei POR Regionali e PON Nazionali.</a:t>
            </a:r>
          </a:p>
          <a:p>
            <a:pPr marL="0" indent="0">
              <a:buNone/>
            </a:pPr>
            <a:r>
              <a:rPr lang="it-IT" sz="5100" dirty="0"/>
              <a:t>La sezione include documenti di riferimento per l’attuazione  della Strategia nazionale e i </a:t>
            </a:r>
            <a:r>
              <a:rPr lang="it-IT" sz="5100" b="1" dirty="0">
                <a:hlinkClick r:id="rId2"/>
              </a:rPr>
              <a:t>Piani strategici delle singole Regioni </a:t>
            </a:r>
            <a:endParaRPr lang="it-IT" sz="5100" dirty="0"/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04137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4957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/>
              <a:t>PNRR</a:t>
            </a:r>
          </a:p>
          <a:p>
            <a:pPr marL="0" indent="0">
              <a:buNone/>
            </a:pPr>
            <a:r>
              <a:rPr lang="it-IT" dirty="0"/>
              <a:t>Rassegna  dei Bandi e Avvisi  di interesse per  la </a:t>
            </a:r>
            <a:r>
              <a:rPr lang="it-IT" dirty="0" err="1"/>
              <a:t>ri</a:t>
            </a:r>
            <a:r>
              <a:rPr lang="it-IT" dirty="0"/>
              <a:t>-funzionalizzazione ed utilizzo dei beni confiscati e delle  Misure e Investimenti di interesse per gli Enti Locali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FAQ</a:t>
            </a:r>
          </a:p>
          <a:p>
            <a:pPr marL="0" indent="0">
              <a:buNone/>
            </a:pPr>
            <a:r>
              <a:rPr lang="it-IT" dirty="0"/>
              <a:t>I Comuni possono rivolgere quesiti e proporre approfondimenti relativi alle competenze dell’Agenzia sulle procedure di sequestro e confisca, nonché di destinazione e riuso dei beni, utilizzando il seguente indirizzo di posta elettronica: </a:t>
            </a:r>
            <a:r>
              <a:rPr lang="it-IT" dirty="0">
                <a:hlinkClick r:id="rId2"/>
              </a:rPr>
              <a:t>supportoaicomuni@anbsc.it</a:t>
            </a:r>
            <a:endParaRPr lang="it-IT" dirty="0"/>
          </a:p>
          <a:p>
            <a:pPr marL="0" indent="0">
              <a:buNone/>
            </a:pPr>
            <a:br>
              <a:rPr lang="it-IT" dirty="0"/>
            </a:br>
            <a:br>
              <a:rPr lang="it-IT" dirty="0"/>
            </a:br>
            <a:r>
              <a:rPr lang="it-IT" b="1" dirty="0"/>
              <a:t>Best </a:t>
            </a:r>
            <a:r>
              <a:rPr lang="it-IT" b="1" dirty="0" err="1"/>
              <a:t>practices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Notizie e informazioni su buone pratiche di valorizzazione e gestione dei beni confiscati </a:t>
            </a:r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068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80EDD5-70B4-5D4E-86D4-EF7CA95B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412627"/>
            <a:ext cx="11685320" cy="96491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Risorse finanziarie delle politiche di coesione per il periodo di programmazione 2021-2027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FBDB3E1-DF2D-CC41-B28C-BC1E7A0BE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42" y="1548581"/>
            <a:ext cx="11878187" cy="489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9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Inclusione e lotta alla povertà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sz="2900" b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Il Programma Nazionale Inclusione e lotta alla povertà 2021-2027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it-IT" sz="2900" i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a titolarità del Ministero del Lavoro e delle Politiche sociali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prevede misure riguardanti gli </a:t>
            </a:r>
            <a:r>
              <a:rPr lang="it-IT" sz="2900" dirty="0">
                <a:effectLst/>
                <a:ea typeface="Times New Roman" panose="02020603050405020304" pitchFamily="18" charset="0"/>
              </a:rPr>
              <a:t>alloggi e servizi di assistenza sociale correlati. </a:t>
            </a: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Operazioni pianificate di importanza strategica : percorsi di adattamento degli spazi per favorire l’autonomia di persone con disabilità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Data inizio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 Attivazione nel secondo semestre 2023 - Data fine: Dicembre 2028.  Budget previsto: 40 </a:t>
            </a:r>
            <a:r>
              <a:rPr lang="it-IT" sz="29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Meuro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Priorita</a:t>
            </a: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4. Interventi Infrastrutturali per l'inclusione socio-economica - Obiettivo specifico: RSO4.3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Gli interventi previsti riguarderanno: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Interventi infrastrutturali a favore dell’autonomia delle persone non autosufficienti</a:t>
            </a:r>
            <a:r>
              <a:rPr lang="it-IT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con particolare riferimento alle persone anziane: riconversione e ristrutturazione di immobili, attraverso strutture alloggiative e dotazioni strumentali innovative (servizi accessori),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creazione di soluzioni diffuse sul territorio destinate a individui o piccoli gruppi, anche attraverso il coinvolgimento di enti pubblici e/o privati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first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il contrasto alla grave emarginazione adulta e alla condizione dei senza dimora e 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temporaneo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situazioni di emergenza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di immobili da adibire ad assistenza alloggiativa di ampio respiro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i nuclei familiari in difficoltà estrema che non possono immediatamente accedere all'edilizia residenziale pubblica e che necessitino di una presa in carico continuativa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Costituzione e potenziamento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Centri di servizio per il contrasto alla </a:t>
            </a:r>
            <a:r>
              <a:rPr lang="it-IT" sz="29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poverta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a livello territoriale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l’accoglienza di breve e brevissimo periodo: presidio sociale, di ristorazione, di domiciliazione (rafforzamento del sistema di accoglienza per le persone e i nuclei familiari in condizione di elevata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marginalita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sociale)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degli insediamenti e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pianificazione/attuazione di soluzioni alloggiative dignitose, in collaborazione con gli enti locali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mediante l’attivazione di percorsi di integrazione alloggiativa per coloro che si muovono sul territorio italiano in base alla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stagionalita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delle colture.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02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Metro plus e Città medie Sud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900"/>
              </a:spcAft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Alle città metropolitane sono dedicate azioni specifiche previste nelle priorità 4 e 7 di interesse per la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-funzionalizzazione di immobili confiscati.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particolare per i territori della Città Metropolitana di Venezia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richiama di seguito quanto previsto dalla Priorità 7:</a:t>
            </a:r>
            <a:endParaRPr lang="it-IT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RSO5.1. Promuovere lo sviluppo sociale, economico e ambientale integrato e inclusivo, la cultura, il patrimonio naturale, il turismo sostenibile e la sicurezza nelle aree urbane </a:t>
            </a: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dedicati alle tematiche dell’ OP5 ovvero riqualificazione materiale e aumento della sicurezza degli spazi pubblici. 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L’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attivita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riguarda il miglioramento dell’uso da parte delle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comunita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locali del patrimonio culturale urbano consolidato e da consolidare:  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spazi e manufatti pubblici o di interesse collettivo, anche dismessi e/o sottoutilizzati, ma a forte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identita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 a livello locale e urbano, attraverso interventi mirati di recupero dei luoghi in forma collaborativa per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attivita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 culturali e sociali finalizzate a creare nuove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centralita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Progetti di territorio (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PdT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)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Questa tipologia di intervento promuove la rigenerazione integrata di aree “bersaglio”, centrali o periferiche, contemplando sia la riqualificazione fisica dell’ambiente costruito e naturale attraverso il recupero degli spazi degradati, sia azioni immateriali e servizi ritenuti necessari per affrontare le problematiche della specifica area (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place-based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tenendo in considerazione le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specificita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locali (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people-oriented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  <a:tabLst>
                <a:tab pos="180340" algn="ctr"/>
              </a:tabLst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Con i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PdT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 si può sostenere la gestione collaborativa per il recupero dei beni:</a:t>
            </a:r>
            <a:endParaRPr lang="it-IT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80340" algn="ctr"/>
              </a:tabLst>
            </a:pPr>
            <a:r>
              <a:rPr lang="it-IT" sz="1800" dirty="0">
                <a:effectLst/>
                <a:ea typeface="Times New Roman" panose="02020603050405020304" pitchFamily="18" charset="0"/>
              </a:rPr>
              <a:t>I progetti di territorio riguardano specifici ambiti di intervento, localizzati all’interno dell’area metropolitana, appositamente individuati dai singoli territori in coerenza con la propria strategia territoriale. </a:t>
            </a:r>
          </a:p>
          <a:p>
            <a:pPr marL="0" lvl="0" indent="0">
              <a:buNone/>
              <a:tabLst>
                <a:tab pos="180340" algn="ctr"/>
              </a:tabLst>
            </a:pP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440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8183" y="365125"/>
            <a:ext cx="10665617" cy="1036163"/>
          </a:xfrm>
        </p:spPr>
        <p:txBody>
          <a:bodyPr>
            <a:noAutofit/>
          </a:bodyPr>
          <a:lstStyle/>
          <a:p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Programma Regionale VENETO FESR 2021-2027 </a:t>
            </a:r>
            <a:b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6895" y="1401288"/>
            <a:ext cx="10826922" cy="5091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1" dirty="0" err="1">
                <a:effectLst/>
                <a:latin typeface="TimesNewRomanPSMT"/>
                <a:ea typeface="Times New Roman" panose="02020603050405020304" pitchFamily="18" charset="0"/>
              </a:rPr>
              <a:t>Priorita</a:t>
            </a:r>
            <a:r>
              <a:rPr lang="it-IT" sz="1800" b="1" dirty="0">
                <a:effectLst/>
                <a:latin typeface="TimesNewRomanPSMT"/>
                <a:ea typeface="Times New Roman" panose="02020603050405020304" pitchFamily="18" charset="0"/>
              </a:rPr>
              <a:t>̀: 4. Un'Europa </a:t>
            </a:r>
            <a:r>
              <a:rPr lang="it-IT" sz="1800" b="1" dirty="0" err="1">
                <a:effectLst/>
                <a:latin typeface="TimesNewRomanPSMT"/>
                <a:ea typeface="Times New Roman" panose="02020603050405020304" pitchFamily="18" charset="0"/>
              </a:rPr>
              <a:t>piu</a:t>
            </a:r>
            <a:r>
              <a:rPr lang="it-IT" sz="1800" b="1" dirty="0">
                <a:effectLst/>
                <a:latin typeface="TimesNewRomanPSMT"/>
                <a:ea typeface="Times New Roman" panose="02020603050405020304" pitchFamily="18" charset="0"/>
              </a:rPr>
              <a:t>̀ sociale e inclusiva attraverso l'attuazione del pilastro europeo dei diritti sociali 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b="1" dirty="0">
                <a:effectLst/>
                <a:latin typeface="TimesNewRomanPSMT"/>
                <a:ea typeface="Times New Roman" panose="02020603050405020304" pitchFamily="18" charset="0"/>
              </a:rPr>
              <a:t>Obiettivo specifico: RSO4.3. Promuovere l'inclusione socioeconomica delle </a:t>
            </a:r>
            <a:r>
              <a:rPr lang="it-IT" sz="1800" b="1" dirty="0" err="1">
                <a:effectLst/>
                <a:latin typeface="TimesNewRomanPSMT"/>
                <a:ea typeface="Times New Roman" panose="02020603050405020304" pitchFamily="18" charset="0"/>
              </a:rPr>
              <a:t>comunita</a:t>
            </a:r>
            <a:r>
              <a:rPr lang="it-IT" sz="1800" b="1" dirty="0">
                <a:effectLst/>
                <a:latin typeface="TimesNewRomanPSMT"/>
                <a:ea typeface="Times New Roman" panose="02020603050405020304" pitchFamily="18" charset="0"/>
              </a:rPr>
              <a:t>̀ emarginate, delle famiglie a basso reddito e dei gruppi svantaggiati, incluse le persone con bisogni speciali, mediante azioni integrate riguardanti alloggi e servizi sociali (FESR) </a:t>
            </a:r>
            <a:endParaRPr lang="it-IT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TimesNewRomanPSMT"/>
                <a:ea typeface="Times New Roman" panose="02020603050405020304" pitchFamily="18" charset="0"/>
              </a:rPr>
              <a:t>Saranno adottate strategie incentrate sull’abitare di carattere inclusivo e su un migliore accesso a servizi di </a:t>
            </a:r>
            <a:r>
              <a:rPr lang="it-IT" sz="1800" dirty="0" err="1">
                <a:effectLst/>
                <a:latin typeface="TimesNewRomanPSMT"/>
                <a:ea typeface="Times New Roman" panose="02020603050405020304" pitchFamily="18" charset="0"/>
              </a:rPr>
              <a:t>qualita</a:t>
            </a:r>
            <a:r>
              <a:rPr lang="it-IT" sz="1800" dirty="0">
                <a:effectLst/>
                <a:latin typeface="TimesNewRomanPSMT"/>
                <a:ea typeface="Times New Roman" panose="02020603050405020304" pitchFamily="18" charset="0"/>
              </a:rPr>
              <a:t>̀, con l’obiettivo di offrire </a:t>
            </a:r>
            <a:r>
              <a:rPr lang="it-IT" sz="1800" dirty="0" err="1">
                <a:effectLst/>
                <a:latin typeface="TimesNewRomanPSMT"/>
                <a:ea typeface="Times New Roman" panose="02020603050405020304" pitchFamily="18" charset="0"/>
              </a:rPr>
              <a:t>opportunita</a:t>
            </a:r>
            <a:r>
              <a:rPr lang="it-IT" sz="1800" dirty="0">
                <a:effectLst/>
                <a:latin typeface="TimesNewRomanPSMT"/>
                <a:ea typeface="Times New Roman" panose="02020603050405020304" pitchFamily="18" charset="0"/>
              </a:rPr>
              <a:t>̀ concrete, per il reinserimento sociale e la riattivazione delle persone e dei nuclei familiari. 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b="1" dirty="0">
                <a:effectLst/>
                <a:latin typeface="TimesNewRomanPSMT"/>
                <a:ea typeface="Times New Roman" panose="02020603050405020304" pitchFamily="18" charset="0"/>
              </a:rPr>
              <a:t>E’ previsto il recupero edilizio anche mediante la manutenzione straordinaria di alloggi sfitti</a:t>
            </a:r>
            <a:r>
              <a:rPr lang="it-IT" sz="1800" dirty="0">
                <a:effectLst/>
                <a:latin typeface="TimesNewRomanPSMT"/>
                <a:ea typeface="Times New Roman" panose="02020603050405020304" pitchFamily="18" charset="0"/>
              </a:rPr>
              <a:t> in </a:t>
            </a:r>
            <a:r>
              <a:rPr lang="it-IT" sz="1800" dirty="0" err="1">
                <a:effectLst/>
                <a:latin typeface="TimesNewRomanPSMT"/>
                <a:ea typeface="Times New Roman" panose="02020603050405020304" pitchFamily="18" charset="0"/>
              </a:rPr>
              <a:t>continuita</a:t>
            </a:r>
            <a:r>
              <a:rPr lang="it-IT" sz="1800" dirty="0">
                <a:effectLst/>
                <a:latin typeface="TimesNewRomanPSMT"/>
                <a:ea typeface="Times New Roman" panose="02020603050405020304" pitchFamily="18" charset="0"/>
              </a:rPr>
              <a:t>̀ con la Programmazione di cui al “POR FESR 2014-2020”. 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b="1" dirty="0">
                <a:effectLst/>
                <a:latin typeface="TimesNewRomanPSMT"/>
                <a:ea typeface="Times New Roman" panose="02020603050405020304" pitchFamily="18" charset="0"/>
              </a:rPr>
              <a:t>4.3.1</a:t>
            </a:r>
            <a:r>
              <a:rPr lang="it-IT" sz="1800" dirty="0">
                <a:effectLst/>
                <a:latin typeface="TimesNewRomanPSMT"/>
                <a:ea typeface="Times New Roman" panose="02020603050405020304" pitchFamily="18" charset="0"/>
              </a:rPr>
              <a:t> </a:t>
            </a:r>
            <a:r>
              <a:rPr lang="it-IT" sz="1800" b="1" dirty="0">
                <a:effectLst/>
                <a:latin typeface="TimesNewRomanPS"/>
                <a:ea typeface="Times New Roman" panose="02020603050405020304" pitchFamily="18" charset="0"/>
              </a:rPr>
              <a:t>Inclusione abitativa tramite recupero di edifici pubblici esistenti per co-</a:t>
            </a:r>
            <a:r>
              <a:rPr lang="it-IT" sz="1800" b="1" dirty="0" err="1">
                <a:effectLst/>
                <a:latin typeface="TimesNewRomanPS"/>
                <a:ea typeface="Times New Roman" panose="02020603050405020304" pitchFamily="18" charset="0"/>
              </a:rPr>
              <a:t>housing</a:t>
            </a:r>
            <a:r>
              <a:rPr lang="it-IT" sz="1800" b="1" dirty="0">
                <a:effectLst/>
                <a:latin typeface="TimesNewRomanPS"/>
                <a:ea typeface="Times New Roman" panose="02020603050405020304" pitchFamily="18" charset="0"/>
              </a:rPr>
              <a:t>, </a:t>
            </a:r>
            <a:r>
              <a:rPr lang="it-IT" sz="1800" b="1" dirty="0" err="1">
                <a:effectLst/>
                <a:latin typeface="TimesNewRomanPS"/>
                <a:ea typeface="Times New Roman" panose="02020603050405020304" pitchFamily="18" charset="0"/>
              </a:rPr>
              <a:t>residenzialita</a:t>
            </a:r>
            <a:r>
              <a:rPr lang="it-IT" sz="1800" b="1" dirty="0">
                <a:effectLst/>
                <a:latin typeface="TimesNewRomanPS"/>
                <a:ea typeface="Times New Roman" panose="02020603050405020304" pitchFamily="18" charset="0"/>
              </a:rPr>
              <a:t>̀ leggera e recupero edilizio di alloggi sfitti di edilizia residenziale pubblica (recupero edilizio e l’</a:t>
            </a:r>
            <a:r>
              <a:rPr lang="it-IT" sz="1800" b="1" dirty="0" err="1">
                <a:effectLst/>
                <a:latin typeface="TimesNewRomanPS"/>
                <a:ea typeface="Times New Roman" panose="02020603050405020304" pitchFamily="18" charset="0"/>
              </a:rPr>
              <a:t>efficientamento</a:t>
            </a:r>
            <a:r>
              <a:rPr lang="it-IT" sz="1800" b="1" dirty="0">
                <a:effectLst/>
                <a:latin typeface="TimesNewRomanPS"/>
                <a:ea typeface="Times New Roman" panose="02020603050405020304" pitchFamily="18" charset="0"/>
              </a:rPr>
              <a:t> energetico di alloggi sfitti di edilizia residenziale pubblica) 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b="1" dirty="0">
                <a:effectLst/>
                <a:latin typeface="TimesNewRomanPSMT"/>
                <a:ea typeface="Times New Roman" panose="02020603050405020304" pitchFamily="18" charset="0"/>
              </a:rPr>
              <a:t>Interventi di recupero del patrimonio immobiliare pubblico di edilizia residenziale esistente rendendo abitabili alloggi attualmente sfitti anche con tecniche progettuali e costruttive rivolte a favorire il risparmio e l’</a:t>
            </a:r>
            <a:r>
              <a:rPr lang="it-IT" sz="1800" b="1" dirty="0" err="1">
                <a:effectLst/>
                <a:latin typeface="TimesNewRomanPSMT"/>
                <a:ea typeface="Times New Roman" panose="02020603050405020304" pitchFamily="18" charset="0"/>
              </a:rPr>
              <a:t>efficientamento</a:t>
            </a:r>
            <a:r>
              <a:rPr lang="it-IT" sz="1800" b="1" dirty="0">
                <a:effectLst/>
                <a:latin typeface="TimesNewRomanPSMT"/>
                <a:ea typeface="Times New Roman" panose="02020603050405020304" pitchFamily="18" charset="0"/>
              </a:rPr>
              <a:t> energetico, utilizzando materiali e tecnologie necessarie per migliorare lo status energetico degli alloggi fino al raggiungimento del miglior standard disponibile per la tipologia di edifici interessati dall’intervento. </a:t>
            </a:r>
            <a:endParaRPr lang="it-IT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1224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8183" y="365125"/>
            <a:ext cx="10665617" cy="1048039"/>
          </a:xfrm>
        </p:spPr>
        <p:txBody>
          <a:bodyPr>
            <a:noAutofit/>
          </a:bodyPr>
          <a:lstStyle/>
          <a:p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Programma Regionale VENETO FESR 2021-2027 </a:t>
            </a:r>
            <a:b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3766" y="1306286"/>
            <a:ext cx="10760034" cy="4963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4.3.2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Inclusione abitativa tramite recupero di edifici pubblici esistenti per co-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housing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,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residenzialita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̀ leggera e recupero edilizio di alloggi sfitti di edilizia residenziale pubblica (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cohousing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) </a:t>
            </a:r>
            <a:endParaRPr lang="it-IT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Interventi di recupero/riqualificazione/manutenzione straordinaria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 (secondo il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d.p.r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 380/2001, T.U. Edilizia) - 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adeguamento/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efficientamento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 energetico di edifici esistenti di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proprieta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̀ pubblica da adibire a co-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housing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 sociale per famiglie e persone fragili legati a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progettualita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̀ sociali e a servizi di accompagnamento dei soggetti target attraverso percorsi di presa in carico multidisciplinare finalizzati al superamento delle difficoltà socio-economiche, con il coinvolgimento degli Enti del Terzo Settore.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 Si possono prevedere anche interventi per il recupero/riqualificazione di spazi nelle aree (verdi e non) adiacenti agli alloggi oggetto di recupero, per favorire una migliore inclusione sociale e il welfare di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comunita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̀. </a:t>
            </a:r>
          </a:p>
          <a:p>
            <a:pPr marL="0" indent="0">
              <a:buNone/>
            </a:pPr>
            <a:endParaRPr lang="it-IT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4.3.3 Inclusione abitativa tramite recupero di edifici pubblici esistenti per co-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housing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,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residenzialita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̀ leggera e recupero edilizio di alloggi sfitti di edilizia residenziale pubblica (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residenzialita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̀ leggera) </a:t>
            </a:r>
          </a:p>
          <a:p>
            <a:pPr marL="0" indent="0">
              <a:buNone/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Si prevedono contributi per la ristrutturazione e riadattamento di edifici e la dotazione domotica su alloggi di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proprieta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̀ pubblica da adibire a soluzioni alloggiative concepite su modelli abitativi autonomi, accessibili e innovativi basati sulla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sostenibilita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̀ e sullo sviluppo sociale, dedicato principalmente a persone con decadimento cognitivo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. </a:t>
            </a:r>
          </a:p>
          <a:p>
            <a:pPr algn="l"/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62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6889" y="365126"/>
            <a:ext cx="10866912" cy="573026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Programma Regionale VENETO FESR 2021-2027 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6888" y="1223158"/>
            <a:ext cx="11317185" cy="53676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100" b="1" dirty="0" err="1">
                <a:effectLst/>
                <a:ea typeface="Times New Roman" panose="02020603050405020304" pitchFamily="18" charset="0"/>
              </a:rPr>
              <a:t>Priorita</a:t>
            </a:r>
            <a:r>
              <a:rPr lang="it-IT" sz="2100" b="1" dirty="0">
                <a:effectLst/>
                <a:ea typeface="Times New Roman" panose="02020603050405020304" pitchFamily="18" charset="0"/>
              </a:rPr>
              <a:t>̀: 5. Un'Europa </a:t>
            </a:r>
            <a:r>
              <a:rPr lang="it-IT" sz="2100" b="1" dirty="0" err="1">
                <a:effectLst/>
                <a:ea typeface="Times New Roman" panose="02020603050405020304" pitchFamily="18" charset="0"/>
              </a:rPr>
              <a:t>piu</a:t>
            </a:r>
            <a:r>
              <a:rPr lang="it-IT" sz="2100" b="1" dirty="0">
                <a:effectLst/>
                <a:ea typeface="Times New Roman" panose="02020603050405020304" pitchFamily="18" charset="0"/>
              </a:rPr>
              <a:t>̀ vicina ai cittadini attraverso la promozione dello sviluppo sostenibile e integrato in tutti i tipi di territorio e delle iniziative locali </a:t>
            </a:r>
            <a:endParaRPr lang="it-IT" sz="21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RSO5.1. Promuovere lo sviluppo sociale, economico e ambientale integrato e inclusivo, la cultura, il patrimonio naturale, il turismo sostenibile e la sicurezza nelle aree urbane (FESR) </a:t>
            </a:r>
            <a:endParaRPr lang="it-IT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 l'attuazione dello Sviluppo urbano sostenibile sul territorio regionale saranno considerate una serie di Aree urbane medie (11 aree urbane con Decreto n. 86 del 11 luglio 2022) e l’Area metropolitana di Venezia. Attraverso lo strumento dell’ITI saranno attivate strategie territoriali riguardanti obiettivi specifici presenti nelle:</a:t>
            </a:r>
          </a:p>
          <a:p>
            <a:pPr marL="0" indent="0">
              <a:buNone/>
            </a:pPr>
            <a:r>
              <a:rPr lang="it-IT" sz="19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Priorita</a:t>
            </a:r>
            <a:r>
              <a:rPr lang="it-IT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2: Infrastrutture verdi e ambiente urbano (OP2 13.006.000 EUR di FESR); </a:t>
            </a:r>
          </a:p>
          <a:p>
            <a:pPr marL="0" indent="0">
              <a:buNone/>
            </a:pPr>
            <a:r>
              <a:rPr lang="it-IT" sz="19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Priorita</a:t>
            </a:r>
            <a:r>
              <a:rPr lang="it-IT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3: mobilità urbana sostenibile (OP2 23,3 MEUR di FESR); </a:t>
            </a:r>
          </a:p>
          <a:p>
            <a:pPr marL="0" indent="0">
              <a:buNone/>
            </a:pPr>
            <a:r>
              <a:rPr lang="it-IT" sz="19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Priorita</a:t>
            </a:r>
            <a:r>
              <a:rPr lang="it-IT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4: edilizia residenziale e </a:t>
            </a:r>
            <a:r>
              <a:rPr lang="it-IT" sz="19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housing</a:t>
            </a:r>
            <a:r>
              <a:rPr lang="it-IT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sociale (OP4 16 MEUR di FESR)</a:t>
            </a:r>
          </a:p>
          <a:p>
            <a:pPr marL="0" indent="0">
              <a:buNone/>
            </a:pPr>
            <a:r>
              <a:rPr lang="it-IT" sz="19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Priorita</a:t>
            </a:r>
            <a:r>
              <a:rPr lang="it-IT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5: riqualificazione urbana e valorizzazione culturale (OP5). </a:t>
            </a:r>
          </a:p>
          <a:p>
            <a:pPr marL="0" indent="0">
              <a:buNone/>
            </a:pPr>
            <a:r>
              <a:rPr lang="it-IT" sz="1900" b="1" dirty="0">
                <a:effectLst/>
                <a:ea typeface="Times New Roman" panose="02020603050405020304" pitchFamily="18" charset="0"/>
              </a:rPr>
              <a:t>Le tipologie di intervento, che avranno come beneficiari gli enti pubblici, riguardano la realizzazione di progetti integrati per lo sviluppo territoriale finalizzati al miglioramento delle condizioni e della </a:t>
            </a:r>
            <a:r>
              <a:rPr lang="it-IT" sz="1900" b="1" dirty="0" err="1">
                <a:effectLst/>
                <a:ea typeface="Times New Roman" panose="02020603050405020304" pitchFamily="18" charset="0"/>
              </a:rPr>
              <a:t>fruibilita</a:t>
            </a:r>
            <a:r>
              <a:rPr lang="it-IT" sz="1900" b="1" dirty="0">
                <a:effectLst/>
                <a:ea typeface="Times New Roman" panose="02020603050405020304" pitchFamily="18" charset="0"/>
              </a:rPr>
              <a:t>̀ del patrimonio pubblico attraverso il recupero, la conservazione, la valorizzazione, la messa in sicurezza, la </a:t>
            </a:r>
            <a:r>
              <a:rPr lang="it-IT" sz="1900" b="1" dirty="0" err="1">
                <a:effectLst/>
                <a:ea typeface="Times New Roman" panose="02020603050405020304" pitchFamily="18" charset="0"/>
              </a:rPr>
              <a:t>ri</a:t>
            </a:r>
            <a:r>
              <a:rPr lang="it-IT" sz="1900" b="1" dirty="0">
                <a:effectLst/>
                <a:ea typeface="Times New Roman" panose="02020603050405020304" pitchFamily="18" charset="0"/>
              </a:rPr>
              <a:t>-funzionalizzazione di edifici e spazi pubblici aperti</a:t>
            </a:r>
            <a:r>
              <a:rPr lang="it-IT" sz="1900" dirty="0">
                <a:effectLst/>
                <a:ea typeface="Times New Roman" panose="02020603050405020304" pitchFamily="18" charset="0"/>
              </a:rPr>
              <a:t> nei limiti previsti dai Regolamenti. Questo, anche con riferimento a spazi di particolare valenza storica, culturale, artistica, architettonica, identitaria, e in parte attraverso la </a:t>
            </a:r>
            <a:r>
              <a:rPr lang="it-IT" sz="1900" b="1" dirty="0">
                <a:effectLst/>
                <a:ea typeface="Times New Roman" panose="02020603050405020304" pitchFamily="18" charset="0"/>
              </a:rPr>
              <a:t>valorizzazione del patrimonio pubblico di aree in condizioni di degrado, di inutilizzo o di abbandono. </a:t>
            </a:r>
          </a:p>
          <a:p>
            <a:pPr marL="0" indent="0">
              <a:buNone/>
            </a:pPr>
            <a:r>
              <a:rPr lang="it-IT" sz="1900" b="1" dirty="0">
                <a:effectLst/>
                <a:ea typeface="Times New Roman" panose="02020603050405020304" pitchFamily="18" charset="0"/>
              </a:rPr>
              <a:t>Il recupero e </a:t>
            </a:r>
            <a:r>
              <a:rPr lang="it-IT" sz="1900" b="1" dirty="0" err="1">
                <a:effectLst/>
                <a:ea typeface="Times New Roman" panose="02020603050405020304" pitchFamily="18" charset="0"/>
              </a:rPr>
              <a:t>ri</a:t>
            </a:r>
            <a:r>
              <a:rPr lang="it-IT" sz="1900" b="1" dirty="0">
                <a:effectLst/>
                <a:ea typeface="Times New Roman" panose="02020603050405020304" pitchFamily="18" charset="0"/>
              </a:rPr>
              <a:t>-funzionalizzazione di tali edifici e/o spazi aperti, </a:t>
            </a:r>
            <a:r>
              <a:rPr lang="it-IT" sz="1900" b="1" dirty="0" err="1">
                <a:effectLst/>
                <a:ea typeface="Times New Roman" panose="02020603050405020304" pitchFamily="18" charset="0"/>
              </a:rPr>
              <a:t>potra</a:t>
            </a:r>
            <a:r>
              <a:rPr lang="it-IT" sz="1900" b="1" dirty="0">
                <a:effectLst/>
                <a:ea typeface="Times New Roman" panose="02020603050405020304" pitchFamily="18" charset="0"/>
              </a:rPr>
              <a:t>̀ comportare il miglioramento delle condizioni di sicurezza urbana attraverso l’applicazione della normativa europea relativa ai criteri di prevenzione della </a:t>
            </a:r>
            <a:r>
              <a:rPr lang="it-IT" sz="19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1900" b="1" dirty="0">
                <a:effectLst/>
                <a:ea typeface="Times New Roman" panose="02020603050405020304" pitchFamily="18" charset="0"/>
              </a:rPr>
              <a:t>̀ e dei comportamenti antisociali. </a:t>
            </a:r>
          </a:p>
          <a:p>
            <a:pPr algn="just"/>
            <a:endParaRPr lang="it-IT" sz="2400" b="1" dirty="0">
              <a:effectLst/>
              <a:ea typeface="Times New Roman" panose="02020603050405020304" pitchFamily="18" charset="0"/>
            </a:endParaRPr>
          </a:p>
          <a:p>
            <a:pPr algn="l"/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6281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8183" y="365125"/>
            <a:ext cx="10665617" cy="858033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Programma Regionale VENETO FESR 2021-2027 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6894" y="1413164"/>
            <a:ext cx="10676906" cy="49638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RSO5.2. Promuovere lo sviluppo sociale, economico e ambientale integrato e inclusivo a livello locale, la cultura, il patrimonio naturale, il turismo sostenibile e la sicurezza nelle aree diverse da quelle urbane (FESR)</a:t>
            </a:r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dirty="0">
                <a:effectLst/>
                <a:ea typeface="Times New Roman" panose="02020603050405020304" pitchFamily="18" charset="0"/>
              </a:rPr>
              <a:t>In queste aree, verranno finanziate delle Strategie territoriali, utilizzando l’ITI come strumento previsto dall’Art. 28 del Reg. 1060/2021, contribuendo con OS di differenti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Priorita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̀, tra le quali nella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Priorita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̀ 5 Promozione dello sviluppo culturale, sociale ed economico integrato e inclusivo (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osii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r>
              <a:rPr lang="it-IT" sz="2000" b="1" dirty="0">
                <a:effectLst/>
                <a:ea typeface="Times New Roman" panose="02020603050405020304" pitchFamily="18" charset="0"/>
              </a:rPr>
              <a:t>Interventi di recupero, promozione e valorizzazione delle aree interne attraverso interventi ad alto impatto culturale 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000" b="1" dirty="0">
                <a:effectLst/>
                <a:ea typeface="Times New Roman" panose="02020603050405020304" pitchFamily="18" charset="0"/>
              </a:rPr>
              <a:t>Realizzazione di progetti integrati per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lo sviluppo territoriale finalizzati al miglioramento delle condizioni e della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fruibilita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̀ del patrimonio pubblico attraverso il recupero, la conservazione, la valorizzazione, la messa in sicurezza,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la </a:t>
            </a:r>
            <a:r>
              <a:rPr lang="it-IT" sz="2000" b="1" dirty="0" err="1">
                <a:effectLst/>
                <a:ea typeface="Times New Roman" panose="02020603050405020304" pitchFamily="18" charset="0"/>
              </a:rPr>
              <a:t>ri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-funzionalizzazione di edifici e spazi pubblici aperti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, anche di particolare valenza storica, culturale, artistica, architettonica, identitaria, ambientale, paesaggistica, nei limiti previsti dai Regolamenti anche in parte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attraverso l’acquisizione al patrimonio pubblico di aree in condizioni di degrado, di inutilizzo o di abbandono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.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Il recupero di tali edifici pubblici e spazi </a:t>
            </a:r>
            <a:r>
              <a:rPr lang="it-IT" sz="2000" b="1" dirty="0" err="1">
                <a:effectLst/>
                <a:ea typeface="Times New Roman" panose="02020603050405020304" pitchFamily="18" charset="0"/>
              </a:rPr>
              <a:t>dovra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̀ avere l’obiettivo di mettere a disposizione della cittadinanza nuovi edifici e/o spazi aperti, attraverso il recupero, la riqualificazione e la dotazione di immobili e/o spazi pubblici inutilizzati, sottoutilizzati, dismessi o degradati ed in maniera da renderli accessibili e fruibili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419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10294</TotalTime>
  <Words>4893</Words>
  <Application>Microsoft Macintosh PowerPoint</Application>
  <PresentationFormat>Widescreen</PresentationFormat>
  <Paragraphs>190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TimesNewRomanPS</vt:lpstr>
      <vt:lpstr>TimesNewRomanPSMT</vt:lpstr>
      <vt:lpstr>Wingdings</vt:lpstr>
      <vt:lpstr>Tema di Office</vt:lpstr>
      <vt:lpstr>         PRINCIPALI FONTI DI FINANZIAMENTO ATTIVABILI REGIONE VENETO  ciclo di programmazione 2021-2027</vt:lpstr>
      <vt:lpstr>Beni Confiscati - Le risorse disponibili nel ciclo di programmazione 2021-27</vt:lpstr>
      <vt:lpstr>Risorse finanziarie delle politiche di coesione per il periodo di programmazione 2021-2027</vt:lpstr>
      <vt:lpstr>Programma Nazionale Inclusione e lotta alla povertà 2021-2027</vt:lpstr>
      <vt:lpstr>Programma Nazionale Metro plus e Città medie Sud 2021-2027</vt:lpstr>
      <vt:lpstr>  Programma Regionale VENETO FESR 2021-2027   </vt:lpstr>
      <vt:lpstr>  Programma Regionale VENETO FESR 2021-2027   </vt:lpstr>
      <vt:lpstr>Programma Regionale VENETO FESR 2021-2027 </vt:lpstr>
      <vt:lpstr>Programma Regionale VENETO FESR 2021-2027 </vt:lpstr>
      <vt:lpstr>Il Fondo per lo Sviluppo e la Coesione (FSC) – I Piani di Sviluppo e Coesione (PSC) </vt:lpstr>
      <vt:lpstr>Il Fondo per lo Sviluppo e la Coesione (FSC) – I Piani di Sviluppo e Coesione (PSC) </vt:lpstr>
      <vt:lpstr>Il Fondo per lo Sviluppo e la Coesione (FSC) – I Piani di Sviluppo e Coesione (PSC) – Aree Tematiche di rilevanza per i Beni confiscati</vt:lpstr>
      <vt:lpstr>Il Fondo per lo Sviluppo e la Coesione (FSC) – I Piani di Sviluppo e Coesione (PSC) - Aree Tematiche di rilevanza per i Beni confiscati</vt:lpstr>
      <vt:lpstr>Il Fondo per lo Sviluppo e la Coesione (FSC) – I Piani di Sviluppo e Coesione (PSC) – Programmazione delle risorse</vt:lpstr>
      <vt:lpstr>Il Fondo per lo Sviluppo e la Coesione (FSC) – I Piani di Sviluppo e Coesione (PSC) – Bilancio di previsione 2022-2024</vt:lpstr>
      <vt:lpstr>  PIANO DI SVILUPPO E COESIONE REGIONE VENETO </vt:lpstr>
      <vt:lpstr>  PIANO DI SVILUPPO E COESIONE REGIONE VENETO </vt:lpstr>
      <vt:lpstr> Strategia nazionale per la valorizzazione dei beni confiscati  Piano per la valorizzazione di beni confiscati esemplari </vt:lpstr>
      <vt:lpstr> Strategia nazionale per la valorizzazione dei beni confiscati  Piano per la valorizzazione di beni confiscati esemplari </vt:lpstr>
      <vt:lpstr>  Legge di bilancio 2022 L. 234 del 30 dicembre 2021 – Articolo 1 comma 589 - Fondo per legalità e tutela degli amministratori locali vittime di atti intimidatori  </vt:lpstr>
      <vt:lpstr>                         Legge Regionale 28/12/2012 n. 48 </vt:lpstr>
      <vt:lpstr>                                      Legge Regionale 8/8/2014, n. 26 </vt:lpstr>
      <vt:lpstr>L’Agenzia Supporta i Comuni</vt:lpstr>
      <vt:lpstr>L’Agenzia Supporta i Comuni</vt:lpstr>
      <vt:lpstr>L’Agenzia Supporta i Comuni</vt:lpstr>
      <vt:lpstr>L’Agenzia Supporta i Comuni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CONFERENZA SERVIZI CALABRIA</dc:title>
  <dc:creator>Giuseppa Pedà</dc:creator>
  <cp:lastModifiedBy>tina ranieri</cp:lastModifiedBy>
  <cp:revision>60</cp:revision>
  <cp:lastPrinted>2021-11-03T07:49:52Z</cp:lastPrinted>
  <dcterms:created xsi:type="dcterms:W3CDTF">2021-10-27T12:45:40Z</dcterms:created>
  <dcterms:modified xsi:type="dcterms:W3CDTF">2023-07-10T12:30:15Z</dcterms:modified>
</cp:coreProperties>
</file>